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6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86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377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555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3672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21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8358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378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641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604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045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69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295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01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45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668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66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9687A3-76C5-410B-B80D-74DA3BCBBDF4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66CF851-DBB1-48D1-AF1A-572967BCFF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287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Djelovanje električne struje na ljudski organizam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399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33697" y="623841"/>
            <a:ext cx="10515600" cy="5332821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 smtClean="0">
                <a:cs typeface="Arial" panose="020B0604020202020204" pitchFamily="34" charset="0"/>
              </a:rPr>
              <a:t>  Dva su slučaja </a:t>
            </a:r>
            <a:r>
              <a:rPr lang="hr-HR" sz="2800" dirty="0" smtClean="0">
                <a:cs typeface="Arial" panose="020B0604020202020204" pitchFamily="34" charset="0"/>
              </a:rPr>
              <a:t>djelovanja električne struje na ljudski </a:t>
            </a:r>
            <a:r>
              <a:rPr lang="hr-HR" sz="2800" dirty="0" smtClean="0">
                <a:cs typeface="Arial" panose="020B0604020202020204" pitchFamily="34" charset="0"/>
              </a:rPr>
              <a:t>  organizam </a:t>
            </a:r>
            <a:r>
              <a:rPr lang="hr-HR" sz="2800" dirty="0" smtClean="0">
                <a:cs typeface="Arial" panose="020B0604020202020204" pitchFamily="34" charset="0"/>
              </a:rPr>
              <a:t>:</a:t>
            </a:r>
          </a:p>
          <a:p>
            <a:r>
              <a:rPr lang="hr-HR" dirty="0" smtClean="0"/>
              <a:t>1)električna </a:t>
            </a:r>
            <a:r>
              <a:rPr lang="hr-HR" dirty="0" smtClean="0"/>
              <a:t>struja prolazi kroz ljudski organizam </a:t>
            </a:r>
          </a:p>
          <a:p>
            <a:r>
              <a:rPr lang="hr-HR" dirty="0" smtClean="0"/>
              <a:t>2)čovjek </a:t>
            </a:r>
            <a:r>
              <a:rPr lang="hr-HR" dirty="0" smtClean="0"/>
              <a:t>se nalazi u blizini električnih uređaja ili strojeva pod naponom</a:t>
            </a:r>
          </a:p>
          <a:p>
            <a:endParaRPr lang="hr-HR" dirty="0"/>
          </a:p>
          <a:p>
            <a:r>
              <a:rPr lang="hr-HR" dirty="0" smtClean="0"/>
              <a:t>-Fizikalna terapija (elektroterapija , dijagnostika )-primjena električne struje kroz organizam i djelovanje električne struje pomoću električnih uređaja koji se nalaze blizu organizma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88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770709"/>
            <a:ext cx="9982200" cy="91997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Djelovanje električne struje koja prolazi kroz ljudski organizam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725232" cy="3746325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-Električna </a:t>
            </a:r>
            <a:r>
              <a:rPr lang="hr-HR" dirty="0" smtClean="0"/>
              <a:t>struja prolazi </a:t>
            </a:r>
            <a:r>
              <a:rPr lang="hr-HR" dirty="0" smtClean="0"/>
              <a:t>kroz ljudski  </a:t>
            </a:r>
            <a:r>
              <a:rPr lang="hr-HR" dirty="0" smtClean="0"/>
              <a:t>organizam kada je u  kontaktu s elektrodama priključenima u strujni krug </a:t>
            </a:r>
            <a:endParaRPr lang="hr-HR" dirty="0" smtClean="0"/>
          </a:p>
          <a:p>
            <a:pPr marL="0" indent="0">
              <a:buNone/>
            </a:pPr>
            <a:r>
              <a:rPr lang="hr-HR" sz="2200" dirty="0" smtClean="0"/>
              <a:t>   </a:t>
            </a:r>
            <a:r>
              <a:rPr lang="hr-HR" sz="2200" b="1" dirty="0" smtClean="0"/>
              <a:t>Čimbenici </a:t>
            </a:r>
            <a:r>
              <a:rPr lang="hr-HR" sz="2200" b="1" dirty="0" smtClean="0"/>
              <a:t>koji utječu na djelovanje električne struje kroz ljudski organizam </a:t>
            </a:r>
          </a:p>
          <a:p>
            <a:r>
              <a:rPr lang="hr-HR" dirty="0" smtClean="0"/>
              <a:t>-jakost struje</a:t>
            </a:r>
          </a:p>
          <a:p>
            <a:r>
              <a:rPr lang="hr-HR" dirty="0" smtClean="0"/>
              <a:t>-amplituda struje</a:t>
            </a:r>
          </a:p>
          <a:p>
            <a:r>
              <a:rPr lang="hr-HR" dirty="0" smtClean="0"/>
              <a:t>-vrijeme  prolaska kroz organizam </a:t>
            </a:r>
          </a:p>
          <a:p>
            <a:r>
              <a:rPr lang="hr-HR" dirty="0" smtClean="0"/>
              <a:t>-put struje kroz organizam</a:t>
            </a:r>
          </a:p>
          <a:p>
            <a:r>
              <a:rPr lang="hr-HR" dirty="0" smtClean="0"/>
              <a:t>-frekvencija struje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0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49086" y="1502229"/>
            <a:ext cx="10805160" cy="5706700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/>
              <a:t>  Četiri </a:t>
            </a:r>
            <a:r>
              <a:rPr lang="hr-HR" sz="2400" dirty="0" smtClean="0"/>
              <a:t>načina djelovanja električne </a:t>
            </a:r>
            <a:r>
              <a:rPr lang="hr-HR" sz="2400" dirty="0" err="1" smtClean="0"/>
              <a:t>struJ</a:t>
            </a:r>
            <a:r>
              <a:rPr lang="hr-HR" sz="2400" dirty="0" err="1" smtClean="0"/>
              <a:t>e</a:t>
            </a:r>
            <a:r>
              <a:rPr lang="hr-HR" dirty="0"/>
              <a:t> </a:t>
            </a:r>
            <a:r>
              <a:rPr lang="hr-HR" sz="2400" dirty="0" smtClean="0"/>
              <a:t>na ljudski organizam:</a:t>
            </a:r>
            <a:endParaRPr lang="hr-HR" dirty="0" smtClean="0"/>
          </a:p>
          <a:p>
            <a:r>
              <a:rPr lang="hr-HR" b="1" dirty="0" smtClean="0"/>
              <a:t>TOPLINSKO DJELOVANJE</a:t>
            </a:r>
            <a:r>
              <a:rPr lang="hr-HR" dirty="0" smtClean="0"/>
              <a:t>-tijelo se zagrijava na mjestu ulaza i izlaza struje-mogu nastati vanjske i unutarnje ozljede ako se prijeđe prag tolerancije ljudskog organizma</a:t>
            </a:r>
          </a:p>
          <a:p>
            <a:r>
              <a:rPr lang="hr-HR" b="1" dirty="0" smtClean="0"/>
              <a:t>KEMIJSKO DJELOVANJ</a:t>
            </a:r>
            <a:r>
              <a:rPr lang="hr-HR" dirty="0" smtClean="0"/>
              <a:t>E-struja prolaskom kroz krv rastvara krvnu plazmu</a:t>
            </a:r>
          </a:p>
          <a:p>
            <a:r>
              <a:rPr lang="hr-HR" b="1" dirty="0" smtClean="0"/>
              <a:t>BIOLOŠKO DJELOVANJE</a:t>
            </a:r>
            <a:r>
              <a:rPr lang="hr-HR" dirty="0" smtClean="0"/>
              <a:t>—grčenje mišića , paraliza disanja , grčenje krvotoka , treperenje srčanih klijetki </a:t>
            </a:r>
          </a:p>
          <a:p>
            <a:r>
              <a:rPr lang="hr-HR" b="1" dirty="0" smtClean="0"/>
              <a:t>MEHANIČKO DJELOVANJE</a:t>
            </a:r>
            <a:r>
              <a:rPr lang="hr-HR" dirty="0" smtClean="0"/>
              <a:t>-pucanje krvnih žila , živaca , lom kostiju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415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Djelovanje električne struje kada se čovjek nalazi u blizini električnih uređaja pod naponom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934237" cy="3424107"/>
          </a:xfrm>
        </p:spPr>
        <p:txBody>
          <a:bodyPr/>
          <a:lstStyle/>
          <a:p>
            <a:r>
              <a:rPr lang="hr-HR" dirty="0" smtClean="0"/>
              <a:t>Kada </a:t>
            </a:r>
            <a:r>
              <a:rPr lang="hr-HR" dirty="0" smtClean="0"/>
              <a:t>se čovjek nalazi blizu uređaja koji je pod naponom na njega djeluje električna i magnetska sila (polja ) </a:t>
            </a:r>
            <a:r>
              <a:rPr lang="hr-HR" dirty="0" smtClean="0"/>
              <a:t>koje izazivaju  </a:t>
            </a:r>
            <a:r>
              <a:rPr lang="hr-HR" dirty="0" smtClean="0"/>
              <a:t>promjene u stanicama , krvotoku , živčanom sustavu</a:t>
            </a:r>
          </a:p>
          <a:p>
            <a:r>
              <a:rPr lang="hr-HR" dirty="0" smtClean="0"/>
              <a:t>Električna struja djeluje svjetlosnim i toplinskim djelovanjem na </a:t>
            </a:r>
            <a:r>
              <a:rPr lang="hr-HR" dirty="0" smtClean="0"/>
              <a:t> ljudski organizam </a:t>
            </a:r>
            <a:r>
              <a:rPr lang="hr-HR" dirty="0" smtClean="0"/>
              <a:t>što može dovesti do raznih opeklina i oštećenja vida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434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8381507"/>
              </p:ext>
            </p:extLst>
          </p:nvPr>
        </p:nvGraphicFramePr>
        <p:xfrm>
          <a:off x="169820" y="156942"/>
          <a:ext cx="12022180" cy="556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545">
                  <a:extLst>
                    <a:ext uri="{9D8B030D-6E8A-4147-A177-3AD203B41FA5}">
                      <a16:colId xmlns:a16="http://schemas.microsoft.com/office/drawing/2014/main" val="1283145342"/>
                    </a:ext>
                  </a:extLst>
                </a:gridCol>
                <a:gridCol w="3005545">
                  <a:extLst>
                    <a:ext uri="{9D8B030D-6E8A-4147-A177-3AD203B41FA5}">
                      <a16:colId xmlns:a16="http://schemas.microsoft.com/office/drawing/2014/main" val="2785479146"/>
                    </a:ext>
                  </a:extLst>
                </a:gridCol>
                <a:gridCol w="3005545">
                  <a:extLst>
                    <a:ext uri="{9D8B030D-6E8A-4147-A177-3AD203B41FA5}">
                      <a16:colId xmlns:a16="http://schemas.microsoft.com/office/drawing/2014/main" val="1739134739"/>
                    </a:ext>
                  </a:extLst>
                </a:gridCol>
                <a:gridCol w="3005545">
                  <a:extLst>
                    <a:ext uri="{9D8B030D-6E8A-4147-A177-3AD203B41FA5}">
                      <a16:colId xmlns:a16="http://schemas.microsoft.com/office/drawing/2014/main" val="2459768613"/>
                    </a:ext>
                  </a:extLst>
                </a:gridCol>
              </a:tblGrid>
              <a:tr h="503773">
                <a:tc>
                  <a:txBody>
                    <a:bodyPr/>
                    <a:lstStyle/>
                    <a:p>
                      <a:r>
                        <a:rPr lang="hr-HR" dirty="0" smtClean="0"/>
                        <a:t>Jakost struje (</a:t>
                      </a:r>
                      <a:r>
                        <a:rPr lang="hr-HR" dirty="0" err="1" smtClean="0"/>
                        <a:t>mA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IZMJENIČNA STRUJA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ISTOSMJERNA STRUJA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DJELOVANJE NA ORGANIZAM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254273"/>
                  </a:ext>
                </a:extLst>
              </a:tr>
              <a:tr h="314127">
                <a:tc>
                  <a:txBody>
                    <a:bodyPr/>
                    <a:lstStyle/>
                    <a:p>
                      <a:r>
                        <a:rPr lang="hr-HR" dirty="0" smtClean="0"/>
                        <a:t>0,5-1,5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Lagano podrhtavanje prstiju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 osjeća se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Grč prsta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56543"/>
                  </a:ext>
                </a:extLst>
              </a:tr>
              <a:tr h="314127">
                <a:tc>
                  <a:txBody>
                    <a:bodyPr/>
                    <a:lstStyle/>
                    <a:p>
                      <a:r>
                        <a:rPr lang="hr-HR" dirty="0" smtClean="0"/>
                        <a:t>2-3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Snažno podrhtavanje prstiju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 osjeća</a:t>
                      </a:r>
                      <a:r>
                        <a:rPr lang="hr-HR" baseline="0" dirty="0" smtClean="0"/>
                        <a:t> se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Grč</a:t>
                      </a:r>
                      <a:r>
                        <a:rPr lang="hr-HR" baseline="0" dirty="0" smtClean="0"/>
                        <a:t> prsta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220505"/>
                  </a:ext>
                </a:extLst>
              </a:tr>
              <a:tr h="287870">
                <a:tc>
                  <a:txBody>
                    <a:bodyPr/>
                    <a:lstStyle/>
                    <a:p>
                      <a:r>
                        <a:rPr lang="hr-HR" dirty="0" smtClean="0"/>
                        <a:t>5-10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Grčenje</a:t>
                      </a:r>
                      <a:r>
                        <a:rPr lang="hr-HR" baseline="0" dirty="0" smtClean="0"/>
                        <a:t> šake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svrbež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Grč šake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810100"/>
                  </a:ext>
                </a:extLst>
              </a:tr>
              <a:tr h="719676">
                <a:tc>
                  <a:txBody>
                    <a:bodyPr/>
                    <a:lstStyle/>
                    <a:p>
                      <a:r>
                        <a:rPr lang="hr-HR" dirty="0" smtClean="0"/>
                        <a:t>10-15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Snažni bolovi u prstima i rukama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Zagrijavanje</a:t>
                      </a:r>
                      <a:r>
                        <a:rPr lang="hr-HR" baseline="0" dirty="0" smtClean="0"/>
                        <a:t> kože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Grč šake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469107"/>
                  </a:ext>
                </a:extLst>
              </a:tr>
              <a:tr h="503773">
                <a:tc>
                  <a:txBody>
                    <a:bodyPr/>
                    <a:lstStyle/>
                    <a:p>
                      <a:r>
                        <a:rPr lang="hr-HR" dirty="0" smtClean="0"/>
                        <a:t>20-25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Otežano disanje , paraliza ruku, jaki bolovi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Grčenje</a:t>
                      </a:r>
                      <a:r>
                        <a:rPr lang="hr-HR" baseline="0" dirty="0" smtClean="0"/>
                        <a:t> mišića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Grč ruke , grč tijela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76413"/>
                  </a:ext>
                </a:extLst>
              </a:tr>
              <a:tr h="719676">
                <a:tc>
                  <a:txBody>
                    <a:bodyPr/>
                    <a:lstStyle/>
                    <a:p>
                      <a:r>
                        <a:rPr lang="hr-HR" dirty="0" smtClean="0"/>
                        <a:t>40-80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Treperenje srčanih klijetki, moguća paraliza disanja (1 s)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Otežano</a:t>
                      </a:r>
                      <a:r>
                        <a:rPr lang="hr-HR" baseline="0" dirty="0" smtClean="0"/>
                        <a:t> disanje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Donja granica opasnosti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67724"/>
                  </a:ext>
                </a:extLst>
              </a:tr>
              <a:tr h="503773">
                <a:tc>
                  <a:txBody>
                    <a:bodyPr/>
                    <a:lstStyle/>
                    <a:p>
                      <a:r>
                        <a:rPr lang="hr-HR" dirty="0" smtClean="0"/>
                        <a:t>80-100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Paraliza rada srca, paraliza disanja</a:t>
                      </a:r>
                      <a:r>
                        <a:rPr lang="hr-HR" baseline="0" dirty="0" smtClean="0"/>
                        <a:t> (100mA-0,5s)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Paraliza disanja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Opasno za život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779307"/>
                  </a:ext>
                </a:extLst>
              </a:tr>
              <a:tr h="719676">
                <a:tc>
                  <a:txBody>
                    <a:bodyPr/>
                    <a:lstStyle/>
                    <a:p>
                      <a:r>
                        <a:rPr lang="hr-HR" dirty="0" smtClean="0"/>
                        <a:t>&gt;1000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Paraliza disanja i rada srca (dulje od 0,1 s), razaranje tkiva toplinskim djelovanjem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Razaranje tkiva od topline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Opasno za život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315549"/>
                  </a:ext>
                </a:extLst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527495" y="6017670"/>
            <a:ext cx="10672354" cy="5225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Biološka djelovanja električne struje pri prolasku kroz organizam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839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730894" y="1606733"/>
            <a:ext cx="10363826" cy="538625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- Prema </a:t>
            </a:r>
            <a:r>
              <a:rPr lang="hr-HR" dirty="0" err="1" smtClean="0"/>
              <a:t>ohmovu</a:t>
            </a:r>
            <a:r>
              <a:rPr lang="hr-HR" dirty="0" smtClean="0"/>
              <a:t> zakonu vrijednost napona jednaka je umnošku struje i otpora</a:t>
            </a:r>
          </a:p>
          <a:p>
            <a:pPr marL="0" indent="0">
              <a:buNone/>
            </a:pPr>
            <a:r>
              <a:rPr lang="hr-HR" dirty="0" smtClean="0"/>
              <a:t> -TIME ODREĐUJEMO IZNOS NAPONA </a:t>
            </a:r>
            <a:r>
              <a:rPr lang="hr-HR" dirty="0" err="1" smtClean="0"/>
              <a:t>OPaSAN</a:t>
            </a:r>
            <a:r>
              <a:rPr lang="hr-HR" dirty="0" smtClean="0"/>
              <a:t> ZA ZDRAVLJE I ŽIVOT ČOVJEKA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-OTPOR LJUDSKE KOŽE VARIRA OD NEKOLIKO STOTINA </a:t>
            </a:r>
            <a:r>
              <a:rPr lang="el-GR" dirty="0" smtClean="0"/>
              <a:t>Ω</a:t>
            </a:r>
            <a:r>
              <a:rPr lang="hr-HR" dirty="0" smtClean="0"/>
              <a:t>(OMA) za mokru kožu , DO     NEKOLIKO DESETAKA </a:t>
            </a:r>
            <a:r>
              <a:rPr lang="el-GR" dirty="0" smtClean="0"/>
              <a:t>Ω</a:t>
            </a:r>
            <a:r>
              <a:rPr lang="hr-HR" dirty="0" smtClean="0"/>
              <a:t> ZA SUHU KOŽU</a:t>
            </a:r>
            <a:r>
              <a:rPr lang="hr-HR" dirty="0"/>
              <a:t> </a:t>
            </a:r>
            <a:r>
              <a:rPr lang="hr-HR" dirty="0" smtClean="0"/>
              <a:t>(iznos struje od 0,0005 a uz otpor mokre kože   od 400</a:t>
            </a:r>
            <a:r>
              <a:rPr lang="el-GR" dirty="0" smtClean="0"/>
              <a:t>Ω</a:t>
            </a:r>
            <a:r>
              <a:rPr lang="hr-HR" dirty="0" smtClean="0"/>
              <a:t> daje napon od 0,2 v)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-Naponi od 32 V - 40 V su već vrlo opasani za život </a:t>
            </a:r>
          </a:p>
        </p:txBody>
      </p:sp>
    </p:spTree>
    <p:extLst>
      <p:ext uri="{BB962C8B-B14F-4D97-AF65-F5344CB8AC3E}">
        <p14:creationId xmlns:p14="http://schemas.microsoft.com/office/powerpoint/2010/main" val="13581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8644" y="2277500"/>
            <a:ext cx="10364451" cy="1596177"/>
          </a:xfrm>
        </p:spPr>
        <p:txBody>
          <a:bodyPr/>
          <a:lstStyle/>
          <a:p>
            <a:r>
              <a:rPr lang="hr-HR" dirty="0"/>
              <a:t>Hvala na pažnji!</a:t>
            </a:r>
            <a:br>
              <a:rPr lang="hr-HR" dirty="0"/>
            </a:b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8716690" y="5277394"/>
            <a:ext cx="2429691" cy="783772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3.c ,elektronika </a:t>
            </a:r>
          </a:p>
          <a:p>
            <a:pPr algn="ctr"/>
            <a:r>
              <a:rPr lang="hr-HR" dirty="0" smtClean="0"/>
              <a:t>Prof. Anita Zorčić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530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89</TotalTime>
  <Words>459</Words>
  <Application>Microsoft Office PowerPoint</Application>
  <PresentationFormat>Široki zaslon</PresentationFormat>
  <Paragraphs>66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Tw Cen MT</vt:lpstr>
      <vt:lpstr>Kapljica</vt:lpstr>
      <vt:lpstr>Djelovanje električne struje na ljudski organizam</vt:lpstr>
      <vt:lpstr>PowerPoint prezentacija</vt:lpstr>
      <vt:lpstr>Djelovanje električne struje koja prolazi kroz ljudski organizam</vt:lpstr>
      <vt:lpstr>PowerPoint prezentacija</vt:lpstr>
      <vt:lpstr>Djelovanje električne struje kada se čovjek nalazi u blizini električnih uređaja pod naponom</vt:lpstr>
      <vt:lpstr>PowerPoint prezentacija</vt:lpstr>
      <vt:lpstr>PowerPoint prezentacija</vt:lpstr>
      <vt:lpstr>Hvala na pažnji!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Djelovanje električne struje na ljudski organizam</dc:title>
  <dc:creator>Admin</dc:creator>
  <cp:lastModifiedBy>Admin</cp:lastModifiedBy>
  <cp:revision>11</cp:revision>
  <dcterms:created xsi:type="dcterms:W3CDTF">2023-01-16T07:50:08Z</dcterms:created>
  <dcterms:modified xsi:type="dcterms:W3CDTF">2023-02-08T14:24:03Z</dcterms:modified>
</cp:coreProperties>
</file>