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8" r:id="rId4"/>
    <p:sldId id="270" r:id="rId5"/>
    <p:sldId id="257" r:id="rId6"/>
    <p:sldId id="259" r:id="rId7"/>
    <p:sldId id="258" r:id="rId8"/>
    <p:sldId id="273" r:id="rId9"/>
    <p:sldId id="274" r:id="rId10"/>
    <p:sldId id="275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4BA91B-D600-454B-AEB8-C436283879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CA450C5-5972-4870-BC70-38587C251F95}">
      <dgm:prSet/>
      <dgm:spPr/>
      <dgm:t>
        <a:bodyPr/>
        <a:lstStyle/>
        <a:p>
          <a:r>
            <a:rPr lang="hr-HR"/>
            <a:t>Ponovimo:</a:t>
          </a:r>
          <a:endParaRPr lang="en-US"/>
        </a:p>
      </dgm:t>
    </dgm:pt>
    <dgm:pt modelId="{574AEE7F-456F-4972-8FA6-0BED07C3AB93}" type="parTrans" cxnId="{4B7C734B-5BF2-48A8-BAC5-45E52F987857}">
      <dgm:prSet/>
      <dgm:spPr/>
      <dgm:t>
        <a:bodyPr/>
        <a:lstStyle/>
        <a:p>
          <a:endParaRPr lang="en-US"/>
        </a:p>
      </dgm:t>
    </dgm:pt>
    <dgm:pt modelId="{5ED02FE3-7253-44CD-9793-F347F37FD762}" type="sibTrans" cxnId="{4B7C734B-5BF2-48A8-BAC5-45E52F987857}">
      <dgm:prSet/>
      <dgm:spPr/>
      <dgm:t>
        <a:bodyPr/>
        <a:lstStyle/>
        <a:p>
          <a:endParaRPr lang="en-US"/>
        </a:p>
      </dgm:t>
    </dgm:pt>
    <dgm:pt modelId="{B5DE71A3-092C-4621-A109-B5EA072F7E5A}">
      <dgm:prSet/>
      <dgm:spPr/>
      <dgm:t>
        <a:bodyPr/>
        <a:lstStyle/>
        <a:p>
          <a:r>
            <a:rPr lang="hr-HR"/>
            <a:t>Val je titranje kojim se prenosi energija s jedne čestice na drugu</a:t>
          </a:r>
          <a:endParaRPr lang="en-US"/>
        </a:p>
      </dgm:t>
    </dgm:pt>
    <dgm:pt modelId="{3C75682A-84F4-4463-A835-42574B46859C}" type="parTrans" cxnId="{72E357F7-E7ED-4F7F-A595-5A562C94C032}">
      <dgm:prSet/>
      <dgm:spPr/>
      <dgm:t>
        <a:bodyPr/>
        <a:lstStyle/>
        <a:p>
          <a:endParaRPr lang="en-US"/>
        </a:p>
      </dgm:t>
    </dgm:pt>
    <dgm:pt modelId="{C9931AD7-9782-478C-AE96-A69973F15B5C}" type="sibTrans" cxnId="{72E357F7-E7ED-4F7F-A595-5A562C94C032}">
      <dgm:prSet/>
      <dgm:spPr/>
      <dgm:t>
        <a:bodyPr/>
        <a:lstStyle/>
        <a:p>
          <a:endParaRPr lang="en-US"/>
        </a:p>
      </dgm:t>
    </dgm:pt>
    <dgm:pt modelId="{9022B874-5F4F-4768-A069-A04A7CEA0A12}">
      <dgm:prSet/>
      <dgm:spPr/>
      <dgm:t>
        <a:bodyPr/>
        <a:lstStyle/>
        <a:p>
          <a:r>
            <a:rPr lang="hr-HR"/>
            <a:t>Mehanički valovi:</a:t>
          </a:r>
          <a:endParaRPr lang="en-US"/>
        </a:p>
      </dgm:t>
    </dgm:pt>
    <dgm:pt modelId="{601F9E1F-C55D-448D-8F48-03C550CBF9D9}" type="parTrans" cxnId="{33B1839D-ED6A-49AE-A4DD-164369AAD436}">
      <dgm:prSet/>
      <dgm:spPr/>
      <dgm:t>
        <a:bodyPr/>
        <a:lstStyle/>
        <a:p>
          <a:endParaRPr lang="en-US"/>
        </a:p>
      </dgm:t>
    </dgm:pt>
    <dgm:pt modelId="{0B9665A8-7770-4956-B9FA-69E27E5044B9}" type="sibTrans" cxnId="{33B1839D-ED6A-49AE-A4DD-164369AAD436}">
      <dgm:prSet/>
      <dgm:spPr/>
      <dgm:t>
        <a:bodyPr/>
        <a:lstStyle/>
        <a:p>
          <a:endParaRPr lang="en-US"/>
        </a:p>
      </dgm:t>
    </dgm:pt>
    <dgm:pt modelId="{56DD6A9A-6F99-49D4-A04C-6A44E6595226}">
      <dgm:prSet/>
      <dgm:spPr/>
      <dgm:t>
        <a:bodyPr/>
        <a:lstStyle/>
        <a:p>
          <a:r>
            <a:rPr lang="hr-HR"/>
            <a:t>1) Transverzalni val –čestice titraju okomito na smjer širenja vala</a:t>
          </a:r>
          <a:endParaRPr lang="en-US"/>
        </a:p>
      </dgm:t>
    </dgm:pt>
    <dgm:pt modelId="{EB8F3270-7991-4D64-9E94-EE113EB99717}" type="parTrans" cxnId="{C5DE3152-86DC-413C-9AA4-C7C64E7D9EA4}">
      <dgm:prSet/>
      <dgm:spPr/>
      <dgm:t>
        <a:bodyPr/>
        <a:lstStyle/>
        <a:p>
          <a:endParaRPr lang="en-US"/>
        </a:p>
      </dgm:t>
    </dgm:pt>
    <dgm:pt modelId="{D3624D22-5905-4689-BF96-19BE995E4843}" type="sibTrans" cxnId="{C5DE3152-86DC-413C-9AA4-C7C64E7D9EA4}">
      <dgm:prSet/>
      <dgm:spPr/>
      <dgm:t>
        <a:bodyPr/>
        <a:lstStyle/>
        <a:p>
          <a:endParaRPr lang="en-US"/>
        </a:p>
      </dgm:t>
    </dgm:pt>
    <dgm:pt modelId="{721C2F85-A5A7-496C-B48B-A7159582EC42}">
      <dgm:prSet/>
      <dgm:spPr/>
      <dgm:t>
        <a:bodyPr/>
        <a:lstStyle/>
        <a:p>
          <a:r>
            <a:rPr lang="hr-HR"/>
            <a:t>2) Longitudinalni val-čestice titraju u smjeru širenja vala</a:t>
          </a:r>
          <a:endParaRPr lang="en-US"/>
        </a:p>
      </dgm:t>
    </dgm:pt>
    <dgm:pt modelId="{C1BD5547-3CF4-4A03-B1AF-1E5618843EA9}" type="parTrans" cxnId="{45D875AE-4933-494B-AE27-6B175A53CC7A}">
      <dgm:prSet/>
      <dgm:spPr/>
      <dgm:t>
        <a:bodyPr/>
        <a:lstStyle/>
        <a:p>
          <a:endParaRPr lang="en-US"/>
        </a:p>
      </dgm:t>
    </dgm:pt>
    <dgm:pt modelId="{3357037F-3F3B-4BAB-B92E-4D8BC6EC4ACC}" type="sibTrans" cxnId="{45D875AE-4933-494B-AE27-6B175A53CC7A}">
      <dgm:prSet/>
      <dgm:spPr/>
      <dgm:t>
        <a:bodyPr/>
        <a:lstStyle/>
        <a:p>
          <a:endParaRPr lang="en-US"/>
        </a:p>
      </dgm:t>
    </dgm:pt>
    <dgm:pt modelId="{A4F6C785-CB43-4425-93E0-AB18BCA37A66}">
      <dgm:prSet/>
      <dgm:spPr/>
      <dgm:t>
        <a:bodyPr/>
        <a:lstStyle/>
        <a:p>
          <a:r>
            <a:rPr lang="hr-HR"/>
            <a:t>ZVUK-longitudinalni val frekvencije od 20 HZ do 20 000 Hz </a:t>
          </a:r>
          <a:endParaRPr lang="en-US"/>
        </a:p>
      </dgm:t>
    </dgm:pt>
    <dgm:pt modelId="{68305866-58E2-4DC8-AB8D-81BE4F0EA7C3}" type="parTrans" cxnId="{134F7CD8-D533-4A6A-B76F-D014B99D10CB}">
      <dgm:prSet/>
      <dgm:spPr/>
      <dgm:t>
        <a:bodyPr/>
        <a:lstStyle/>
        <a:p>
          <a:endParaRPr lang="en-US"/>
        </a:p>
      </dgm:t>
    </dgm:pt>
    <dgm:pt modelId="{8BE9664F-036D-4179-AA46-6B76966756BF}" type="sibTrans" cxnId="{134F7CD8-D533-4A6A-B76F-D014B99D10CB}">
      <dgm:prSet/>
      <dgm:spPr/>
      <dgm:t>
        <a:bodyPr/>
        <a:lstStyle/>
        <a:p>
          <a:endParaRPr lang="en-US"/>
        </a:p>
      </dgm:t>
    </dgm:pt>
    <dgm:pt modelId="{190744BF-BCE7-45C0-B12F-BD8BEE12F343}" type="pres">
      <dgm:prSet presAssocID="{1C4BA91B-D600-454B-AEB8-C436283879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0340F15-B057-4557-A164-B96B5B66E065}" type="pres">
      <dgm:prSet presAssocID="{BCA450C5-5972-4870-BC70-38587C251F9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747783C-821F-47B0-B3C0-33A9D6B07836}" type="pres">
      <dgm:prSet presAssocID="{BCA450C5-5972-4870-BC70-38587C251F9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F206803E-F7C7-407E-BE40-EBA2B8143CEB}" type="presOf" srcId="{721C2F85-A5A7-496C-B48B-A7159582EC42}" destId="{D747783C-821F-47B0-B3C0-33A9D6B07836}" srcOrd="0" destOrd="3" presId="urn:microsoft.com/office/officeart/2005/8/layout/vList2"/>
    <dgm:cxn modelId="{134F7CD8-D533-4A6A-B76F-D014B99D10CB}" srcId="{BCA450C5-5972-4870-BC70-38587C251F95}" destId="{A4F6C785-CB43-4425-93E0-AB18BCA37A66}" srcOrd="4" destOrd="0" parTransId="{68305866-58E2-4DC8-AB8D-81BE4F0EA7C3}" sibTransId="{8BE9664F-036D-4179-AA46-6B76966756BF}"/>
    <dgm:cxn modelId="{22458EE3-D0FC-4C4A-B52E-7735EFF962FB}" type="presOf" srcId="{A4F6C785-CB43-4425-93E0-AB18BCA37A66}" destId="{D747783C-821F-47B0-B3C0-33A9D6B07836}" srcOrd="0" destOrd="4" presId="urn:microsoft.com/office/officeart/2005/8/layout/vList2"/>
    <dgm:cxn modelId="{4B7C734B-5BF2-48A8-BAC5-45E52F987857}" srcId="{1C4BA91B-D600-454B-AEB8-C43628387909}" destId="{BCA450C5-5972-4870-BC70-38587C251F95}" srcOrd="0" destOrd="0" parTransId="{574AEE7F-456F-4972-8FA6-0BED07C3AB93}" sibTransId="{5ED02FE3-7253-44CD-9793-F347F37FD762}"/>
    <dgm:cxn modelId="{06A33F4D-3E18-4445-9A03-678906A14E8A}" type="presOf" srcId="{1C4BA91B-D600-454B-AEB8-C43628387909}" destId="{190744BF-BCE7-45C0-B12F-BD8BEE12F343}" srcOrd="0" destOrd="0" presId="urn:microsoft.com/office/officeart/2005/8/layout/vList2"/>
    <dgm:cxn modelId="{0E6750E3-40A4-48D7-A1F8-CFBDC6CDE470}" type="presOf" srcId="{56DD6A9A-6F99-49D4-A04C-6A44E6595226}" destId="{D747783C-821F-47B0-B3C0-33A9D6B07836}" srcOrd="0" destOrd="2" presId="urn:microsoft.com/office/officeart/2005/8/layout/vList2"/>
    <dgm:cxn modelId="{2901B7C9-E4A3-47BB-AB79-DF7F2273FB42}" type="presOf" srcId="{B5DE71A3-092C-4621-A109-B5EA072F7E5A}" destId="{D747783C-821F-47B0-B3C0-33A9D6B07836}" srcOrd="0" destOrd="0" presId="urn:microsoft.com/office/officeart/2005/8/layout/vList2"/>
    <dgm:cxn modelId="{33B1839D-ED6A-49AE-A4DD-164369AAD436}" srcId="{BCA450C5-5972-4870-BC70-38587C251F95}" destId="{9022B874-5F4F-4768-A069-A04A7CEA0A12}" srcOrd="1" destOrd="0" parTransId="{601F9E1F-C55D-448D-8F48-03C550CBF9D9}" sibTransId="{0B9665A8-7770-4956-B9FA-69E27E5044B9}"/>
    <dgm:cxn modelId="{45D875AE-4933-494B-AE27-6B175A53CC7A}" srcId="{BCA450C5-5972-4870-BC70-38587C251F95}" destId="{721C2F85-A5A7-496C-B48B-A7159582EC42}" srcOrd="3" destOrd="0" parTransId="{C1BD5547-3CF4-4A03-B1AF-1E5618843EA9}" sibTransId="{3357037F-3F3B-4BAB-B92E-4D8BC6EC4ACC}"/>
    <dgm:cxn modelId="{C5DE3152-86DC-413C-9AA4-C7C64E7D9EA4}" srcId="{BCA450C5-5972-4870-BC70-38587C251F95}" destId="{56DD6A9A-6F99-49D4-A04C-6A44E6595226}" srcOrd="2" destOrd="0" parTransId="{EB8F3270-7991-4D64-9E94-EE113EB99717}" sibTransId="{D3624D22-5905-4689-BF96-19BE995E4843}"/>
    <dgm:cxn modelId="{72E357F7-E7ED-4F7F-A595-5A562C94C032}" srcId="{BCA450C5-5972-4870-BC70-38587C251F95}" destId="{B5DE71A3-092C-4621-A109-B5EA072F7E5A}" srcOrd="0" destOrd="0" parTransId="{3C75682A-84F4-4463-A835-42574B46859C}" sibTransId="{C9931AD7-9782-478C-AE96-A69973F15B5C}"/>
    <dgm:cxn modelId="{F1F0F729-57BC-4266-A1F3-BA88DA737A18}" type="presOf" srcId="{BCA450C5-5972-4870-BC70-38587C251F95}" destId="{D0340F15-B057-4557-A164-B96B5B66E065}" srcOrd="0" destOrd="0" presId="urn:microsoft.com/office/officeart/2005/8/layout/vList2"/>
    <dgm:cxn modelId="{96614E7E-6F49-404C-8EFB-F8D541578F36}" type="presOf" srcId="{9022B874-5F4F-4768-A069-A04A7CEA0A12}" destId="{D747783C-821F-47B0-B3C0-33A9D6B07836}" srcOrd="0" destOrd="1" presId="urn:microsoft.com/office/officeart/2005/8/layout/vList2"/>
    <dgm:cxn modelId="{FAD6BF3D-0729-4A03-9D38-363133B6E18C}" type="presParOf" srcId="{190744BF-BCE7-45C0-B12F-BD8BEE12F343}" destId="{D0340F15-B057-4557-A164-B96B5B66E065}" srcOrd="0" destOrd="0" presId="urn:microsoft.com/office/officeart/2005/8/layout/vList2"/>
    <dgm:cxn modelId="{6B0B22F5-415D-4E00-B2D0-116B061BEA41}" type="presParOf" srcId="{190744BF-BCE7-45C0-B12F-BD8BEE12F343}" destId="{D747783C-821F-47B0-B3C0-33A9D6B0783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40F15-B057-4557-A164-B96B5B66E065}">
      <dsp:nvSpPr>
        <dsp:cNvPr id="0" name=""/>
        <dsp:cNvSpPr/>
      </dsp:nvSpPr>
      <dsp:spPr>
        <a:xfrm>
          <a:off x="0" y="189597"/>
          <a:ext cx="487895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700" kern="1200"/>
            <a:t>Ponovimo:</a:t>
          </a:r>
          <a:endParaRPr lang="en-US" sz="2700" kern="1200"/>
        </a:p>
      </dsp:txBody>
      <dsp:txXfrm>
        <a:off x="31613" y="221210"/>
        <a:ext cx="4815733" cy="584369"/>
      </dsp:txXfrm>
    </dsp:sp>
    <dsp:sp modelId="{D747783C-821F-47B0-B3C0-33A9D6B07836}">
      <dsp:nvSpPr>
        <dsp:cNvPr id="0" name=""/>
        <dsp:cNvSpPr/>
      </dsp:nvSpPr>
      <dsp:spPr>
        <a:xfrm>
          <a:off x="0" y="837192"/>
          <a:ext cx="4878959" cy="3576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90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100" kern="1200"/>
            <a:t>Val je titranje kojim se prenosi energija s jedne čestice na drugu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100" kern="1200"/>
            <a:t>Mehanički valovi: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100" kern="1200"/>
            <a:t>1) Transverzalni val –čestice titraju okomito na smjer širenja vala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100" kern="1200"/>
            <a:t>2) Longitudinalni val-čestice titraju u smjeru širenja vala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r-HR" sz="2100" kern="1200"/>
            <a:t>ZVUK-longitudinalni val frekvencije od 20 HZ do 20 000 Hz </a:t>
          </a:r>
          <a:endParaRPr lang="en-US" sz="2100" kern="1200"/>
        </a:p>
      </dsp:txBody>
      <dsp:txXfrm>
        <a:off x="0" y="837192"/>
        <a:ext cx="4878959" cy="3576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dirty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dirty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1E688E0-C729-4E49-9E7B-4697607DBE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95FF97-58C8-43F2-AF4E-B25CE16F66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</a:blip>
          <a:srcRect t="585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>
            <a:normAutofit/>
          </a:bodyPr>
          <a:lstStyle/>
          <a:p>
            <a:pPr algn="ctr"/>
            <a:r>
              <a:rPr lang="hr-HR" smtClean="0"/>
              <a:t>ultrazvuk</a:t>
            </a:r>
            <a:endParaRPr lang="sr-Latn-R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AD89D74-79DD-4BE2-AA8C-8672382F25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8170" y="9144"/>
            <a:ext cx="6080656" cy="6163733"/>
            <a:chOff x="6108170" y="8467"/>
            <a:chExt cx="6080656" cy="616373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A020D6D-57F1-4846-9467-5E54F5B88A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8228012" y="8467"/>
              <a:ext cx="3810000" cy="381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BA67610-3DFA-4B04-A0F3-FFBF2C97E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108170" y="91545"/>
              <a:ext cx="6080655" cy="60806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6F9FAA7-B1F5-4E7B-BEC6-00158A5F05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235825" y="228600"/>
              <a:ext cx="4953000" cy="4953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4174CF9-D8AD-4A5C-BF99-57B43506DA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335837" y="32278"/>
              <a:ext cx="4852989" cy="485298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76B22A1-F450-4EAF-A363-7222D3D529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845426" y="609601"/>
              <a:ext cx="4343399" cy="43433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258558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hr-HR" sz="5200"/>
              <a:t>Učinci ultrazvuka u fizikalnoj terapiji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-MEHANIČKI-</a:t>
            </a:r>
            <a:r>
              <a:rPr lang="hr-HR" dirty="0" err="1">
                <a:solidFill>
                  <a:schemeClr val="tx1"/>
                </a:solidFill>
              </a:rPr>
              <a:t>mikomasaža</a:t>
            </a:r>
            <a:r>
              <a:rPr lang="hr-HR" dirty="0">
                <a:solidFill>
                  <a:schemeClr val="tx1"/>
                </a:solidFill>
              </a:rPr>
              <a:t> tkiva </a:t>
            </a:r>
            <a:r>
              <a:rPr lang="hr-HR" dirty="0" smtClean="0">
                <a:solidFill>
                  <a:schemeClr val="tx1"/>
                </a:solidFill>
              </a:rPr>
              <a:t>povećava  </a:t>
            </a:r>
            <a:r>
              <a:rPr lang="hr-HR" dirty="0">
                <a:solidFill>
                  <a:schemeClr val="tx1"/>
                </a:solidFill>
              </a:rPr>
              <a:t>izmjenu tvari , povećava se moć regeneracije tkiva </a:t>
            </a:r>
            <a:r>
              <a:rPr lang="hr-HR" dirty="0" smtClean="0">
                <a:solidFill>
                  <a:schemeClr val="tx1"/>
                </a:solidFill>
              </a:rPr>
              <a:t>,</a:t>
            </a:r>
            <a:r>
              <a:rPr lang="hr-HR" dirty="0">
                <a:solidFill>
                  <a:schemeClr val="tx1"/>
                </a:solidFill>
              </a:rPr>
              <a:t>bolja opskrba kisikom </a:t>
            </a:r>
          </a:p>
          <a:p>
            <a:r>
              <a:rPr lang="hr-HR" dirty="0">
                <a:solidFill>
                  <a:schemeClr val="tx1"/>
                </a:solidFill>
              </a:rPr>
              <a:t>-TOPLINSKI </a:t>
            </a:r>
            <a:r>
              <a:rPr lang="hr-HR" dirty="0" smtClean="0">
                <a:solidFill>
                  <a:schemeClr val="tx1"/>
                </a:solidFill>
              </a:rPr>
              <a:t>–ultrazvuk se pretvara u toplinu-ULTRAZVUČNA DIJATERMIJA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FIZIKALNO –KEMIJSKO DJELOVANJE 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6245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DB7F85-D796-4A23-94A0-EAB405E0B5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idx="1"/>
          </p:nvPr>
        </p:nvSpPr>
        <p:spPr>
          <a:xfrm>
            <a:off x="684211" y="685800"/>
            <a:ext cx="7493137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-prema </a:t>
            </a:r>
            <a:r>
              <a:rPr lang="hr-HR" dirty="0">
                <a:solidFill>
                  <a:schemeClr val="tx1"/>
                </a:solidFill>
              </a:rPr>
              <a:t>današnjim </a:t>
            </a:r>
            <a:r>
              <a:rPr lang="hr-HR" dirty="0" err="1">
                <a:solidFill>
                  <a:schemeClr val="tx1"/>
                </a:solidFill>
              </a:rPr>
              <a:t>istraživanjima,ultrazvuk</a:t>
            </a:r>
            <a:r>
              <a:rPr lang="hr-HR" dirty="0">
                <a:solidFill>
                  <a:schemeClr val="tx1"/>
                </a:solidFill>
              </a:rPr>
              <a:t> nije pokazao nikakve štetne biološke ili mehaničke efekte za ljudski organizam i u dijagnostičkim dozama pokazao se potpuno sigurnim</a:t>
            </a:r>
          </a:p>
          <a:p>
            <a:pPr marL="0" indent="0">
              <a:buNone/>
            </a:pPr>
            <a:r>
              <a:rPr lang="hr-HR" dirty="0" smtClean="0">
                <a:solidFill>
                  <a:schemeClr val="tx1"/>
                </a:solidFill>
              </a:rPr>
              <a:t>-za </a:t>
            </a:r>
            <a:r>
              <a:rPr lang="hr-HR" dirty="0">
                <a:solidFill>
                  <a:schemeClr val="tx1"/>
                </a:solidFill>
              </a:rPr>
              <a:t>vrijeme ultrazvuka nema ionizirajućeg zračenja pa se pretraga ili tretman može ponavljati više puta</a:t>
            </a:r>
            <a:endParaRPr lang="sr-Latn-RS" dirty="0">
              <a:solidFill>
                <a:schemeClr val="tx1"/>
              </a:solidFill>
            </a:endParaRPr>
          </a:p>
        </p:txBody>
      </p:sp>
      <p:pic>
        <p:nvPicPr>
          <p:cNvPr id="4" name="Slika 37">
            <a:extLst>
              <a:ext uri="{FF2B5EF4-FFF2-40B4-BE49-F238E27FC236}">
                <a16:creationId xmlns:a16="http://schemas.microsoft.com/office/drawing/2014/main" id="{679A9DAD-D8DA-D902-1D5C-7ADF93FABD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90" r="34096" b="2"/>
          <a:stretch/>
        </p:blipFill>
        <p:spPr>
          <a:xfrm>
            <a:off x="8820603" y="10"/>
            <a:ext cx="3371397" cy="420623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pic>
        <p:nvPicPr>
          <p:cNvPr id="2" name="Slika 7">
            <a:extLst>
              <a:ext uri="{FF2B5EF4-FFF2-40B4-BE49-F238E27FC236}">
                <a16:creationId xmlns:a16="http://schemas.microsoft.com/office/drawing/2014/main" id="{BD654DAB-2C8E-2546-0C12-1EAFE5C2F8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1" r="476" b="-4"/>
          <a:stretch/>
        </p:blipFill>
        <p:spPr>
          <a:xfrm>
            <a:off x="8820603" y="4206240"/>
            <a:ext cx="3368222" cy="265176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7DDCDD8-143F-41FD-A4BE-4A424229FA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97FB148-36BD-4DF5-AED7-F0EE776DC4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69E5424-8C76-4C97-BCC8-57D9EEF390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41D80E0-0C02-40B8-ACF6-95AB99037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91EB48E-ACE3-4132-B26B-4F49093F00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7CE3CAA-34A8-4268-9EA2-AC393E07F2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51559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84614" y="1447800"/>
            <a:ext cx="9157998" cy="3903518"/>
          </a:xfrm>
        </p:spPr>
        <p:txBody>
          <a:bodyPr anchor="ctr">
            <a:normAutofit/>
          </a:bodyPr>
          <a:lstStyle/>
          <a:p>
            <a:pPr algn="ctr"/>
            <a:r>
              <a:rPr lang="hr-HR" sz="4400"/>
              <a:t>Hvala na pozornosti</a:t>
            </a:r>
            <a:r>
              <a:rPr lang="hr-HR" sz="4400">
                <a:solidFill>
                  <a:schemeClr val="accent6"/>
                </a:solidFill>
              </a:rPr>
              <a:t>!</a:t>
            </a:r>
            <a:endParaRPr lang="sr-Latn-RS" sz="4400"/>
          </a:p>
        </p:txBody>
      </p:sp>
    </p:spTree>
    <p:extLst>
      <p:ext uri="{BB962C8B-B14F-4D97-AF65-F5344CB8AC3E}">
        <p14:creationId xmlns:p14="http://schemas.microsoft.com/office/powerpoint/2010/main" val="25880177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hr-HR" sz="5200" dirty="0"/>
              <a:t>Zvuk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Rezervirano mjesto sadržaja 2">
            <a:extLst>
              <a:ext uri="{FF2B5EF4-FFF2-40B4-BE49-F238E27FC236}">
                <a16:creationId xmlns:a16="http://schemas.microsoft.com/office/drawing/2014/main" id="{95850A37-F795-EFF8-1EE5-9313F54EDF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89355"/>
              </p:ext>
            </p:extLst>
          </p:nvPr>
        </p:nvGraphicFramePr>
        <p:xfrm>
          <a:off x="6625651" y="685800"/>
          <a:ext cx="4878959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815477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0867" y="40023"/>
            <a:ext cx="10648806" cy="5917432"/>
          </a:xfrm>
        </p:spPr>
        <p:txBody>
          <a:bodyPr/>
          <a:lstStyle/>
          <a:p>
            <a:endParaRPr lang="hr-HR" dirty="0"/>
          </a:p>
          <a:p>
            <a:r>
              <a:rPr lang="hr-HR" dirty="0">
                <a:solidFill>
                  <a:schemeClr val="tx1"/>
                </a:solidFill>
              </a:rPr>
              <a:t>Brzina širenja vala 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Brzina širenja longitudinalnog vala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Brzina zvuka u zraku u ovisnosti o temperaturi :</a:t>
            </a:r>
          </a:p>
          <a:p>
            <a:endParaRPr lang="hr-HR" dirty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  <a:p>
            <a:r>
              <a:rPr lang="hr-HR" dirty="0" err="1">
                <a:solidFill>
                  <a:schemeClr val="tx1"/>
                </a:solidFill>
              </a:rPr>
              <a:t>Intezitet</a:t>
            </a:r>
            <a:r>
              <a:rPr lang="hr-HR" dirty="0">
                <a:solidFill>
                  <a:schemeClr val="tx1"/>
                </a:solidFill>
              </a:rPr>
              <a:t> zvuka </a:t>
            </a:r>
          </a:p>
        </p:txBody>
      </p:sp>
      <p:graphicFrame>
        <p:nvGraphicFramePr>
          <p:cNvPr id="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496782"/>
              </p:ext>
            </p:extLst>
          </p:nvPr>
        </p:nvGraphicFramePr>
        <p:xfrm>
          <a:off x="5232761" y="1828463"/>
          <a:ext cx="107950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520474" imgH="469696" progId="Equation.3">
                  <p:embed/>
                </p:oleObj>
              </mc:Choice>
              <mc:Fallback>
                <p:oleObj name="Equation" r:id="rId3" imgW="520474" imgH="469696" progId="Equation.3">
                  <p:embed/>
                  <p:pic>
                    <p:nvPicPr>
                      <p:cNvPr id="411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761" y="1828463"/>
                        <a:ext cx="1079500" cy="9763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240929"/>
              </p:ext>
            </p:extLst>
          </p:nvPr>
        </p:nvGraphicFramePr>
        <p:xfrm>
          <a:off x="6565611" y="3220412"/>
          <a:ext cx="287972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1294838" imgH="406224" progId="Equation.3">
                  <p:embed/>
                </p:oleObj>
              </mc:Choice>
              <mc:Fallback>
                <p:oleObj name="Equation" r:id="rId5" imgW="1294838" imgH="406224" progId="Equation.3">
                  <p:embed/>
                  <p:pic>
                    <p:nvPicPr>
                      <p:cNvPr id="412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611" y="3220412"/>
                        <a:ext cx="2879725" cy="8969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906407"/>
              </p:ext>
            </p:extLst>
          </p:nvPr>
        </p:nvGraphicFramePr>
        <p:xfrm>
          <a:off x="2528022" y="4568103"/>
          <a:ext cx="8604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7" imgW="431640" imgH="393480" progId="Equation.DSMT4">
                  <p:embed/>
                </p:oleObj>
              </mc:Choice>
              <mc:Fallback>
                <p:oleObj name="Equation" r:id="rId7" imgW="431640" imgH="393480" progId="Equation.DSMT4">
                  <p:embed/>
                  <p:pic>
                    <p:nvPicPr>
                      <p:cNvPr id="112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022" y="4568103"/>
                        <a:ext cx="860425" cy="7842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540847" y="4731615"/>
            <a:ext cx="10098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dirty="0">
                <a:latin typeface="Times New Roman" panose="02020603050405020304" pitchFamily="18" charset="0"/>
              </a:rPr>
              <a:t>[ W m</a:t>
            </a:r>
            <a:r>
              <a:rPr lang="hr-HR" altLang="sr-Latn-RS" baseline="30000" dirty="0">
                <a:latin typeface="Times New Roman" panose="02020603050405020304" pitchFamily="18" charset="0"/>
              </a:rPr>
              <a:t>-2 </a:t>
            </a:r>
            <a:r>
              <a:rPr lang="hr-HR" altLang="sr-Latn-RS" dirty="0">
                <a:latin typeface="Times New Roman" panose="02020603050405020304" pitchFamily="18" charset="0"/>
              </a:rPr>
              <a:t>]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38403" y="1197119"/>
            <a:ext cx="1004887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sz="24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v = </a:t>
            </a:r>
            <a:r>
              <a:rPr lang="hr-HR" altLang="sr-Latn-RS" sz="2400" i="1" dirty="0">
                <a:solidFill>
                  <a:schemeClr val="bg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 f</a:t>
            </a:r>
          </a:p>
        </p:txBody>
      </p:sp>
    </p:spTree>
    <p:extLst>
      <p:ext uri="{BB962C8B-B14F-4D97-AF65-F5344CB8AC3E}">
        <p14:creationId xmlns:p14="http://schemas.microsoft.com/office/powerpoint/2010/main" val="8745181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63750" y="402759"/>
            <a:ext cx="60596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800" dirty="0"/>
              <a:t>Relativna razina intenziteta zvuka 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807863"/>
              </p:ext>
            </p:extLst>
          </p:nvPr>
        </p:nvGraphicFramePr>
        <p:xfrm>
          <a:off x="2236452" y="2709563"/>
          <a:ext cx="1727200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837836" imgH="431613" progId="Equation.3">
                  <p:embed/>
                </p:oleObj>
              </mc:Choice>
              <mc:Fallback>
                <p:oleObj name="Equation" r:id="rId3" imgW="837836" imgH="431613" progId="Equation.3">
                  <p:embed/>
                  <p:pic>
                    <p:nvPicPr>
                      <p:cNvPr id="122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452" y="2709563"/>
                        <a:ext cx="1727200" cy="8842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140291" y="2930059"/>
            <a:ext cx="8180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 altLang="sr-Latn-RS" dirty="0">
                <a:latin typeface="Times New Roman" panose="02020603050405020304" pitchFamily="18" charset="0"/>
              </a:rPr>
              <a:t>[ </a:t>
            </a:r>
            <a:r>
              <a:rPr lang="hr-HR" altLang="sr-Latn-RS" sz="2000" dirty="0">
                <a:latin typeface="Times New Roman" panose="02020603050405020304" pitchFamily="18" charset="0"/>
              </a:rPr>
              <a:t>dB</a:t>
            </a:r>
            <a:r>
              <a:rPr lang="hr-HR" altLang="sr-Latn-RS" sz="2000" baseline="30000" dirty="0">
                <a:latin typeface="Times New Roman" panose="02020603050405020304" pitchFamily="18" charset="0"/>
              </a:rPr>
              <a:t> </a:t>
            </a:r>
            <a:r>
              <a:rPr lang="hr-HR" altLang="sr-Latn-RS" dirty="0">
                <a:latin typeface="Times New Roman" panose="02020603050405020304" pitchFamily="18" charset="0"/>
              </a:rPr>
              <a:t>]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920824" y="475446"/>
            <a:ext cx="5196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r-HR" altLang="sr-Latn-RS" dirty="0"/>
              <a:t>[ L]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139518" y="1542175"/>
            <a:ext cx="21245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hr-HR" altLang="sr-Latn-RS" sz="2000" i="1" dirty="0">
                <a:latin typeface="Times New Roman" panose="02020603050405020304" pitchFamily="18" charset="0"/>
              </a:rPr>
              <a:t>I</a:t>
            </a:r>
            <a:r>
              <a:rPr lang="hr-HR" altLang="sr-Latn-RS" sz="2000" baseline="-25000" dirty="0">
                <a:latin typeface="Times New Roman" panose="02020603050405020304" pitchFamily="18" charset="0"/>
              </a:rPr>
              <a:t>0</a:t>
            </a:r>
            <a:r>
              <a:rPr lang="hr-HR" altLang="sr-Latn-RS" sz="2000" i="1" dirty="0">
                <a:latin typeface="Times New Roman" panose="02020603050405020304" pitchFamily="18" charset="0"/>
              </a:rPr>
              <a:t> = </a:t>
            </a:r>
            <a:r>
              <a:rPr lang="hr-HR" altLang="sr-Latn-RS" sz="2000" dirty="0">
                <a:latin typeface="Times New Roman" panose="02020603050405020304" pitchFamily="18" charset="0"/>
              </a:rPr>
              <a:t>10 </a:t>
            </a:r>
            <a:r>
              <a:rPr lang="hr-HR" altLang="sr-Latn-RS" sz="2000" baseline="30000" dirty="0">
                <a:latin typeface="Times New Roman" panose="02020603050405020304" pitchFamily="18" charset="0"/>
              </a:rPr>
              <a:t>-12</a:t>
            </a:r>
            <a:r>
              <a:rPr lang="hr-HR" altLang="sr-Latn-RS" sz="2000" dirty="0">
                <a:latin typeface="Times New Roman" panose="02020603050405020304" pitchFamily="18" charset="0"/>
              </a:rPr>
              <a:t> W m</a:t>
            </a:r>
            <a:r>
              <a:rPr lang="hr-HR" altLang="sr-Latn-RS" sz="2000" baseline="30000" dirty="0">
                <a:latin typeface="Times New Roman" panose="02020603050405020304" pitchFamily="18" charset="0"/>
              </a:rPr>
              <a:t>-2</a:t>
            </a:r>
            <a:endParaRPr lang="hr-HR" altLang="sr-Latn-RS" sz="2000" dirty="0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236452" y="2040158"/>
            <a:ext cx="15560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hr-HR" altLang="sr-Latn-RS" sz="2000" i="1" dirty="0">
                <a:latin typeface="Times New Roman" panose="02020603050405020304" pitchFamily="18" charset="0"/>
              </a:rPr>
              <a:t>I = </a:t>
            </a:r>
            <a:r>
              <a:rPr lang="hr-HR" altLang="sr-Latn-RS" sz="2000" dirty="0">
                <a:latin typeface="Times New Roman" panose="02020603050405020304" pitchFamily="18" charset="0"/>
              </a:rPr>
              <a:t>1 W m</a:t>
            </a:r>
            <a:r>
              <a:rPr lang="hr-HR" altLang="sr-Latn-RS" sz="2000" baseline="30000" dirty="0">
                <a:latin typeface="Times New Roman" panose="02020603050405020304" pitchFamily="18" charset="0"/>
              </a:rPr>
              <a:t>-2</a:t>
            </a:r>
            <a:endParaRPr lang="hr-HR" altLang="sr-Latn-RS" sz="2000" dirty="0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402945" y="1502241"/>
            <a:ext cx="4546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sz="2000" dirty="0"/>
              <a:t>- intenzitet zvuka na pragu čujnosti 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4454204" y="2040158"/>
            <a:ext cx="16417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hr-HR" altLang="sr-Latn-RS" dirty="0"/>
              <a:t>– </a:t>
            </a:r>
            <a:r>
              <a:rPr lang="hr-HR" altLang="sr-Latn-RS" sz="2000" dirty="0"/>
              <a:t>izaziva bol</a:t>
            </a:r>
          </a:p>
        </p:txBody>
      </p:sp>
    </p:spTree>
    <p:extLst>
      <p:ext uri="{BB962C8B-B14F-4D97-AF65-F5344CB8AC3E}">
        <p14:creationId xmlns:p14="http://schemas.microsoft.com/office/powerpoint/2010/main" val="28717522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4" grpId="0"/>
      <p:bldP spid="12295" grpId="0"/>
      <p:bldP spid="12296" grpId="0"/>
      <p:bldP spid="12297" grpId="0"/>
      <p:bldP spid="12298" grpId="0"/>
      <p:bldP spid="122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hr-HR" sz="5200" dirty="0"/>
              <a:t>ULTRAZVUK</a:t>
            </a:r>
            <a:endParaRPr lang="sr-Latn-RS" sz="5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ULTRAZVUK-zvuk frekvencije iznad 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20 000 Hz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Princip korištenja je vrlo jednostavan: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-odašilje se ultrazvučni </a:t>
            </a:r>
            <a:r>
              <a:rPr lang="hr-HR" dirty="0" err="1">
                <a:solidFill>
                  <a:schemeClr val="tx1"/>
                </a:solidFill>
              </a:rPr>
              <a:t>val,koji</a:t>
            </a:r>
            <a:r>
              <a:rPr lang="hr-HR" dirty="0">
                <a:solidFill>
                  <a:schemeClr val="tx1"/>
                </a:solidFill>
              </a:rPr>
              <a:t> se odbija od prepreke te se prema vremenu potrebnom da se val vrati određuje udaljenost i oblik </a:t>
            </a:r>
            <a:r>
              <a:rPr lang="hr-HR" dirty="0" err="1" smtClean="0">
                <a:solidFill>
                  <a:schemeClr val="tx1"/>
                </a:solidFill>
              </a:rPr>
              <a:t>objek</a:t>
            </a:r>
            <a:endParaRPr lang="hr-H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-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>
                <a:solidFill>
                  <a:schemeClr val="tx1"/>
                </a:solidFill>
              </a:rPr>
              <a:t>upotrebe : </a:t>
            </a:r>
            <a:r>
              <a:rPr lang="hr-HR" dirty="0" err="1">
                <a:solidFill>
                  <a:schemeClr val="tx1"/>
                </a:solidFill>
              </a:rPr>
              <a:t>sonar,radar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,u </a:t>
            </a:r>
            <a:r>
              <a:rPr lang="hr-HR" dirty="0">
                <a:solidFill>
                  <a:schemeClr val="tx1"/>
                </a:solidFill>
              </a:rPr>
              <a:t>medicini.</a:t>
            </a:r>
          </a:p>
        </p:txBody>
      </p:sp>
    </p:spTree>
    <p:extLst>
      <p:ext uri="{BB962C8B-B14F-4D97-AF65-F5344CB8AC3E}">
        <p14:creationId xmlns:p14="http://schemas.microsoft.com/office/powerpoint/2010/main" val="122410391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Slika 14"/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3066" b="3066"/>
          <a:stretch/>
        </p:blipFill>
        <p:spPr>
          <a:xfrm>
            <a:off x="6804521" y="638165"/>
            <a:ext cx="4234650" cy="2337401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ED5F22B3-BECD-8F23-13AD-381FDB800354}"/>
              </a:ext>
            </a:extLst>
          </p:cNvPr>
          <p:cNvSpPr txBox="1"/>
          <p:nvPr/>
        </p:nvSpPr>
        <p:spPr>
          <a:xfrm>
            <a:off x="1062180" y="1806865"/>
            <a:ext cx="503382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r-HR" sz="2000" dirty="0"/>
              <a:t>-z</a:t>
            </a:r>
            <a:r>
              <a:rPr lang="hr-HR" sz="2000" dirty="0">
                <a:solidFill>
                  <a:schemeClr val="tx1"/>
                </a:solidFill>
              </a:rPr>
              <a:t>vučni se valovi usmjeravaju na unutarnje organe iz </a:t>
            </a:r>
            <a:r>
              <a:rPr lang="hr-HR" sz="2000" dirty="0" err="1">
                <a:solidFill>
                  <a:schemeClr val="tx1"/>
                </a:solidFill>
              </a:rPr>
              <a:t>malog,vibrirajućeg</a:t>
            </a:r>
            <a:r>
              <a:rPr lang="hr-HR" sz="2000" dirty="0">
                <a:solidFill>
                  <a:schemeClr val="tx1"/>
                </a:solidFill>
              </a:rPr>
              <a:t> kristala na ručnom skeneru(sondi),a zatim ta sonda odbijeni zvuk reflektira(„odjekuje”) i tako stvara sliku</a:t>
            </a:r>
          </a:p>
          <a:p>
            <a:pPr marL="0" indent="0">
              <a:buNone/>
            </a:pPr>
            <a:r>
              <a:rPr lang="hr-HR" sz="2000" dirty="0"/>
              <a:t>- u</a:t>
            </a:r>
            <a:r>
              <a:rPr lang="hr-HR" sz="2000" dirty="0">
                <a:solidFill>
                  <a:schemeClr val="tx1"/>
                </a:solidFill>
              </a:rPr>
              <a:t> medicini se koristi ultrazvuk slabe jačine </a:t>
            </a:r>
            <a:endParaRPr lang="sr-Latn-RS" sz="2000" dirty="0">
              <a:solidFill>
                <a:schemeClr val="tx1"/>
              </a:solidFill>
            </a:endParaRPr>
          </a:p>
        </p:txBody>
      </p:sp>
      <p:pic>
        <p:nvPicPr>
          <p:cNvPr id="4" name="Slika 6">
            <a:extLst>
              <a:ext uri="{FF2B5EF4-FFF2-40B4-BE49-F238E27FC236}">
                <a16:creationId xmlns:a16="http://schemas.microsoft.com/office/drawing/2014/main" id="{E166B9E5-ED12-7F6E-86E4-259A0FEC92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31" b="431"/>
          <a:stretch/>
        </p:blipFill>
        <p:spPr>
          <a:xfrm>
            <a:off x="6804521" y="3348555"/>
            <a:ext cx="4302280" cy="2337401"/>
          </a:xfrm>
          <a:prstGeom prst="rect">
            <a:avLst/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257052651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9448D9-8F1D-4CFE-93BA-E0272F0DBD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18880" y="4003940"/>
            <a:ext cx="6174723" cy="1507067"/>
          </a:xfrm>
        </p:spPr>
        <p:txBody>
          <a:bodyPr>
            <a:normAutofit/>
          </a:bodyPr>
          <a:lstStyle/>
          <a:p>
            <a:r>
              <a:rPr lang="hr-HR" dirty="0"/>
              <a:t>PRIMJENA U MEDICINI </a:t>
            </a:r>
            <a:endParaRPr lang="sr-Latn-R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1" y="685800"/>
            <a:ext cx="7493137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Zbog svoje velike prodornosti i interakcije s materijalnom sredinom (tkivom), ultrazvuk se široko primjenjuje u skoro svim granama  medicine :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 -dijagnostici</a:t>
            </a:r>
          </a:p>
          <a:p>
            <a:pPr marL="0" indent="0">
              <a:buNone/>
            </a:pPr>
            <a:r>
              <a:rPr lang="hr-HR" dirty="0">
                <a:solidFill>
                  <a:schemeClr val="tx1"/>
                </a:solidFill>
              </a:rPr>
              <a:t>- fizikalnoj terapiji –liječenje različitih reumatskih bolesti  , </a:t>
            </a:r>
            <a:r>
              <a:rPr lang="hr-HR" dirty="0" err="1">
                <a:solidFill>
                  <a:schemeClr val="tx1"/>
                </a:solidFill>
              </a:rPr>
              <a:t>ultrasonoterapija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4" name="Slika 7">
            <a:extLst>
              <a:ext uri="{FF2B5EF4-FFF2-40B4-BE49-F238E27FC236}">
                <a16:creationId xmlns:a16="http://schemas.microsoft.com/office/drawing/2014/main" id="{D187B4F5-532C-19A8-49D1-06983B0EFA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79" r="13701" b="-1"/>
          <a:stretch/>
        </p:blipFill>
        <p:spPr>
          <a:xfrm>
            <a:off x="8820603" y="10"/>
            <a:ext cx="3371397" cy="685799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4749DEA-AC6C-4834-A330-03A1796B89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0CBC5D1-BAF0-454E-9D7C-68370AA954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ABB9F45-32F7-4915-A94F-F1E34B32DE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EA6F09-00FD-4C50-A2DF-D0B1CC4C9A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B8B975B-2618-4734-A401-FAB7451901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EF4B123-0577-4F10-986B-6BD86396AB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34399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hr-HR" sz="4800"/>
              <a:t>Ultrazvučna dijagnostika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1700">
                <a:solidFill>
                  <a:schemeClr val="tx1"/>
                </a:solidFill>
              </a:rPr>
              <a:t>Svojstva tkiva se mogu utvrditi na temelju brzine širenja ultrazvuka u tkivu</a:t>
            </a:r>
          </a:p>
          <a:p>
            <a:pPr>
              <a:lnSpc>
                <a:spcPct val="90000"/>
              </a:lnSpc>
            </a:pPr>
            <a:r>
              <a:rPr lang="hr-HR" sz="1700">
                <a:solidFill>
                  <a:schemeClr val="tx1"/>
                </a:solidFill>
              </a:rPr>
              <a:t>Otpor što ga stvaraju tkiva pri širenju ultrazvuka pretvaranjem odbijenih ultrazvučnih valova može se pratiti na zaslonu</a:t>
            </a:r>
          </a:p>
          <a:p>
            <a:pPr>
              <a:lnSpc>
                <a:spcPct val="90000"/>
              </a:lnSpc>
            </a:pPr>
            <a:r>
              <a:rPr lang="hr-HR" sz="1700">
                <a:solidFill>
                  <a:schemeClr val="tx1"/>
                </a:solidFill>
              </a:rPr>
              <a:t>Tijekom pretrage valovi iz ultrazvučne sonde usmjeravaju se k unutarnjim organima , te kad naiđu na prepreku (organ ) odbijaju se natrag k sondi i na zaslonu se vidi slika </a:t>
            </a:r>
          </a:p>
          <a:p>
            <a:pPr>
              <a:lnSpc>
                <a:spcPct val="90000"/>
              </a:lnSpc>
            </a:pPr>
            <a:r>
              <a:rPr lang="hr-HR" sz="1700">
                <a:solidFill>
                  <a:schemeClr val="tx1"/>
                </a:solidFill>
              </a:rPr>
              <a:t>Pregled ultrazvukom nije štetan </a:t>
            </a:r>
          </a:p>
          <a:p>
            <a:pPr>
              <a:lnSpc>
                <a:spcPct val="90000"/>
              </a:lnSpc>
            </a:pPr>
            <a:r>
              <a:rPr lang="hr-HR" sz="1700">
                <a:solidFill>
                  <a:schemeClr val="tx1"/>
                </a:solidFill>
              </a:rPr>
              <a:t>Mogu se otkriti razna patološka stanja :kamenci , razne tumorske promjene , slobodna tekućina u trbušnoj šupljini</a:t>
            </a:r>
          </a:p>
        </p:txBody>
      </p:sp>
    </p:spTree>
    <p:extLst>
      <p:ext uri="{BB962C8B-B14F-4D97-AF65-F5344CB8AC3E}">
        <p14:creationId xmlns:p14="http://schemas.microsoft.com/office/powerpoint/2010/main" val="3049798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r"/>
            <a:r>
              <a:rPr lang="hr-HR" sz="4800"/>
              <a:t>Terapija ultrazvukom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Osnovno načelo je mehaničko djelovanje visokofrekventnim zvučnim valovima</a:t>
            </a:r>
          </a:p>
          <a:p>
            <a:r>
              <a:rPr lang="hr-HR" dirty="0">
                <a:solidFill>
                  <a:schemeClr val="tx1"/>
                </a:solidFill>
              </a:rPr>
              <a:t>Najbolji učinak daju valovi frekvencije od 800 </a:t>
            </a:r>
            <a:r>
              <a:rPr lang="hr-HR">
                <a:solidFill>
                  <a:schemeClr val="tx1"/>
                </a:solidFill>
              </a:rPr>
              <a:t>kHz</a:t>
            </a:r>
            <a:r>
              <a:rPr lang="hr-HR" dirty="0">
                <a:solidFill>
                  <a:schemeClr val="tx1"/>
                </a:solidFill>
              </a:rPr>
              <a:t> do 1000 </a:t>
            </a:r>
            <a:r>
              <a:rPr lang="hr-HR">
                <a:solidFill>
                  <a:schemeClr val="tx1"/>
                </a:solidFill>
              </a:rPr>
              <a:t>kHz</a:t>
            </a:r>
            <a:endParaRPr lang="hr-HR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Prodor pri frekvenciji od 1000 </a:t>
            </a:r>
            <a:r>
              <a:rPr lang="hr-HR">
                <a:solidFill>
                  <a:schemeClr val="tx1"/>
                </a:solidFill>
              </a:rPr>
              <a:t>kHz</a:t>
            </a:r>
            <a:r>
              <a:rPr lang="hr-HR" dirty="0">
                <a:solidFill>
                  <a:schemeClr val="tx1"/>
                </a:solidFill>
              </a:rPr>
              <a:t> je oko 1,5 cm u dubinu</a:t>
            </a:r>
          </a:p>
        </p:txBody>
      </p:sp>
    </p:spTree>
    <p:extLst>
      <p:ext uri="{BB962C8B-B14F-4D97-AF65-F5344CB8AC3E}">
        <p14:creationId xmlns:p14="http://schemas.microsoft.com/office/powerpoint/2010/main" val="37268982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ječa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420</Words>
  <Application>Microsoft Office PowerPoint</Application>
  <PresentationFormat>Široki zaslon</PresentationFormat>
  <Paragraphs>57</Paragraphs>
  <Slides>12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8" baseType="lpstr">
      <vt:lpstr>Century Gothic</vt:lpstr>
      <vt:lpstr>Symbol</vt:lpstr>
      <vt:lpstr>Times New Roman</vt:lpstr>
      <vt:lpstr>Wingdings 3</vt:lpstr>
      <vt:lpstr>Isječak</vt:lpstr>
      <vt:lpstr>Equation</vt:lpstr>
      <vt:lpstr>ultrazvuk</vt:lpstr>
      <vt:lpstr>Zvuk</vt:lpstr>
      <vt:lpstr>PowerPoint prezentacija</vt:lpstr>
      <vt:lpstr>PowerPoint prezentacija</vt:lpstr>
      <vt:lpstr>ULTRAZVUK</vt:lpstr>
      <vt:lpstr>PowerPoint prezentacija</vt:lpstr>
      <vt:lpstr>PRIMJENA U MEDICINI </vt:lpstr>
      <vt:lpstr>Ultrazvučna dijagnostika</vt:lpstr>
      <vt:lpstr>Terapija ultrazvukom </vt:lpstr>
      <vt:lpstr>Učinci ultrazvuka u fizikalnoj terapiji</vt:lpstr>
      <vt:lpstr>PowerPoint prezentacija</vt:lpstr>
      <vt:lpstr>Hvala na pozornosti!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ultrazvuka u medicini</dc:title>
  <cp:lastModifiedBy>Admin</cp:lastModifiedBy>
  <cp:revision>19</cp:revision>
  <dcterms:modified xsi:type="dcterms:W3CDTF">2023-04-10T14:17:56Z</dcterms:modified>
</cp:coreProperties>
</file>