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64" r:id="rId6"/>
    <p:sldId id="267" r:id="rId7"/>
    <p:sldId id="269" r:id="rId8"/>
    <p:sldId id="270" r:id="rId9"/>
    <p:sldId id="271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5-09T21:41:17.291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5022D-90BA-4862-9DD4-188C0C2C795F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B105C-2CE2-453D-9C69-A1B4EEF769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9828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5145-BD8B-426D-AFB2-99E7B0AC557E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957936D-6F5F-44B6-91DE-AD878DEF290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1794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5145-BD8B-426D-AFB2-99E7B0AC557E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57936D-6F5F-44B6-91DE-AD878DEF290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6740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5145-BD8B-426D-AFB2-99E7B0AC557E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57936D-6F5F-44B6-91DE-AD878DEF290B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962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5145-BD8B-426D-AFB2-99E7B0AC557E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57936D-6F5F-44B6-91DE-AD878DEF290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1265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5145-BD8B-426D-AFB2-99E7B0AC557E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57936D-6F5F-44B6-91DE-AD878DEF290B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6512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5145-BD8B-426D-AFB2-99E7B0AC557E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57936D-6F5F-44B6-91DE-AD878DEF290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9546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5145-BD8B-426D-AFB2-99E7B0AC557E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936D-6F5F-44B6-91DE-AD878DEF290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40533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5145-BD8B-426D-AFB2-99E7B0AC557E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936D-6F5F-44B6-91DE-AD878DEF290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3464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5145-BD8B-426D-AFB2-99E7B0AC557E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936D-6F5F-44B6-91DE-AD878DEF290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8415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5145-BD8B-426D-AFB2-99E7B0AC557E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57936D-6F5F-44B6-91DE-AD878DEF290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3026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5145-BD8B-426D-AFB2-99E7B0AC557E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57936D-6F5F-44B6-91DE-AD878DEF290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960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5145-BD8B-426D-AFB2-99E7B0AC557E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57936D-6F5F-44B6-91DE-AD878DEF290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031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5145-BD8B-426D-AFB2-99E7B0AC557E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936D-6F5F-44B6-91DE-AD878DEF290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7239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5145-BD8B-426D-AFB2-99E7B0AC557E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936D-6F5F-44B6-91DE-AD878DEF290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7087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5145-BD8B-426D-AFB2-99E7B0AC557E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936D-6F5F-44B6-91DE-AD878DEF290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608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5145-BD8B-426D-AFB2-99E7B0AC557E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57936D-6F5F-44B6-91DE-AD878DEF290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707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B5145-BD8B-426D-AFB2-99E7B0AC557E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957936D-6F5F-44B6-91DE-AD878DEF290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521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00939" y="920931"/>
            <a:ext cx="8915399" cy="3228975"/>
          </a:xfrm>
        </p:spPr>
        <p:txBody>
          <a:bodyPr>
            <a:normAutofit/>
          </a:bodyPr>
          <a:lstStyle/>
          <a:p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EKG</a:t>
            </a:r>
            <a:b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(elektrokardiografij</a:t>
            </a:r>
            <a:r>
              <a:rPr lang="hr-HR" b="1" dirty="0"/>
              <a:t>a)</a:t>
            </a:r>
          </a:p>
        </p:txBody>
      </p:sp>
      <p:sp>
        <p:nvSpPr>
          <p:cNvPr id="4" name="Podnaslov 3"/>
          <p:cNvSpPr>
            <a:spLocks noGrp="1"/>
          </p:cNvSpPr>
          <p:nvPr>
            <p:ph type="subTitle" idx="1"/>
          </p:nvPr>
        </p:nvSpPr>
        <p:spPr>
          <a:xfrm>
            <a:off x="9546568" y="5773783"/>
            <a:ext cx="2139540" cy="785131"/>
          </a:xfrm>
        </p:spPr>
        <p:txBody>
          <a:bodyPr>
            <a:normAutofit/>
          </a:bodyPr>
          <a:lstStyle/>
          <a:p>
            <a:r>
              <a:rPr lang="hr-HR" dirty="0" smtClean="0"/>
              <a:t>3.c.-elektronika</a:t>
            </a:r>
          </a:p>
          <a:p>
            <a:r>
              <a:rPr lang="hr-HR" dirty="0" err="1" smtClean="0"/>
              <a:t>Prof.Anita</a:t>
            </a:r>
            <a:r>
              <a:rPr lang="hr-HR" dirty="0" smtClean="0"/>
              <a:t> Zorčić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5828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         </a:t>
            </a:r>
            <a:r>
              <a:rPr lang="hr-HR" sz="4000" dirty="0">
                <a:latin typeface="Arial" panose="020B0604020202020204" pitchFamily="34" charset="0"/>
                <a:cs typeface="Arial" panose="020B0604020202020204" pitchFamily="34" charset="0"/>
              </a:rPr>
              <a:t>HVALA NA PAŽNJI!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991" y="1905000"/>
            <a:ext cx="4979711" cy="3536795"/>
          </a:xfrm>
        </p:spPr>
      </p:pic>
    </p:spTree>
    <p:extLst>
      <p:ext uri="{BB962C8B-B14F-4D97-AF65-F5344CB8AC3E}">
        <p14:creationId xmlns:p14="http://schemas.microsoft.com/office/powerpoint/2010/main" val="87432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655" y="2493729"/>
            <a:ext cx="3962402" cy="244648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82838" y="604520"/>
            <a:ext cx="7145866" cy="778933"/>
          </a:xfrm>
        </p:spPr>
        <p:txBody>
          <a:bodyPr anchor="ctr">
            <a:normAutofit/>
          </a:bodyPr>
          <a:lstStyle/>
          <a:p>
            <a:r>
              <a:rPr lang="hr-H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Što je </a:t>
            </a:r>
            <a:r>
              <a:rPr lang="hr-H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elektrokardiografija</a:t>
            </a:r>
            <a:r>
              <a:rPr lang="hr-H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92293" y="2241005"/>
            <a:ext cx="6309846" cy="3480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Elektrokardiografija je neinvazivna metoda registracije </a:t>
            </a:r>
            <a:r>
              <a:rPr lang="hr-HR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biolektričnih</a:t>
            </a:r>
            <a:r>
              <a:rPr lang="hr-H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potencijala srca, zapisujući ih na milimetarski papir koji se pokreće određenom brzinom. </a:t>
            </a:r>
          </a:p>
          <a:p>
            <a:pPr marL="0" indent="0">
              <a:buNone/>
            </a:pPr>
            <a:r>
              <a:rPr lang="hr-H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Uređaj kojim snimamo naziva se </a:t>
            </a:r>
            <a:r>
              <a:rPr lang="hr-H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elektrokardiograf (izumio ga </a:t>
            </a:r>
            <a:r>
              <a:rPr lang="hr-HR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W.Einthoven</a:t>
            </a:r>
            <a:r>
              <a:rPr lang="hr-H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hr-H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sam zapis elektrokardiogram. </a:t>
            </a:r>
            <a:endParaRPr lang="hr-H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01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69965" y="532670"/>
            <a:ext cx="8911687" cy="814165"/>
          </a:xfrm>
        </p:spPr>
        <p:txBody>
          <a:bodyPr>
            <a:normAutofit/>
          </a:bodyPr>
          <a:lstStyle/>
          <a:p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Stanični elektricite</a:t>
            </a:r>
            <a:r>
              <a:rPr lang="hr-HR" b="1" dirty="0"/>
              <a:t>t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327564" y="1695796"/>
            <a:ext cx="9177048" cy="4215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Srce se sastoji od dvije vrste stanica:          </a:t>
            </a:r>
          </a:p>
          <a:p>
            <a:pPr>
              <a:buFont typeface="+mj-lt"/>
              <a:buAutoNum type="arabicParenR"/>
            </a:pPr>
            <a:r>
              <a:rPr lang="pl-P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Stanice koje imaju sposobnost automatizma (stvaranja i provođenja  električnog impulsa)- prirodni su elektrostimulator srca</a:t>
            </a:r>
          </a:p>
          <a:p>
            <a:pPr>
              <a:buFont typeface="+mj-lt"/>
              <a:buAutoNum type="arabicParenR"/>
            </a:pPr>
            <a:r>
              <a:rPr lang="pl-P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Stanice radne srčane muskulature stvaraju kontrakciju srčanog mišića, ali nemaju sposobnost automatizma(moraju dobiti  električni impuls da bi se kontrahirale)</a:t>
            </a:r>
          </a:p>
        </p:txBody>
      </p:sp>
    </p:spTree>
    <p:extLst>
      <p:ext uri="{BB962C8B-B14F-4D97-AF65-F5344CB8AC3E}">
        <p14:creationId xmlns:p14="http://schemas.microsoft.com/office/powerpoint/2010/main" val="253189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zervirano mjesto sadržaja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4" r="2169"/>
          <a:stretch/>
        </p:blipFill>
        <p:spPr>
          <a:xfrm>
            <a:off x="7106194" y="585801"/>
            <a:ext cx="5085805" cy="540542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14350" y="2"/>
            <a:ext cx="4400550" cy="585799"/>
          </a:xfrm>
        </p:spPr>
        <p:txBody>
          <a:bodyPr>
            <a:normAutofit fontScale="90000"/>
          </a:bodyPr>
          <a:lstStyle/>
          <a:p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Provodni sustav srca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306285" y="585801"/>
            <a:ext cx="5379719" cy="6267451"/>
          </a:xfrm>
        </p:spPr>
        <p:txBody>
          <a:bodyPr>
            <a:normAutofit/>
          </a:bodyPr>
          <a:lstStyle/>
          <a:p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Sinusni ili </a:t>
            </a:r>
            <a:r>
              <a:rPr lang="hr-HR" b="1" dirty="0" err="1">
                <a:latin typeface="Arial" panose="020B0604020202020204" pitchFamily="34" charset="0"/>
                <a:cs typeface="Arial" panose="020B0604020202020204" pitchFamily="34" charset="0"/>
              </a:rPr>
              <a:t>sinoatrijski</a:t>
            </a:r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 čvor (SA)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smješten je u desnoj pretklijetki na ušću gornje šuplje vene. U njemu se stvara električni impuls koji se potom širi kroz muskulaturu atrija i dolazi do </a:t>
            </a:r>
            <a:r>
              <a:rPr lang="hr-HR" dirty="0" err="1">
                <a:latin typeface="Arial" panose="020B0604020202020204" pitchFamily="34" charset="0"/>
                <a:cs typeface="Arial" panose="020B0604020202020204" pitchFamily="34" charset="0"/>
              </a:rPr>
              <a:t>atrioventrikulskog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čvora.</a:t>
            </a:r>
          </a:p>
          <a:p>
            <a:r>
              <a:rPr lang="hr-HR" b="1" dirty="0" err="1">
                <a:latin typeface="Arial" panose="020B0604020202020204" pitchFamily="34" charset="0"/>
                <a:cs typeface="Arial" panose="020B0604020202020204" pitchFamily="34" charset="0"/>
              </a:rPr>
              <a:t>Atrioventrikularni</a:t>
            </a:r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 čvor (AV)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smješten je u bazalnom dijelu desne pretklijetke. Predstavlja jedini prolaz električnog impulsa iz pretklijetki u klijetke. AV čvor ima sposobnost stvarati električne impulse kada ih sinusni čvor ne šalje, ali je njegova sposobnost stvaranja impulsa niža.</a:t>
            </a: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AV čvor </a:t>
            </a:r>
            <a:r>
              <a:rPr lang="hr-HR" b="1" dirty="0" err="1">
                <a:latin typeface="Arial" panose="020B0604020202020204" pitchFamily="34" charset="0"/>
                <a:cs typeface="Arial" panose="020B0604020202020204" pitchFamily="34" charset="0"/>
              </a:rPr>
              <a:t>Hisov</a:t>
            </a:r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 snop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koji se dijeli na lijevu i desnu </a:t>
            </a:r>
            <a:r>
              <a:rPr lang="hr-HR" dirty="0" err="1">
                <a:latin typeface="Arial" panose="020B0604020202020204" pitchFamily="34" charset="0"/>
                <a:cs typeface="Arial" panose="020B0604020202020204" pitchFamily="34" charset="0"/>
              </a:rPr>
              <a:t>granu,a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lijeva grana na prednje i stražnje snopove.</a:t>
            </a: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Provodni sustav dalje se grana na </a:t>
            </a:r>
            <a:r>
              <a:rPr lang="hr-HR" b="1" dirty="0" err="1">
                <a:latin typeface="Arial" panose="020B0604020202020204" pitchFamily="34" charset="0"/>
                <a:cs typeface="Arial" panose="020B0604020202020204" pitchFamily="34" charset="0"/>
              </a:rPr>
              <a:t>Purkinijeva</a:t>
            </a:r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 vlakna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i s njih se impuls        prenosi na radnu muskulaturu srca.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23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0785"/>
            <a:ext cx="8911687" cy="604008"/>
          </a:xfrm>
        </p:spPr>
        <p:txBody>
          <a:bodyPr>
            <a:norm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Odvodi i postavljanje elektroda</a:t>
            </a:r>
            <a:r>
              <a:rPr lang="hr-HR" sz="3200" dirty="0"/>
              <a:t> </a:t>
            </a: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112" y="1456964"/>
            <a:ext cx="5256626" cy="4056640"/>
          </a:xfrm>
        </p:spPr>
      </p:pic>
      <p:sp>
        <p:nvSpPr>
          <p:cNvPr id="7" name="TekstniOkvir 6"/>
          <p:cNvSpPr txBox="1"/>
          <p:nvPr/>
        </p:nvSpPr>
        <p:spPr>
          <a:xfrm>
            <a:off x="1201782" y="2350104"/>
            <a:ext cx="36393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Prva 3 odvoda ekstremiteta su bipolarni(</a:t>
            </a:r>
            <a:r>
              <a:rPr lang="hr-HR" dirty="0" err="1">
                <a:latin typeface="Arial" panose="020B0604020202020204" pitchFamily="34" charset="0"/>
                <a:cs typeface="Arial" panose="020B0604020202020204" pitchFamily="34" charset="0"/>
              </a:rPr>
              <a:t>Einthovenov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trokut), a druga 3 su unipolarni i nastaju spajanjem </a:t>
            </a:r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prikazanim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na slici. Oni pokazuju električnu aktivnost srca u frontalnoj ravnini. </a:t>
            </a:r>
            <a:r>
              <a:rPr lang="hr-HR" dirty="0" err="1">
                <a:latin typeface="Arial" panose="020B0604020202020204" pitchFamily="34" charset="0"/>
                <a:cs typeface="Arial" panose="020B0604020202020204" pitchFamily="34" charset="0"/>
              </a:rPr>
              <a:t>Prekordijalnih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6 odvoda su unipolarni i snimaju električnu  aktivnost srca u horizontalnoj ravnini.</a:t>
            </a:r>
          </a:p>
        </p:txBody>
      </p:sp>
    </p:spTree>
    <p:extLst>
      <p:ext uri="{BB962C8B-B14F-4D97-AF65-F5344CB8AC3E}">
        <p14:creationId xmlns:p14="http://schemas.microsoft.com/office/powerpoint/2010/main" val="241677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669807" cy="669431"/>
          </a:xfrm>
        </p:spPr>
        <p:txBody>
          <a:bodyPr>
            <a:noAutofit/>
          </a:bodyPr>
          <a:lstStyle/>
          <a:p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Faze električne aktivnosti tijekom srčanog ciklusa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081" y="1405500"/>
            <a:ext cx="6138480" cy="4950696"/>
          </a:xfrm>
        </p:spPr>
      </p:pic>
    </p:spTree>
    <p:extLst>
      <p:ext uri="{BB962C8B-B14F-4D97-AF65-F5344CB8AC3E}">
        <p14:creationId xmlns:p14="http://schemas.microsoft.com/office/powerpoint/2010/main" val="183931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2376" y="457201"/>
            <a:ext cx="9428617" cy="561702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r-HR" sz="72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  </a:t>
            </a:r>
          </a:p>
          <a:p>
            <a:pPr marL="0" indent="0">
              <a:buNone/>
            </a:pPr>
            <a:r>
              <a:rPr lang="hr-HR" sz="9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EKG </a:t>
            </a:r>
            <a:r>
              <a:rPr lang="hr-HR" sz="9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ukazuje na :</a:t>
            </a:r>
          </a:p>
          <a:p>
            <a:endParaRPr lang="hr-HR" sz="9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9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-promjene </a:t>
            </a:r>
            <a:r>
              <a:rPr lang="hr-HR" sz="9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nastale zbog </a:t>
            </a:r>
            <a:r>
              <a:rPr lang="hr-HR" sz="9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srčanih grešaka</a:t>
            </a:r>
            <a:r>
              <a:rPr lang="hr-HR" sz="9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ili </a:t>
            </a:r>
            <a:r>
              <a:rPr lang="hr-HR" sz="9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nereguliranog tlaka,</a:t>
            </a:r>
            <a:endParaRPr lang="hr-HR" sz="9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9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9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-poremećaje</a:t>
            </a:r>
            <a:r>
              <a:rPr lang="hr-HR" sz="9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srčanog ritma, </a:t>
            </a:r>
          </a:p>
          <a:p>
            <a:pPr>
              <a:buFontTx/>
              <a:buChar char="-"/>
            </a:pPr>
            <a:endParaRPr lang="hr-HR" sz="9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9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nedovoljnu </a:t>
            </a:r>
            <a:r>
              <a:rPr lang="hr-HR" sz="9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opskrbu srca kisikom i krvlju, </a:t>
            </a:r>
          </a:p>
          <a:p>
            <a:pPr>
              <a:buFontTx/>
              <a:buChar char="-"/>
            </a:pPr>
            <a:endParaRPr lang="hr-HR" sz="9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9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hr-HR" sz="9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prekomjerno zadebljanje srčanog mišića ,</a:t>
            </a:r>
          </a:p>
          <a:p>
            <a:pPr>
              <a:buFontTx/>
              <a:buChar char="-"/>
            </a:pPr>
            <a:endParaRPr lang="hr-HR" sz="9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9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hr-HR" sz="9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znakove popuštanja srca ili </a:t>
            </a:r>
            <a:r>
              <a:rPr lang="hr-HR" sz="9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9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promjene na srčanom </a:t>
            </a:r>
          </a:p>
          <a:p>
            <a:pPr marL="0" indent="0">
              <a:buNone/>
            </a:pPr>
            <a:r>
              <a:rPr lang="hr-HR" sz="9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mišiću</a:t>
            </a:r>
            <a:r>
              <a:rPr lang="hr-HR" sz="9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hr-HR" sz="9600" dirty="0"/>
          </a:p>
        </p:txBody>
      </p:sp>
    </p:spTree>
    <p:extLst>
      <p:ext uri="{BB962C8B-B14F-4D97-AF65-F5344CB8AC3E}">
        <p14:creationId xmlns:p14="http://schemas.microsoft.com/office/powerpoint/2010/main" val="348862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80160" y="631371"/>
            <a:ext cx="10146075" cy="5573485"/>
          </a:xfrm>
        </p:spPr>
        <p:txBody>
          <a:bodyPr>
            <a:noAutofit/>
          </a:bodyPr>
          <a:lstStyle/>
          <a:p>
            <a:endParaRPr lang="hr-HR" b="1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r>
              <a:rPr lang="hr-H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EKG se radi u sklopi internističkog ili </a:t>
            </a:r>
            <a:r>
              <a:rPr lang="hr-HR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kardiološog</a:t>
            </a:r>
            <a:r>
              <a:rPr lang="hr-H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pregleda</a:t>
            </a:r>
          </a:p>
          <a:p>
            <a:r>
              <a:rPr lang="hr-H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provodi </a:t>
            </a:r>
            <a:r>
              <a:rPr lang="hr-H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kod </a:t>
            </a:r>
            <a:r>
              <a:rPr lang="hr-H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prisutnosti  boli </a:t>
            </a:r>
            <a:r>
              <a:rPr lang="hr-H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prsima, </a:t>
            </a:r>
            <a:r>
              <a:rPr lang="hr-H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nepravilnog </a:t>
            </a:r>
            <a:r>
              <a:rPr lang="hr-H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rada srca</a:t>
            </a:r>
            <a:r>
              <a:rPr lang="hr-H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povišenog tlaka</a:t>
            </a:r>
            <a:r>
              <a:rPr lang="hr-H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0" indent="0">
              <a:buNone/>
            </a:pPr>
            <a:r>
              <a:rPr lang="hr-H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u dijagnostici </a:t>
            </a:r>
            <a:r>
              <a:rPr lang="hr-H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 praćenju koronarne </a:t>
            </a:r>
            <a:r>
              <a:rPr lang="hr-H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bolesti</a:t>
            </a:r>
            <a:r>
              <a:rPr lang="hr-H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( angina, </a:t>
            </a:r>
            <a:r>
              <a:rPr lang="hr-H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infarkt     </a:t>
            </a:r>
            <a:r>
              <a:rPr lang="hr-HR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miokarda</a:t>
            </a:r>
            <a:r>
              <a:rPr lang="hr-H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fontAlgn="base"/>
            <a:r>
              <a:rPr lang="hr-H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Simptomi koji zahtijevaju EKG pregled:</a:t>
            </a:r>
          </a:p>
          <a:p>
            <a:pPr marL="0" indent="0" fontAlgn="base">
              <a:buNone/>
            </a:pPr>
            <a:r>
              <a:rPr lang="hr-H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hr-H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 u prsima,</a:t>
            </a:r>
          </a:p>
          <a:p>
            <a:pPr marL="0" indent="0" fontAlgn="base">
              <a:buNone/>
            </a:pPr>
            <a:r>
              <a:rPr lang="hr-H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hr-H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kratak dah,</a:t>
            </a:r>
          </a:p>
          <a:p>
            <a:pPr marL="0" indent="0" fontAlgn="base">
              <a:buNone/>
            </a:pPr>
            <a:r>
              <a:rPr lang="hr-H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hr-H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ubrzan puls,</a:t>
            </a:r>
          </a:p>
          <a:p>
            <a:pPr marL="0" indent="0" fontAlgn="base">
              <a:buNone/>
            </a:pPr>
            <a:r>
              <a:rPr lang="hr-H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hr-H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anksioznost,</a:t>
            </a:r>
          </a:p>
          <a:p>
            <a:pPr marL="0" indent="0" fontAlgn="base">
              <a:buNone/>
            </a:pPr>
            <a:r>
              <a:rPr lang="hr-H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hr-H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nesvjestica</a:t>
            </a:r>
            <a:r>
              <a:rPr lang="hr-H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hr-H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742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35179" y="1149531"/>
            <a:ext cx="8915400" cy="4206242"/>
          </a:xfrm>
        </p:spPr>
        <p:txBody>
          <a:bodyPr>
            <a:normAutofit/>
          </a:bodyPr>
          <a:lstStyle/>
          <a:p>
            <a:r>
              <a:rPr lang="fi-FI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EKG se rutinski provodi kod</a:t>
            </a:r>
            <a:r>
              <a:rPr lang="fi-FI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hr-HR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buNone/>
            </a:pPr>
            <a:r>
              <a:rPr lang="hr-H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 pacijenata</a:t>
            </a:r>
            <a:r>
              <a:rPr lang="hr-H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koji se spremaju na </a:t>
            </a:r>
            <a:r>
              <a:rPr lang="hr-H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operaciju pod </a:t>
            </a:r>
            <a:r>
              <a:rPr lang="hr-H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totalnom </a:t>
            </a:r>
            <a:r>
              <a:rPr lang="hr-H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anestezijom kako </a:t>
            </a:r>
            <a:r>
              <a:rPr lang="hr-H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bi </a:t>
            </a:r>
            <a:r>
              <a:rPr lang="hr-H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ustanovilo </a:t>
            </a:r>
            <a:r>
              <a:rPr lang="hr-H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stanje </a:t>
            </a:r>
            <a:r>
              <a:rPr lang="hr-H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srca</a:t>
            </a:r>
          </a:p>
          <a:p>
            <a:pPr marL="0" indent="0" fontAlgn="base">
              <a:buNone/>
            </a:pPr>
            <a:r>
              <a:rPr lang="hr-H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hr-H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kod ljudi koji se bave stresnim </a:t>
            </a:r>
            <a:r>
              <a:rPr lang="hr-H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zanimanjem</a:t>
            </a:r>
          </a:p>
          <a:p>
            <a:pPr marL="0" indent="0" fontAlgn="base">
              <a:buNone/>
            </a:pPr>
            <a:r>
              <a:rPr lang="hr-H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hr-H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kod ljudi preko 40-te godine </a:t>
            </a:r>
            <a:r>
              <a:rPr lang="hr-H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života u okviru rutinskog  </a:t>
            </a:r>
            <a:r>
              <a:rPr lang="hr-H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godišnjeg pregl</a:t>
            </a:r>
            <a:r>
              <a:rPr lang="hr-H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eda</a:t>
            </a:r>
            <a:endParaRPr lang="hr-H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7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</TotalTime>
  <Words>302</Words>
  <Application>Microsoft Office PowerPoint</Application>
  <PresentationFormat>Široki zaslon</PresentationFormat>
  <Paragraphs>46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Pramen</vt:lpstr>
      <vt:lpstr>EKG (elektrokardiografija)</vt:lpstr>
      <vt:lpstr>Što je elektrokardiografija?</vt:lpstr>
      <vt:lpstr>Stanični elektricitet</vt:lpstr>
      <vt:lpstr>Provodni sustav srca</vt:lpstr>
      <vt:lpstr>Odvodi i postavljanje elektroda </vt:lpstr>
      <vt:lpstr>Faze električne aktivnosti tijekom srčanog ciklusa</vt:lpstr>
      <vt:lpstr>PowerPoint prezentacija</vt:lpstr>
      <vt:lpstr>PowerPoint prezentacija</vt:lpstr>
      <vt:lpstr>PowerPoint prezentacija</vt:lpstr>
      <vt:lpstr>         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EKG (elektrokardiografija)</dc:title>
  <dc:creator>User</dc:creator>
  <cp:lastModifiedBy>Admin</cp:lastModifiedBy>
  <cp:revision>29</cp:revision>
  <dcterms:created xsi:type="dcterms:W3CDTF">2017-05-08T18:55:35Z</dcterms:created>
  <dcterms:modified xsi:type="dcterms:W3CDTF">2023-02-08T16:26:26Z</dcterms:modified>
</cp:coreProperties>
</file>