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Analiza biomedicinskih  SIGNALA I MJERENJE BIOELEKTRIČNIH POTENCIJALA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02264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09272" y="148254"/>
            <a:ext cx="10364451" cy="1596177"/>
          </a:xfrm>
        </p:spPr>
        <p:txBody>
          <a:bodyPr/>
          <a:lstStyle/>
          <a:p>
            <a:r>
              <a:rPr lang="hr-HR" dirty="0" smtClean="0"/>
              <a:t>ANALIZA </a:t>
            </a:r>
            <a:r>
              <a:rPr lang="hr-HR" dirty="0" err="1" smtClean="0"/>
              <a:t>BIOMEDICINSKog</a:t>
            </a:r>
            <a:r>
              <a:rPr lang="hr-HR" dirty="0" smtClean="0"/>
              <a:t> SIGNALA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809271" y="1744431"/>
            <a:ext cx="11090992" cy="4395112"/>
          </a:xfrm>
        </p:spPr>
        <p:txBody>
          <a:bodyPr>
            <a:normAutofit/>
          </a:bodyPr>
          <a:lstStyle/>
          <a:p>
            <a:r>
              <a:rPr lang="hr-HR" sz="2400" dirty="0" smtClean="0"/>
              <a:t>biomedicinski signali se elektroničkim instrumentima prate, snimaju , pohranjuju , ispisuju : </a:t>
            </a:r>
            <a:r>
              <a:rPr lang="hr-HR" sz="2400" dirty="0" err="1" smtClean="0"/>
              <a:t>Eeg,Ekg,EMG,ERG</a:t>
            </a:r>
            <a:r>
              <a:rPr lang="hr-HR" sz="2400" dirty="0" smtClean="0"/>
              <a:t>….</a:t>
            </a:r>
          </a:p>
          <a:p>
            <a:r>
              <a:rPr lang="hr-HR" sz="2400" dirty="0" smtClean="0"/>
              <a:t>Biološki proces (</a:t>
            </a:r>
            <a:r>
              <a:rPr lang="hr-HR" sz="2400" dirty="0" err="1" smtClean="0"/>
              <a:t>OBUhvaćanje</a:t>
            </a:r>
            <a:r>
              <a:rPr lang="hr-HR" sz="2400" dirty="0" smtClean="0"/>
              <a:t> signala)                 </a:t>
            </a:r>
          </a:p>
          <a:p>
            <a:pPr marL="0" indent="0">
              <a:buNone/>
            </a:pPr>
            <a:r>
              <a:rPr lang="hr-HR" sz="2400" dirty="0"/>
              <a:t> </a:t>
            </a:r>
            <a:r>
              <a:rPr lang="hr-HR" sz="2400" dirty="0" smtClean="0"/>
              <a:t>pojačanje signala                     </a:t>
            </a:r>
            <a:r>
              <a:rPr lang="hr-HR" sz="2400" dirty="0" smtClean="0"/>
              <a:t>        </a:t>
            </a:r>
            <a:r>
              <a:rPr lang="hr-HR" sz="2400" dirty="0" smtClean="0"/>
              <a:t>pretvorba signala                                                       </a:t>
            </a:r>
            <a:r>
              <a:rPr lang="hr-HR" sz="2400" dirty="0" smtClean="0"/>
              <a:t>  izračunavanje </a:t>
            </a:r>
            <a:r>
              <a:rPr lang="hr-HR" sz="2400" dirty="0" smtClean="0"/>
              <a:t>parametra signala                              interpretacija signala .</a:t>
            </a:r>
            <a:endParaRPr lang="hr-HR" sz="2400" dirty="0"/>
          </a:p>
        </p:txBody>
      </p:sp>
      <p:cxnSp>
        <p:nvCxnSpPr>
          <p:cNvPr id="5" name="Ravni poveznik sa strelicom 4"/>
          <p:cNvCxnSpPr/>
          <p:nvPr/>
        </p:nvCxnSpPr>
        <p:spPr>
          <a:xfrm>
            <a:off x="7134720" y="3179243"/>
            <a:ext cx="18157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Ravni poveznik sa strelicom 6"/>
          <p:cNvCxnSpPr/>
          <p:nvPr/>
        </p:nvCxnSpPr>
        <p:spPr>
          <a:xfrm>
            <a:off x="5879796" y="4073359"/>
            <a:ext cx="2301559" cy="20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Ravni poveznik sa strelicom 8"/>
          <p:cNvCxnSpPr/>
          <p:nvPr/>
        </p:nvCxnSpPr>
        <p:spPr>
          <a:xfrm flipV="1">
            <a:off x="8950457" y="3646978"/>
            <a:ext cx="1972492" cy="44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avni poveznik sa strelicom 12"/>
          <p:cNvCxnSpPr/>
          <p:nvPr/>
        </p:nvCxnSpPr>
        <p:spPr>
          <a:xfrm>
            <a:off x="4069344" y="3699070"/>
            <a:ext cx="17634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Pravokutnik 13"/>
          <p:cNvSpPr/>
          <p:nvPr/>
        </p:nvSpPr>
        <p:spPr>
          <a:xfrm>
            <a:off x="6907368" y="2739230"/>
            <a:ext cx="2286001" cy="3296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Analogni signal</a:t>
            </a:r>
            <a:endParaRPr lang="hr-HR" dirty="0"/>
          </a:p>
        </p:txBody>
      </p:sp>
      <p:sp>
        <p:nvSpPr>
          <p:cNvPr id="17" name="Pravokutnik 16"/>
          <p:cNvSpPr/>
          <p:nvPr/>
        </p:nvSpPr>
        <p:spPr>
          <a:xfrm>
            <a:off x="4069344" y="3265810"/>
            <a:ext cx="1802673" cy="3135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Pojačani </a:t>
            </a:r>
            <a:r>
              <a:rPr lang="hr-HR" dirty="0" err="1" smtClean="0"/>
              <a:t>anal.s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21" name="Pravokutnik 20"/>
          <p:cNvSpPr/>
          <p:nvPr/>
        </p:nvSpPr>
        <p:spPr>
          <a:xfrm>
            <a:off x="9132090" y="3309751"/>
            <a:ext cx="1502229" cy="195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Digitalni s.</a:t>
            </a:r>
            <a:endParaRPr lang="hr-HR" dirty="0"/>
          </a:p>
        </p:txBody>
      </p:sp>
      <p:sp>
        <p:nvSpPr>
          <p:cNvPr id="23" name="Pravokutnik 22"/>
          <p:cNvSpPr/>
          <p:nvPr/>
        </p:nvSpPr>
        <p:spPr>
          <a:xfrm>
            <a:off x="6318459" y="3782324"/>
            <a:ext cx="1340673" cy="2397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Digitalni s.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4438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7" grpId="0" animBg="1"/>
      <p:bldP spid="21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Faze procesa analize biomedicinskih signala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-mjerenje ili promatranje </a:t>
            </a:r>
          </a:p>
          <a:p>
            <a:r>
              <a:rPr lang="hr-HR" sz="2400" dirty="0" smtClean="0"/>
              <a:t>-Pojačavanje signala</a:t>
            </a:r>
          </a:p>
          <a:p>
            <a:r>
              <a:rPr lang="hr-HR" sz="2400" dirty="0" smtClean="0"/>
              <a:t>-pretvorba signala u digitalni oblik</a:t>
            </a:r>
          </a:p>
          <a:p>
            <a:r>
              <a:rPr lang="hr-HR" sz="2400" dirty="0" smtClean="0"/>
              <a:t>-izračunavanje parametara digitalnog oblika signala</a:t>
            </a:r>
          </a:p>
          <a:p>
            <a:r>
              <a:rPr lang="hr-HR" sz="2400" dirty="0" smtClean="0"/>
              <a:t>-tumačenje signala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43514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Faze obrade signala pomoću uređaja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913775" y="1933303"/>
            <a:ext cx="10363826" cy="4047307"/>
          </a:xfrm>
        </p:spPr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sz="2400" dirty="0" smtClean="0"/>
              <a:t>Biološki proces                                 mjerenje (promatranje )                                   </a:t>
            </a:r>
          </a:p>
          <a:p>
            <a:pPr marL="0" indent="0">
              <a:buNone/>
            </a:pPr>
            <a:r>
              <a:rPr lang="hr-HR" sz="2400" dirty="0" smtClean="0"/>
              <a:t>Pretvorba signala                                izračunavanje parametara                          interpretacija  signala .</a:t>
            </a:r>
            <a:endParaRPr lang="hr-HR" sz="2400" dirty="0"/>
          </a:p>
        </p:txBody>
      </p:sp>
      <p:cxnSp>
        <p:nvCxnSpPr>
          <p:cNvPr id="5" name="Ravni poveznik sa strelicom 4"/>
          <p:cNvCxnSpPr/>
          <p:nvPr/>
        </p:nvCxnSpPr>
        <p:spPr>
          <a:xfrm flipV="1">
            <a:off x="10286008" y="3261012"/>
            <a:ext cx="1207738" cy="174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Pravokutnik 5"/>
          <p:cNvSpPr/>
          <p:nvPr/>
        </p:nvSpPr>
        <p:spPr>
          <a:xfrm>
            <a:off x="3905794" y="2327426"/>
            <a:ext cx="1701630" cy="3583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Digitalizirani signal</a:t>
            </a:r>
            <a:endParaRPr lang="hr-HR" dirty="0"/>
          </a:p>
        </p:txBody>
      </p:sp>
      <p:cxnSp>
        <p:nvCxnSpPr>
          <p:cNvPr id="11" name="Ravni poveznik sa strelicom 10"/>
          <p:cNvCxnSpPr/>
          <p:nvPr/>
        </p:nvCxnSpPr>
        <p:spPr>
          <a:xfrm>
            <a:off x="3505073" y="2784595"/>
            <a:ext cx="22990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ravokutnik 11"/>
          <p:cNvSpPr/>
          <p:nvPr/>
        </p:nvSpPr>
        <p:spPr>
          <a:xfrm>
            <a:off x="9619833" y="2388459"/>
            <a:ext cx="2090058" cy="3961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Transformirani signal</a:t>
            </a:r>
            <a:endParaRPr lang="hr-HR" dirty="0"/>
          </a:p>
        </p:txBody>
      </p:sp>
      <p:cxnSp>
        <p:nvCxnSpPr>
          <p:cNvPr id="14" name="Ravni poveznik sa strelicom 13"/>
          <p:cNvCxnSpPr/>
          <p:nvPr/>
        </p:nvCxnSpPr>
        <p:spPr>
          <a:xfrm>
            <a:off x="4029451" y="3356721"/>
            <a:ext cx="20247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Pravokutnik 14"/>
          <p:cNvSpPr/>
          <p:nvPr/>
        </p:nvSpPr>
        <p:spPr>
          <a:xfrm>
            <a:off x="4133953" y="2980909"/>
            <a:ext cx="1815737" cy="3583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Parametri signala</a:t>
            </a:r>
            <a:endParaRPr lang="hr-HR" dirty="0"/>
          </a:p>
        </p:txBody>
      </p:sp>
      <p:cxnSp>
        <p:nvCxnSpPr>
          <p:cNvPr id="17" name="Ravni poveznik sa strelicom 16"/>
          <p:cNvCxnSpPr/>
          <p:nvPr/>
        </p:nvCxnSpPr>
        <p:spPr>
          <a:xfrm flipV="1">
            <a:off x="9668628" y="2906717"/>
            <a:ext cx="2041263" cy="76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0012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12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Fiziološki sustavi i pripadne metode ispitivanja </a:t>
            </a:r>
            <a:r>
              <a:rPr lang="hr-HR" dirty="0" err="1" smtClean="0"/>
              <a:t>biosignala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sz="2800" dirty="0" smtClean="0"/>
              <a:t>1)Krvožilni sustav</a:t>
            </a:r>
          </a:p>
          <a:p>
            <a:r>
              <a:rPr lang="hr-HR" dirty="0" smtClean="0"/>
              <a:t>-mjerenje krvnog tlaka</a:t>
            </a:r>
          </a:p>
          <a:p>
            <a:r>
              <a:rPr lang="hr-HR" dirty="0" smtClean="0"/>
              <a:t>-mjerenje  frekvencije pulsa</a:t>
            </a:r>
          </a:p>
          <a:p>
            <a:r>
              <a:rPr lang="hr-HR" dirty="0"/>
              <a:t>-</a:t>
            </a:r>
            <a:r>
              <a:rPr lang="hr-HR" dirty="0" smtClean="0"/>
              <a:t>mjerenje vala pulsa(</a:t>
            </a:r>
            <a:r>
              <a:rPr lang="hr-HR" dirty="0" err="1" smtClean="0"/>
              <a:t>stigmografija</a:t>
            </a:r>
            <a:r>
              <a:rPr lang="hr-HR" dirty="0" smtClean="0"/>
              <a:t>)</a:t>
            </a:r>
          </a:p>
          <a:p>
            <a:r>
              <a:rPr lang="hr-HR" dirty="0" smtClean="0"/>
              <a:t>-elektrokardiografija</a:t>
            </a:r>
          </a:p>
          <a:p>
            <a:pPr marL="0" indent="0">
              <a:buNone/>
            </a:pPr>
            <a:r>
              <a:rPr lang="hr-HR" dirty="0" smtClean="0"/>
              <a:t>   Mjerenje tjelesne temperature (fizikalne karakteristike 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3190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914400" y="1661697"/>
            <a:ext cx="10363826" cy="4059834"/>
          </a:xfrm>
        </p:spPr>
        <p:txBody>
          <a:bodyPr>
            <a:normAutofit/>
          </a:bodyPr>
          <a:lstStyle/>
          <a:p>
            <a:r>
              <a:rPr lang="hr-HR" sz="2800" dirty="0" smtClean="0"/>
              <a:t>2)Organi za disanje </a:t>
            </a:r>
            <a:r>
              <a:rPr lang="hr-HR" dirty="0" smtClean="0"/>
              <a:t>:</a:t>
            </a:r>
          </a:p>
          <a:p>
            <a:r>
              <a:rPr lang="hr-HR" dirty="0" smtClean="0"/>
              <a:t>-</a:t>
            </a:r>
            <a:r>
              <a:rPr lang="hr-HR" dirty="0" err="1" smtClean="0"/>
              <a:t>pneumotahografija</a:t>
            </a:r>
            <a:r>
              <a:rPr lang="hr-HR" dirty="0" smtClean="0"/>
              <a:t> (brzina izmjene plinova )</a:t>
            </a:r>
          </a:p>
          <a:p>
            <a:r>
              <a:rPr lang="hr-HR" dirty="0" smtClean="0"/>
              <a:t>-Mjerenje frekvencije udisaja</a:t>
            </a:r>
          </a:p>
          <a:p>
            <a:r>
              <a:rPr lang="hr-HR" dirty="0"/>
              <a:t>-</a:t>
            </a:r>
            <a:r>
              <a:rPr lang="hr-HR" dirty="0" err="1" smtClean="0"/>
              <a:t>Sprirometrija</a:t>
            </a:r>
            <a:r>
              <a:rPr lang="hr-HR" dirty="0" smtClean="0"/>
              <a:t> (mjerenje obujma pluća , brzina udisaja i izdisaja)</a:t>
            </a:r>
          </a:p>
          <a:p>
            <a:pPr marL="0" indent="0">
              <a:buNone/>
            </a:pPr>
            <a:r>
              <a:rPr lang="hr-HR" dirty="0" smtClean="0"/>
              <a:t> 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sz="2400" dirty="0" smtClean="0"/>
              <a:t>Plinovi u krvi : mjerenje parcijalnog tlaka kisika , mjerenje koncentracije 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641661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913774" y="1267098"/>
            <a:ext cx="10363826" cy="4524102"/>
          </a:xfrm>
        </p:spPr>
        <p:txBody>
          <a:bodyPr/>
          <a:lstStyle/>
          <a:p>
            <a:r>
              <a:rPr lang="hr-HR" sz="2800" dirty="0" smtClean="0"/>
              <a:t>3)Mozak:</a:t>
            </a:r>
          </a:p>
          <a:p>
            <a:r>
              <a:rPr lang="hr-HR" dirty="0" smtClean="0"/>
              <a:t>EEG( elektroencefalografija)(naponi mozga)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dirty="0" smtClean="0"/>
              <a:t>  </a:t>
            </a:r>
            <a:r>
              <a:rPr lang="hr-HR" sz="2800" dirty="0" smtClean="0"/>
              <a:t>4)Mišići :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</a:t>
            </a:r>
            <a:r>
              <a:rPr lang="hr-HR" dirty="0" err="1" smtClean="0"/>
              <a:t>Emg</a:t>
            </a:r>
            <a:r>
              <a:rPr lang="hr-HR" dirty="0" smtClean="0"/>
              <a:t>-(elektromiografija)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sz="2800" dirty="0" smtClean="0"/>
              <a:t>  5)Oči :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ERG(</a:t>
            </a:r>
            <a:r>
              <a:rPr lang="hr-HR" dirty="0" err="1" smtClean="0"/>
              <a:t>elelktrorentiografija</a:t>
            </a:r>
            <a:r>
              <a:rPr lang="hr-HR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1861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Parametri u </a:t>
            </a:r>
            <a:r>
              <a:rPr lang="hr-HR" dirty="0" err="1" smtClean="0"/>
              <a:t>intezivnoj</a:t>
            </a:r>
            <a:r>
              <a:rPr lang="hr-HR" dirty="0" smtClean="0"/>
              <a:t> skrbi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dirty="0" smtClean="0"/>
              <a:t>tjelesna </a:t>
            </a:r>
            <a:r>
              <a:rPr lang="hr-HR" dirty="0" err="1" smtClean="0"/>
              <a:t>temeperatura</a:t>
            </a:r>
            <a:endParaRPr lang="hr-HR" dirty="0" smtClean="0"/>
          </a:p>
          <a:p>
            <a:r>
              <a:rPr lang="hr-HR" dirty="0" err="1" smtClean="0"/>
              <a:t>Oksigenacija</a:t>
            </a:r>
            <a:r>
              <a:rPr lang="hr-HR" dirty="0" smtClean="0"/>
              <a:t> (</a:t>
            </a:r>
            <a:r>
              <a:rPr lang="hr-HR" dirty="0" err="1" smtClean="0"/>
              <a:t>pulsna</a:t>
            </a:r>
            <a:r>
              <a:rPr lang="hr-HR" dirty="0" smtClean="0"/>
              <a:t> </a:t>
            </a:r>
            <a:r>
              <a:rPr lang="hr-HR" dirty="0" err="1" smtClean="0"/>
              <a:t>oksimetrija</a:t>
            </a:r>
            <a:r>
              <a:rPr lang="hr-HR" dirty="0" smtClean="0"/>
              <a:t> )</a:t>
            </a:r>
          </a:p>
          <a:p>
            <a:r>
              <a:rPr lang="hr-HR" dirty="0" smtClean="0"/>
              <a:t>EKG</a:t>
            </a:r>
          </a:p>
          <a:p>
            <a:r>
              <a:rPr lang="hr-HR" dirty="0" smtClean="0"/>
              <a:t>Arterijski tlak </a:t>
            </a:r>
          </a:p>
          <a:p>
            <a:r>
              <a:rPr lang="hr-HR" dirty="0" smtClean="0"/>
              <a:t>Središnji venski tlak</a:t>
            </a:r>
          </a:p>
          <a:p>
            <a:r>
              <a:rPr lang="hr-HR" dirty="0" smtClean="0"/>
              <a:t>Plućni tlak </a:t>
            </a:r>
          </a:p>
          <a:p>
            <a:r>
              <a:rPr lang="hr-HR" dirty="0" smtClean="0"/>
              <a:t>Nadbubrežne funkcije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4491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Hvala na pažnji !</a:t>
            </a:r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9235440" y="5329646"/>
            <a:ext cx="2194560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3.c-elektronika </a:t>
            </a:r>
          </a:p>
          <a:p>
            <a:pPr algn="ctr"/>
            <a:r>
              <a:rPr lang="hr-HR" dirty="0" err="1" smtClean="0"/>
              <a:t>Prof.Anita</a:t>
            </a:r>
            <a:r>
              <a:rPr lang="hr-HR" dirty="0" smtClean="0"/>
              <a:t> Zorčić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82831716"/>
      </p:ext>
    </p:extLst>
  </p:cSld>
  <p:clrMapOvr>
    <a:masterClrMapping/>
  </p:clrMapOvr>
</p:sld>
</file>

<file path=ppt/theme/theme1.xml><?xml version="1.0" encoding="utf-8"?>
<a:theme xmlns:a="http://schemas.openxmlformats.org/drawingml/2006/main" name="Kapljic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Kapljica</Template>
  <TotalTime>127</TotalTime>
  <Words>227</Words>
  <Application>Microsoft Office PowerPoint</Application>
  <PresentationFormat>Široki zaslon</PresentationFormat>
  <Paragraphs>54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2" baseType="lpstr">
      <vt:lpstr>Arial</vt:lpstr>
      <vt:lpstr>Tw Cen MT</vt:lpstr>
      <vt:lpstr>Kapljica</vt:lpstr>
      <vt:lpstr>Analiza biomedicinskih  SIGNALA I MJERENJE BIOELEKTRIČNIH POTENCIJALA</vt:lpstr>
      <vt:lpstr>ANALIZA BIOMEDICINSKog SIGNALA</vt:lpstr>
      <vt:lpstr>Faze procesa analize biomedicinskih signala</vt:lpstr>
      <vt:lpstr>Faze obrade signala pomoću uređaja</vt:lpstr>
      <vt:lpstr>Fiziološki sustavi i pripadne metode ispitivanja biosignala</vt:lpstr>
      <vt:lpstr>PowerPoint prezentacija</vt:lpstr>
      <vt:lpstr>PowerPoint prezentacija</vt:lpstr>
      <vt:lpstr>Parametri u intezivnoj skrbi</vt:lpstr>
      <vt:lpstr>Hvala na pažnji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BIOKEMIJSKIH SIGNALA I MJERENJE BIOELEKTRIČNIH POTENCIJALA</dc:title>
  <dc:creator>Admin</dc:creator>
  <cp:lastModifiedBy>Admin</cp:lastModifiedBy>
  <cp:revision>11</cp:revision>
  <dcterms:created xsi:type="dcterms:W3CDTF">2023-01-30T06:53:39Z</dcterms:created>
  <dcterms:modified xsi:type="dcterms:W3CDTF">2023-02-08T15:18:15Z</dcterms:modified>
</cp:coreProperties>
</file>