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3" r:id="rId9"/>
    <p:sldId id="262" r:id="rId10"/>
    <p:sldId id="265" r:id="rId11"/>
    <p:sldId id="28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E7E0-A2B3-4B28-9014-DFAE1B55E0D0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7346-B92F-44D0-82C9-7C91934E65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E7E0-A2B3-4B28-9014-DFAE1B55E0D0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7346-B92F-44D0-82C9-7C91934E65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E7E0-A2B3-4B28-9014-DFAE1B55E0D0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7346-B92F-44D0-82C9-7C91934E65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E7E0-A2B3-4B28-9014-DFAE1B55E0D0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7346-B92F-44D0-82C9-7C91934E65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E7E0-A2B3-4B28-9014-DFAE1B55E0D0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7346-B92F-44D0-82C9-7C91934E65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E7E0-A2B3-4B28-9014-DFAE1B55E0D0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7346-B92F-44D0-82C9-7C91934E65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E7E0-A2B3-4B28-9014-DFAE1B55E0D0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7346-B92F-44D0-82C9-7C91934E65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E7E0-A2B3-4B28-9014-DFAE1B55E0D0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7346-B92F-44D0-82C9-7C91934E65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E7E0-A2B3-4B28-9014-DFAE1B55E0D0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7346-B92F-44D0-82C9-7C91934E65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E7E0-A2B3-4B28-9014-DFAE1B55E0D0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7346-B92F-44D0-82C9-7C91934E65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E7E0-A2B3-4B28-9014-DFAE1B55E0D0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7346-B92F-44D0-82C9-7C91934E658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9E7E0-A2B3-4B28-9014-DFAE1B55E0D0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F7346-B92F-44D0-82C9-7C91934E658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90656" cy="1944215"/>
          </a:xfrm>
        </p:spPr>
        <p:txBody>
          <a:bodyPr/>
          <a:lstStyle/>
          <a:p>
            <a:r>
              <a:rPr lang="hr-HR" dirty="0" smtClean="0"/>
              <a:t>KAKO FUNKCIONIRA </a:t>
            </a:r>
            <a:r>
              <a:rPr lang="hr-HR" dirty="0" smtClean="0"/>
              <a:t>ATMOSFERA?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 descr="sky-690293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872875" cy="442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dirty="0" smtClean="0"/>
              <a:t>Ruža vjetrova na Jadranu</a:t>
            </a:r>
            <a:endParaRPr lang="hr-HR" dirty="0"/>
          </a:p>
        </p:txBody>
      </p:sp>
      <p:pic>
        <p:nvPicPr>
          <p:cNvPr id="4" name="Rezervirano mjesto sadržaja 3" descr="ruza_vjetro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054870"/>
            <a:ext cx="5071293" cy="50712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Jezerski efekt Jadrana uz buru</a:t>
            </a:r>
            <a:endParaRPr lang="hr-HR" dirty="0"/>
          </a:p>
        </p:txBody>
      </p:sp>
      <p:pic>
        <p:nvPicPr>
          <p:cNvPr id="4" name="Rezervirano mjesto sadržaja 3" descr="lake effect snow 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9493" y="1600200"/>
            <a:ext cx="6885014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Ciklone i Anticiklone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r-HR" dirty="0" smtClean="0"/>
              <a:t>1. Polja niskog tlaka zraka - Ciklone</a:t>
            </a:r>
          </a:p>
          <a:p>
            <a:pPr>
              <a:buFontTx/>
              <a:buChar char="-"/>
            </a:pPr>
            <a:r>
              <a:rPr lang="hr-HR" dirty="0" smtClean="0"/>
              <a:t>Tlak zraka opada od rubova </a:t>
            </a:r>
            <a:r>
              <a:rPr lang="hr-HR" dirty="0" err="1" smtClean="0"/>
              <a:t>preka</a:t>
            </a:r>
            <a:r>
              <a:rPr lang="hr-HR" dirty="0" smtClean="0"/>
              <a:t> središtu</a:t>
            </a:r>
          </a:p>
          <a:p>
            <a:pPr>
              <a:buFontTx/>
              <a:buChar char="-"/>
            </a:pPr>
            <a:r>
              <a:rPr lang="hr-HR" dirty="0" smtClean="0"/>
              <a:t>Zrak struji spiralno prema središtu ciklone</a:t>
            </a:r>
          </a:p>
          <a:p>
            <a:pPr>
              <a:buFontTx/>
              <a:buChar char="-"/>
            </a:pPr>
            <a:r>
              <a:rPr lang="hr-HR" dirty="0" smtClean="0"/>
              <a:t>Okreće se suprotno od kazaljke na satu</a:t>
            </a:r>
          </a:p>
          <a:p>
            <a:pPr>
              <a:buNone/>
            </a:pPr>
            <a:r>
              <a:rPr lang="hr-HR" dirty="0" smtClean="0"/>
              <a:t>2. Polja visokog tlaka zraka – Anticiklone</a:t>
            </a:r>
          </a:p>
          <a:p>
            <a:pPr>
              <a:buFontTx/>
              <a:buChar char="-"/>
            </a:pPr>
            <a:r>
              <a:rPr lang="hr-HR" dirty="0" smtClean="0"/>
              <a:t>Tlak zraka raste od rubova prema središtu</a:t>
            </a:r>
          </a:p>
          <a:p>
            <a:pPr>
              <a:buFontTx/>
              <a:buChar char="-"/>
            </a:pPr>
            <a:r>
              <a:rPr lang="hr-HR" dirty="0" smtClean="0"/>
              <a:t>Zrak struji spiralno od središta prema rubovima</a:t>
            </a:r>
          </a:p>
          <a:p>
            <a:pPr>
              <a:buFontTx/>
              <a:buChar char="-"/>
            </a:pPr>
            <a:r>
              <a:rPr lang="hr-HR" dirty="0" smtClean="0"/>
              <a:t>Okreće se u smjeru kazaljke na satu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632848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/>
          <a:lstStyle/>
          <a:p>
            <a:r>
              <a:rPr lang="hr-HR" dirty="0" smtClean="0"/>
              <a:t>VLAGA U ZRAKU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Apsolutna vlažnost zraka</a:t>
            </a:r>
          </a:p>
          <a:p>
            <a:pPr>
              <a:buFontTx/>
              <a:buChar char="-"/>
            </a:pPr>
            <a:r>
              <a:rPr lang="hr-HR" dirty="0" smtClean="0"/>
              <a:t>Relativna vlažnost zraka</a:t>
            </a:r>
          </a:p>
          <a:p>
            <a:pPr>
              <a:buFontTx/>
              <a:buChar char="-"/>
            </a:pPr>
            <a:r>
              <a:rPr lang="hr-HR" dirty="0" smtClean="0"/>
              <a:t>Kondenzacija i točka </a:t>
            </a:r>
            <a:r>
              <a:rPr lang="hr-HR" dirty="0" err="1" smtClean="0"/>
              <a:t>rosišta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Apsolutna vlažnost zraka</a:t>
            </a:r>
            <a:endParaRPr lang="hr-HR" dirty="0"/>
          </a:p>
        </p:txBody>
      </p:sp>
      <p:pic>
        <p:nvPicPr>
          <p:cNvPr id="6" name="Rezervirano mjesto sadržaja 5" descr="Relative-Humidity-Chart-e136750457779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128792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Relativna vlažnost zraka</a:t>
            </a:r>
            <a:endParaRPr lang="hr-HR" dirty="0"/>
          </a:p>
        </p:txBody>
      </p:sp>
      <p:pic>
        <p:nvPicPr>
          <p:cNvPr id="4" name="Rezervirano mjesto sadržaja 3" descr="Humid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120679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Naoblaka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Cirusi - Visinski</a:t>
            </a:r>
          </a:p>
          <a:p>
            <a:r>
              <a:rPr lang="hr-HR" dirty="0" err="1" smtClean="0"/>
              <a:t>Stratusi</a:t>
            </a:r>
            <a:r>
              <a:rPr lang="hr-HR" dirty="0" smtClean="0"/>
              <a:t> - Slojeviti</a:t>
            </a:r>
          </a:p>
          <a:p>
            <a:r>
              <a:rPr lang="hr-HR" dirty="0" smtClean="0"/>
              <a:t>Kumulusi - Gromadni</a:t>
            </a:r>
          </a:p>
          <a:p>
            <a:r>
              <a:rPr lang="hr-HR" dirty="0" smtClean="0"/>
              <a:t>Nimbusi – </a:t>
            </a:r>
            <a:r>
              <a:rPr lang="hr-HR" dirty="0" err="1" smtClean="0"/>
              <a:t>Padalinski</a:t>
            </a:r>
            <a:endParaRPr lang="hr-HR" dirty="0" smtClean="0"/>
          </a:p>
          <a:p>
            <a:r>
              <a:rPr lang="hr-HR" dirty="0" err="1" smtClean="0"/>
              <a:t>Altusi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457200" y="476673"/>
            <a:ext cx="4040188" cy="720080"/>
          </a:xfrm>
        </p:spPr>
        <p:txBody>
          <a:bodyPr/>
          <a:lstStyle/>
          <a:p>
            <a:pPr algn="ctr"/>
            <a:r>
              <a:rPr lang="hr-HR" dirty="0" smtClean="0"/>
              <a:t>Cirusi</a:t>
            </a:r>
            <a:endParaRPr lang="hr-HR" dirty="0"/>
          </a:p>
        </p:txBody>
      </p:sp>
      <p:pic>
        <p:nvPicPr>
          <p:cNvPr id="9" name="Rezervirano mjesto sadržaja 8" descr="cirus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62016"/>
            <a:ext cx="4040188" cy="3070543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4645025" y="476673"/>
            <a:ext cx="4041775" cy="720080"/>
          </a:xfrm>
        </p:spPr>
        <p:txBody>
          <a:bodyPr/>
          <a:lstStyle/>
          <a:p>
            <a:pPr algn="ctr"/>
            <a:r>
              <a:rPr lang="hr-HR" dirty="0" err="1" smtClean="0"/>
              <a:t>Cirokumulusi</a:t>
            </a:r>
            <a:endParaRPr lang="hr-HR" dirty="0"/>
          </a:p>
        </p:txBody>
      </p:sp>
      <p:pic>
        <p:nvPicPr>
          <p:cNvPr id="10" name="Rezervirano mjesto sadržaja 9" descr="cirokumulus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162876"/>
            <a:ext cx="4041775" cy="3068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476673"/>
            <a:ext cx="4040188" cy="792088"/>
          </a:xfrm>
        </p:spPr>
        <p:txBody>
          <a:bodyPr/>
          <a:lstStyle/>
          <a:p>
            <a:pPr algn="ctr"/>
            <a:r>
              <a:rPr lang="hr-HR" dirty="0" err="1" smtClean="0"/>
              <a:t>Cirostratusi</a:t>
            </a:r>
            <a:endParaRPr lang="hr-HR" dirty="0"/>
          </a:p>
        </p:txBody>
      </p:sp>
      <p:pic>
        <p:nvPicPr>
          <p:cNvPr id="7" name="Rezervirano mjesto sadržaja 6" descr="cirostrat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4040188" cy="3549446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476673"/>
            <a:ext cx="4041775" cy="792088"/>
          </a:xfrm>
        </p:spPr>
        <p:txBody>
          <a:bodyPr/>
          <a:lstStyle/>
          <a:p>
            <a:pPr algn="ctr"/>
            <a:r>
              <a:rPr lang="hr-HR" dirty="0" err="1" smtClean="0"/>
              <a:t>Altokumulusi</a:t>
            </a:r>
            <a:endParaRPr lang="hr-HR" dirty="0"/>
          </a:p>
        </p:txBody>
      </p:sp>
      <p:pic>
        <p:nvPicPr>
          <p:cNvPr id="8" name="Rezervirano mjesto sadržaja 7" descr="Lenticular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700808"/>
            <a:ext cx="4041775" cy="3649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pl-PL" dirty="0" smtClean="0"/>
              <a:t>ATMOSFERA – Zemljin zračni omotač</a:t>
            </a:r>
          </a:p>
          <a:p>
            <a:r>
              <a:rPr lang="pl-PL" dirty="0" smtClean="0"/>
              <a:t>Zrak – smjesa plinova</a:t>
            </a:r>
          </a:p>
          <a:p>
            <a:pPr>
              <a:buFontTx/>
              <a:buChar char="-"/>
            </a:pPr>
            <a:r>
              <a:rPr lang="pl-PL" dirty="0" smtClean="0"/>
              <a:t>78% - Dušik</a:t>
            </a: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20,9% - Kisik</a:t>
            </a:r>
          </a:p>
          <a:p>
            <a:pPr>
              <a:buFontTx/>
              <a:buChar char="-"/>
            </a:pPr>
            <a:r>
              <a:rPr lang="hr-HR" dirty="0" smtClean="0"/>
              <a:t>1,</a:t>
            </a:r>
            <a:r>
              <a:rPr lang="hr-HR" dirty="0" err="1" smtClean="0"/>
              <a:t>1</a:t>
            </a:r>
            <a:r>
              <a:rPr lang="hr-HR" dirty="0" smtClean="0"/>
              <a:t>% - Ostalo – vodena para, ugljični dioksid, plemeniti plinovi…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476673"/>
            <a:ext cx="4040188" cy="864096"/>
          </a:xfrm>
        </p:spPr>
        <p:txBody>
          <a:bodyPr/>
          <a:lstStyle/>
          <a:p>
            <a:pPr algn="ctr"/>
            <a:r>
              <a:rPr lang="hr-HR" dirty="0" err="1" smtClean="0"/>
              <a:t>Altostratusi</a:t>
            </a:r>
            <a:endParaRPr lang="hr-HR" dirty="0"/>
          </a:p>
        </p:txBody>
      </p:sp>
      <p:pic>
        <p:nvPicPr>
          <p:cNvPr id="7" name="Rezervirano mjesto sadržaja 6" descr="altostrat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4040188" cy="4680520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476673"/>
            <a:ext cx="4041775" cy="864096"/>
          </a:xfrm>
        </p:spPr>
        <p:txBody>
          <a:bodyPr/>
          <a:lstStyle/>
          <a:p>
            <a:pPr algn="ctr"/>
            <a:r>
              <a:rPr lang="hr-HR" dirty="0" smtClean="0"/>
              <a:t>Kumulusi</a:t>
            </a:r>
            <a:endParaRPr lang="hr-HR" dirty="0"/>
          </a:p>
        </p:txBody>
      </p:sp>
      <p:pic>
        <p:nvPicPr>
          <p:cNvPr id="10" name="Rezervirano mjesto sadržaja 9" descr="1002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396044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936104"/>
          </a:xfrm>
        </p:spPr>
        <p:txBody>
          <a:bodyPr/>
          <a:lstStyle/>
          <a:p>
            <a:pPr algn="ctr"/>
            <a:r>
              <a:rPr lang="hr-HR" dirty="0" smtClean="0"/>
              <a:t> </a:t>
            </a:r>
            <a:r>
              <a:rPr lang="hr-HR" dirty="0" err="1" smtClean="0"/>
              <a:t>Stratokumulusi</a:t>
            </a:r>
            <a:endParaRPr lang="hr-HR" dirty="0"/>
          </a:p>
        </p:txBody>
      </p:sp>
      <p:pic>
        <p:nvPicPr>
          <p:cNvPr id="7" name="Rezervirano mjesto sadržaja 6" descr="stratocumulus7_b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40768"/>
            <a:ext cx="4040188" cy="4752527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404665"/>
            <a:ext cx="4041775" cy="792088"/>
          </a:xfrm>
        </p:spPr>
        <p:txBody>
          <a:bodyPr/>
          <a:lstStyle/>
          <a:p>
            <a:pPr algn="ctr"/>
            <a:r>
              <a:rPr lang="hr-HR" dirty="0" err="1" smtClean="0"/>
              <a:t>Nimbostratusi</a:t>
            </a:r>
            <a:endParaRPr lang="hr-HR" dirty="0"/>
          </a:p>
        </p:txBody>
      </p:sp>
      <p:pic>
        <p:nvPicPr>
          <p:cNvPr id="8" name="Rezervirano mjesto sadržaja 7" descr="Nimbostratus_virg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340768"/>
            <a:ext cx="4041775" cy="4752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/>
              <a:t>Kumulonimbus</a:t>
            </a:r>
            <a:endParaRPr lang="hr-HR" sz="2400" dirty="0"/>
          </a:p>
        </p:txBody>
      </p:sp>
      <p:pic>
        <p:nvPicPr>
          <p:cNvPr id="9" name="Rezervirano mjesto sadržaja 8" descr="kumulođumb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7992888" cy="5001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rodovi obla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2355" y="692696"/>
            <a:ext cx="7359289" cy="5433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r-HR" dirty="0" smtClean="0"/>
              <a:t>Padaline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hr-HR" dirty="0" smtClean="0"/>
              <a:t>Frontalne</a:t>
            </a:r>
          </a:p>
          <a:p>
            <a:r>
              <a:rPr lang="hr-HR" dirty="0" err="1" smtClean="0"/>
              <a:t>Konvekcijske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</a:t>
            </a:r>
          </a:p>
        </p:txBody>
      </p:sp>
      <p:pic>
        <p:nvPicPr>
          <p:cNvPr id="4" name="Slika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388" y="2276872"/>
            <a:ext cx="5086637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544615"/>
          </a:xfrm>
        </p:spPr>
        <p:txBody>
          <a:bodyPr>
            <a:normAutofit/>
          </a:bodyPr>
          <a:lstStyle/>
          <a:p>
            <a:r>
              <a:rPr lang="hr-HR" dirty="0" smtClean="0"/>
              <a:t>Reljefne padaline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nastanak_padalina_sl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938059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FRONTE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Područja sudara dviju zračnih masa različitih temperaturnih osobina</a:t>
            </a:r>
          </a:p>
          <a:p>
            <a:r>
              <a:rPr lang="hr-HR" dirty="0" smtClean="0"/>
              <a:t>Postoje hladna, topla i fronta </a:t>
            </a:r>
            <a:r>
              <a:rPr lang="hr-HR" dirty="0" err="1" smtClean="0"/>
              <a:t>okluzije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Hladna fronta</a:t>
            </a:r>
            <a:endParaRPr lang="hr-HR" sz="3200" dirty="0"/>
          </a:p>
        </p:txBody>
      </p:sp>
      <p:pic>
        <p:nvPicPr>
          <p:cNvPr id="6" name="Rezervirano mjesto sadržaja 5" descr="cf_xs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40768"/>
            <a:ext cx="8229600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Topla fronta</a:t>
            </a:r>
            <a:endParaRPr lang="hr-HR" sz="3200" dirty="0"/>
          </a:p>
        </p:txBody>
      </p:sp>
      <p:pic>
        <p:nvPicPr>
          <p:cNvPr id="5" name="Rezervirano mjesto sadržaja 4" descr="fronta_top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476152" cy="32218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Fronta </a:t>
            </a:r>
            <a:r>
              <a:rPr lang="hr-HR" sz="3200" dirty="0" err="1" smtClean="0"/>
              <a:t>okluzije</a:t>
            </a:r>
            <a:endParaRPr lang="hr-HR" sz="3200" dirty="0"/>
          </a:p>
        </p:txBody>
      </p:sp>
      <p:pic>
        <p:nvPicPr>
          <p:cNvPr id="4" name="Rezervirano mjesto sadržaja 3" descr="occludedfron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8712968" cy="2626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Slojevi Atmosfere: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322712" cy="4497363"/>
          </a:xfrm>
        </p:spPr>
        <p:txBody>
          <a:bodyPr/>
          <a:lstStyle/>
          <a:p>
            <a:r>
              <a:rPr lang="hr-HR" dirty="0" smtClean="0"/>
              <a:t>Troposfera</a:t>
            </a:r>
          </a:p>
          <a:p>
            <a:r>
              <a:rPr lang="hr-HR" dirty="0" smtClean="0"/>
              <a:t>Stratosfera</a:t>
            </a:r>
          </a:p>
          <a:p>
            <a:r>
              <a:rPr lang="hr-HR" dirty="0" err="1" smtClean="0"/>
              <a:t>Mezosfera</a:t>
            </a:r>
            <a:endParaRPr lang="hr-HR" dirty="0" smtClean="0"/>
          </a:p>
          <a:p>
            <a:r>
              <a:rPr lang="hr-HR" dirty="0" err="1" smtClean="0"/>
              <a:t>Termosfera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6" name="Rezervirano mjesto sadržaja 5" descr="geo_atmosf_atmosfera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268760"/>
            <a:ext cx="5194920" cy="4381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Sinoptička karta</a:t>
            </a:r>
            <a:endParaRPr lang="hr-HR" dirty="0"/>
          </a:p>
        </p:txBody>
      </p:sp>
      <p:pic>
        <p:nvPicPr>
          <p:cNvPr id="6" name="Rezervirano mjesto sadržaja 5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200800" cy="4929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satelit kaže….</a:t>
            </a:r>
            <a:endParaRPr lang="hr-HR" dirty="0"/>
          </a:p>
        </p:txBody>
      </p:sp>
      <p:pic>
        <p:nvPicPr>
          <p:cNvPr id="6" name="Rezervirano mjesto sadržaja 5" descr="Screenshot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560840" cy="4929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POZORNOSTI</a:t>
            </a:r>
            <a:endParaRPr lang="hr-HR" dirty="0"/>
          </a:p>
        </p:txBody>
      </p:sp>
      <p:pic>
        <p:nvPicPr>
          <p:cNvPr id="6" name="Rezervirano mjesto sadržaja 5" descr="urag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00200"/>
            <a:ext cx="691276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KLIMATSKI ELEMENTI: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Sunčevo zračenje i temperatura zraka</a:t>
            </a:r>
          </a:p>
          <a:p>
            <a:r>
              <a:rPr lang="hr-HR" dirty="0" smtClean="0"/>
              <a:t>Tlak zraka i zračna gibanja</a:t>
            </a:r>
          </a:p>
          <a:p>
            <a:r>
              <a:rPr lang="hr-HR" dirty="0" smtClean="0"/>
              <a:t>Vlaga u zraku, naoblaka i padaline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Sunčevo zračenje i temperatura zraka</a:t>
            </a:r>
            <a:endParaRPr lang="hr-HR" dirty="0"/>
          </a:p>
        </p:txBody>
      </p:sp>
      <p:pic>
        <p:nvPicPr>
          <p:cNvPr id="4" name="Rezervirano mjesto sadržaja 3" descr="Solar-Energy-Absorbti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0881"/>
            <a:ext cx="8229600" cy="408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476672"/>
            <a:ext cx="8445624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1.Kako se zagrijava zrak oko nas?</a:t>
            </a:r>
          </a:p>
          <a:p>
            <a:pPr>
              <a:buFontTx/>
              <a:buChar char="-"/>
            </a:pPr>
            <a:r>
              <a:rPr lang="hr-HR" dirty="0" err="1" smtClean="0"/>
              <a:t>Terestrička</a:t>
            </a:r>
            <a:r>
              <a:rPr lang="hr-HR" dirty="0" smtClean="0"/>
              <a:t> radijacija</a:t>
            </a:r>
          </a:p>
          <a:p>
            <a:pPr>
              <a:buNone/>
            </a:pPr>
            <a:r>
              <a:rPr lang="hr-HR" b="1" dirty="0" smtClean="0"/>
              <a:t>2. O čemu ovisi temperatura zraka?</a:t>
            </a:r>
          </a:p>
          <a:p>
            <a:pPr>
              <a:buFontTx/>
              <a:buChar char="-"/>
            </a:pPr>
            <a:r>
              <a:rPr lang="hr-HR" dirty="0" smtClean="0"/>
              <a:t>Kut upada sunčevih zraka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4" name="Slika 3" descr="CainFig2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924944"/>
            <a:ext cx="5435600" cy="355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O nadmorskoj visini/ vertikalni gradijent temperature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O osobinama podloge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HLADAN ZRAK:</a:t>
            </a:r>
          </a:p>
          <a:p>
            <a:pPr algn="ctr">
              <a:buFontTx/>
              <a:buChar char="-"/>
            </a:pPr>
            <a:r>
              <a:rPr lang="hr-HR" dirty="0" smtClean="0"/>
              <a:t>Gust</a:t>
            </a:r>
          </a:p>
          <a:p>
            <a:pPr algn="ctr">
              <a:buFontTx/>
              <a:buChar char="-"/>
            </a:pPr>
            <a:r>
              <a:rPr lang="hr-HR" dirty="0" smtClean="0"/>
              <a:t>Težak</a:t>
            </a:r>
          </a:p>
          <a:p>
            <a:pPr algn="ctr">
              <a:buFontTx/>
              <a:buChar char="-"/>
            </a:pPr>
            <a:r>
              <a:rPr lang="hr-HR" dirty="0" smtClean="0"/>
              <a:t>Suh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TOPAO ZRAK:</a:t>
            </a:r>
          </a:p>
          <a:p>
            <a:pPr algn="ctr">
              <a:buFontTx/>
              <a:buChar char="-"/>
            </a:pPr>
            <a:r>
              <a:rPr lang="hr-HR" dirty="0" smtClean="0"/>
              <a:t>Lagan</a:t>
            </a:r>
          </a:p>
          <a:p>
            <a:pPr algn="ctr">
              <a:buFontTx/>
              <a:buChar char="-"/>
            </a:pPr>
            <a:r>
              <a:rPr lang="hr-HR" dirty="0" smtClean="0"/>
              <a:t>Rijedak</a:t>
            </a:r>
          </a:p>
          <a:p>
            <a:pPr algn="ctr">
              <a:buFontTx/>
              <a:buChar char="-"/>
            </a:pPr>
            <a:r>
              <a:rPr lang="hr-HR" dirty="0" smtClean="0"/>
              <a:t>Vlažan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Tlak zraka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Pritisak stupca zraka na zemljinu površinu</a:t>
            </a:r>
          </a:p>
          <a:p>
            <a:pPr>
              <a:buFontTx/>
              <a:buChar char="-"/>
            </a:pPr>
            <a:r>
              <a:rPr lang="hr-HR" dirty="0" smtClean="0"/>
              <a:t>Srednji ili normalan tlak zraka 1013 hPa</a:t>
            </a:r>
          </a:p>
          <a:p>
            <a:pPr>
              <a:buFontTx/>
              <a:buChar char="-"/>
            </a:pPr>
            <a:r>
              <a:rPr lang="hr-HR" dirty="0" smtClean="0"/>
              <a:t>Promjene tlaka zraka uvjetuju gibanja zraka </a:t>
            </a:r>
          </a:p>
          <a:p>
            <a:pPr>
              <a:buFontTx/>
              <a:buChar char="-"/>
            </a:pPr>
            <a:r>
              <a:rPr lang="hr-HR" dirty="0" smtClean="0"/>
              <a:t>VJETAR – Horizontalno strujanje zraka iz područja visokog prema području niskog tlaka zraka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293</Words>
  <Application>Microsoft Office PowerPoint</Application>
  <PresentationFormat>Prikaz na zaslonu (4:3)</PresentationFormat>
  <Paragraphs>97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3" baseType="lpstr">
      <vt:lpstr>Office tema</vt:lpstr>
      <vt:lpstr>KAKO FUNKCIONIRA ATMOSFERA?</vt:lpstr>
      <vt:lpstr>Slajd 2</vt:lpstr>
      <vt:lpstr>Slojevi Atmosfere:  </vt:lpstr>
      <vt:lpstr>KLIMATSKI ELEMENTI:</vt:lpstr>
      <vt:lpstr>Sunčevo zračenje i temperatura zraka</vt:lpstr>
      <vt:lpstr>Slajd 6</vt:lpstr>
      <vt:lpstr>Slajd 7</vt:lpstr>
      <vt:lpstr>Slajd 8</vt:lpstr>
      <vt:lpstr>Tlak zraka</vt:lpstr>
      <vt:lpstr>Ruža vjetrova na Jadranu</vt:lpstr>
      <vt:lpstr>Jezerski efekt Jadrana uz buru</vt:lpstr>
      <vt:lpstr>Ciklone i Anticiklone</vt:lpstr>
      <vt:lpstr>Slajd 13</vt:lpstr>
      <vt:lpstr>VLAGA U ZRAKU</vt:lpstr>
      <vt:lpstr>Apsolutna vlažnost zraka</vt:lpstr>
      <vt:lpstr>Relativna vlažnost zraka</vt:lpstr>
      <vt:lpstr>Naoblaka </vt:lpstr>
      <vt:lpstr>Slajd 18</vt:lpstr>
      <vt:lpstr>Slajd 19</vt:lpstr>
      <vt:lpstr>Slajd 20</vt:lpstr>
      <vt:lpstr>Slajd 21</vt:lpstr>
      <vt:lpstr>Kumulonimbus</vt:lpstr>
      <vt:lpstr>Slajd 23</vt:lpstr>
      <vt:lpstr>Padaline</vt:lpstr>
      <vt:lpstr>Slajd 25</vt:lpstr>
      <vt:lpstr>FRONTE </vt:lpstr>
      <vt:lpstr>Hladna fronta</vt:lpstr>
      <vt:lpstr>Topla fronta</vt:lpstr>
      <vt:lpstr>Fronta okluzije</vt:lpstr>
      <vt:lpstr>Sinoptička karta</vt:lpstr>
      <vt:lpstr>A satelit kaže….</vt:lpstr>
      <vt:lpstr>HVALA NA POZORNOSTI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METEOROLOGIJA</dc:title>
  <dc:creator>Zennoo</dc:creator>
  <cp:lastModifiedBy>Zennoo</cp:lastModifiedBy>
  <cp:revision>25</cp:revision>
  <dcterms:created xsi:type="dcterms:W3CDTF">2016-04-13T14:06:37Z</dcterms:created>
  <dcterms:modified xsi:type="dcterms:W3CDTF">2018-03-27T15:01:15Z</dcterms:modified>
</cp:coreProperties>
</file>