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slov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2" name="Podnaslov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0E9B9D-5AC8-476E-9EF2-2DDEDE9D994F}" type="datetimeFigureOut">
              <a:rPr lang="sr-Latn-CS" smtClean="0"/>
              <a:pPr/>
              <a:t>18.11.2013</a:t>
            </a:fld>
            <a:endParaRPr lang="hr-HR"/>
          </a:p>
        </p:txBody>
      </p:sp>
      <p:sp>
        <p:nvSpPr>
          <p:cNvPr id="20" name="Rezervirano mjesto podnožj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C5323D-07E2-4DB4-9CB2-9219F6C6227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0E9B9D-5AC8-476E-9EF2-2DDEDE9D994F}" type="datetimeFigureOut">
              <a:rPr lang="sr-Latn-CS" smtClean="0"/>
              <a:pPr/>
              <a:t>18.11.2013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C5323D-07E2-4DB4-9CB2-9219F6C6227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0E9B9D-5AC8-476E-9EF2-2DDEDE9D994F}" type="datetimeFigureOut">
              <a:rPr lang="sr-Latn-CS" smtClean="0"/>
              <a:pPr/>
              <a:t>18.11.2013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C5323D-07E2-4DB4-9CB2-9219F6C6227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0E9B9D-5AC8-476E-9EF2-2DDEDE9D994F}" type="datetimeFigureOut">
              <a:rPr lang="sr-Latn-CS" smtClean="0"/>
              <a:pPr/>
              <a:t>18.11.2013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C5323D-07E2-4DB4-9CB2-9219F6C6227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0E9B9D-5AC8-476E-9EF2-2DDEDE9D994F}" type="datetimeFigureOut">
              <a:rPr lang="sr-Latn-CS" smtClean="0"/>
              <a:pPr/>
              <a:t>18.11.2013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C5323D-07E2-4DB4-9CB2-9219F6C6227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Pravokutni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0E9B9D-5AC8-476E-9EF2-2DDEDE9D994F}" type="datetimeFigureOut">
              <a:rPr lang="sr-Latn-CS" smtClean="0"/>
              <a:pPr/>
              <a:t>18.11.2013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C5323D-07E2-4DB4-9CB2-9219F6C6227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0E9B9D-5AC8-476E-9EF2-2DDEDE9D994F}" type="datetimeFigureOut">
              <a:rPr lang="sr-Latn-CS" smtClean="0"/>
              <a:pPr/>
              <a:t>18.11.2013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C5323D-07E2-4DB4-9CB2-9219F6C6227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0E9B9D-5AC8-476E-9EF2-2DDEDE9D994F}" type="datetimeFigureOut">
              <a:rPr lang="sr-Latn-CS" smtClean="0"/>
              <a:pPr/>
              <a:t>18.11.2013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C5323D-07E2-4DB4-9CB2-9219F6C6227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0E9B9D-5AC8-476E-9EF2-2DDEDE9D994F}" type="datetimeFigureOut">
              <a:rPr lang="sr-Latn-CS" smtClean="0"/>
              <a:pPr/>
              <a:t>18.11.2013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C5323D-07E2-4DB4-9CB2-9219F6C6227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Pravokutni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0E9B9D-5AC8-476E-9EF2-2DDEDE9D994F}" type="datetimeFigureOut">
              <a:rPr lang="sr-Latn-CS" smtClean="0"/>
              <a:pPr/>
              <a:t>18.11.2013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C5323D-07E2-4DB4-9CB2-9219F6C6227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0E9B9D-5AC8-476E-9EF2-2DDEDE9D994F}" type="datetimeFigureOut">
              <a:rPr lang="sr-Latn-CS" smtClean="0"/>
              <a:pPr/>
              <a:t>18.11.2013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C5323D-07E2-4DB4-9CB2-9219F6C6227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Pravokutni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9" name="Dijagram toka: Postupak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Dijagram toka: Postupak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Rezervirano mjesto naslova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Rezervirano mjesto teksta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4" name="Rezervirano mjesto datum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50E9B9D-5AC8-476E-9EF2-2DDEDE9D994F}" type="datetimeFigureOut">
              <a:rPr lang="sr-Latn-CS" smtClean="0"/>
              <a:pPr/>
              <a:t>18.11.2013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r-HR"/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4C5323D-07E2-4DB4-9CB2-9219F6C6227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5" name="Pravokutni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hr.wikipedia.org/wiki/Ko%C5%BEa" TargetMode="External"/><Relationship Id="rId7" Type="http://schemas.openxmlformats.org/officeDocument/2006/relationships/image" Target="../media/image2.jpeg"/><Relationship Id="rId2" Type="http://schemas.openxmlformats.org/officeDocument/2006/relationships/hyperlink" Target="http://hr.wikipedia.org/wiki/Upal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r.wikipedia.org/w/index.php?title=Pri%C5%A1ti%C4%87i&amp;action=edit&amp;redlink=1" TargetMode="External"/><Relationship Id="rId5" Type="http://schemas.openxmlformats.org/officeDocument/2006/relationships/hyperlink" Target="http://hr.wikipedia.org/w/index.php?title=Lojna_%C5%BElijezda&amp;action=edit&amp;redlink=1" TargetMode="External"/><Relationship Id="rId4" Type="http://schemas.openxmlformats.org/officeDocument/2006/relationships/hyperlink" Target="http://hr.wikipedia.org/w/index.php?title=Folikul_dlake&amp;action=edit&amp;redlink=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>
                <a:solidFill>
                  <a:srgbClr val="FF0000"/>
                </a:solidFill>
              </a:rPr>
              <a:t>Kontraindikacije za izvođenje masaže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1. </a:t>
            </a:r>
            <a:r>
              <a:rPr lang="hr-HR" dirty="0" smtClean="0">
                <a:solidFill>
                  <a:srgbClr val="FF0000"/>
                </a:solidFill>
              </a:rPr>
              <a:t>RELATIVNE- </a:t>
            </a:r>
            <a:r>
              <a:rPr lang="hr-HR" dirty="0" smtClean="0">
                <a:solidFill>
                  <a:srgbClr val="FF0000"/>
                </a:solidFill>
              </a:rPr>
              <a:t>LOKALNE</a:t>
            </a:r>
            <a:r>
              <a:rPr lang="hr-HR" dirty="0" smtClean="0"/>
              <a:t> </a:t>
            </a:r>
            <a:r>
              <a:rPr lang="hr-HR" sz="2800" dirty="0" smtClean="0"/>
              <a:t>kontraindikacije su one kod </a:t>
            </a:r>
            <a:r>
              <a:rPr lang="hr-HR" sz="2800" dirty="0" smtClean="0"/>
              <a:t>kojih </a:t>
            </a:r>
            <a:r>
              <a:rPr lang="hr-HR" sz="2800" dirty="0" smtClean="0"/>
              <a:t>se određeni dio tijela mora izbjeći tijekom </a:t>
            </a:r>
            <a:r>
              <a:rPr lang="hr-HR" sz="2800" dirty="0" smtClean="0"/>
              <a:t>masaže</a:t>
            </a:r>
          </a:p>
          <a:p>
            <a:r>
              <a:rPr lang="hr-HR" sz="2800" dirty="0" smtClean="0"/>
              <a:t> </a:t>
            </a:r>
            <a:r>
              <a:rPr lang="hr-HR" dirty="0" err="1" smtClean="0"/>
              <a:t>npr</a:t>
            </a:r>
            <a:r>
              <a:rPr lang="hr-HR" dirty="0" smtClean="0"/>
              <a:t>. madeži ili koža koja je bila oštećena </a:t>
            </a:r>
            <a:r>
              <a:rPr lang="hr-HR" dirty="0" smtClean="0"/>
              <a:t>opeklinama,</a:t>
            </a:r>
            <a:endParaRPr lang="hr-HR" dirty="0" smtClean="0"/>
          </a:p>
          <a:p>
            <a:r>
              <a:rPr lang="hr-HR" dirty="0" smtClean="0"/>
              <a:t>trudnoća do 4. </a:t>
            </a:r>
            <a:r>
              <a:rPr lang="hr-HR" dirty="0" err="1" smtClean="0"/>
              <a:t>mj</a:t>
            </a:r>
            <a:r>
              <a:rPr lang="hr-HR" dirty="0" smtClean="0"/>
              <a:t>.</a:t>
            </a:r>
          </a:p>
          <a:p>
            <a:r>
              <a:rPr lang="hr-HR" dirty="0" smtClean="0"/>
              <a:t>dodatan oprez potreban je i kod srčanih bolesnika, oslabljenog srčanog mišića.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75656" y="332656"/>
            <a:ext cx="749808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hr-HR" sz="3600" dirty="0" smtClean="0">
                <a:solidFill>
                  <a:srgbClr val="FF0000"/>
                </a:solidFill>
              </a:rPr>
              <a:t>2. APSOLUTNE- OPĆE; </a:t>
            </a:r>
            <a:r>
              <a:rPr lang="hr-HR" sz="3600" dirty="0" smtClean="0"/>
              <a:t>kada se </a:t>
            </a:r>
            <a:r>
              <a:rPr lang="hr-HR" sz="3600" dirty="0" smtClean="0"/>
              <a:t>osoba</a:t>
            </a:r>
            <a:r>
              <a:rPr lang="hr-HR" sz="3600" dirty="0" smtClean="0"/>
              <a:t> </a:t>
            </a:r>
            <a:r>
              <a:rPr lang="hr-HR" sz="3600" dirty="0" smtClean="0"/>
              <a:t>uopće ne smije masirati: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62500" lnSpcReduction="20000"/>
          </a:bodyPr>
          <a:lstStyle/>
          <a:p>
            <a:pPr lvl="0">
              <a:buNone/>
            </a:pPr>
            <a:endParaRPr lang="hr-HR" dirty="0" smtClean="0"/>
          </a:p>
          <a:p>
            <a:pPr lvl="0"/>
            <a:r>
              <a:rPr lang="hr-HR" dirty="0" smtClean="0"/>
              <a:t>akutni </a:t>
            </a:r>
            <a:r>
              <a:rPr lang="hr-HR" dirty="0" smtClean="0"/>
              <a:t>ili kronični upalni </a:t>
            </a:r>
            <a:r>
              <a:rPr lang="hr-HR" dirty="0" smtClean="0"/>
              <a:t>procesi</a:t>
            </a:r>
          </a:p>
          <a:p>
            <a:r>
              <a:rPr lang="hr-HR" dirty="0" err="1" smtClean="0"/>
              <a:t>visokofebrilna</a:t>
            </a:r>
            <a:r>
              <a:rPr lang="hr-HR" dirty="0" smtClean="0"/>
              <a:t> </a:t>
            </a:r>
            <a:r>
              <a:rPr lang="hr-HR" dirty="0" smtClean="0"/>
              <a:t>stanja</a:t>
            </a:r>
            <a:endParaRPr lang="hr-HR" dirty="0" smtClean="0"/>
          </a:p>
          <a:p>
            <a:pPr lvl="0"/>
            <a:r>
              <a:rPr lang="hr-HR" dirty="0" smtClean="0"/>
              <a:t>krvarenje </a:t>
            </a:r>
            <a:r>
              <a:rPr lang="hr-HR" dirty="0" smtClean="0"/>
              <a:t>raznih organa i tkiva, hemofilije i </a:t>
            </a:r>
            <a:r>
              <a:rPr lang="hr-HR" dirty="0" err="1" smtClean="0"/>
              <a:t>hemoragične</a:t>
            </a:r>
            <a:r>
              <a:rPr lang="hr-HR" dirty="0" smtClean="0"/>
              <a:t> </a:t>
            </a:r>
            <a:r>
              <a:rPr lang="hr-HR" dirty="0" err="1" smtClean="0"/>
              <a:t>dijateze</a:t>
            </a:r>
            <a:r>
              <a:rPr lang="hr-HR" dirty="0" smtClean="0"/>
              <a:t>,</a:t>
            </a:r>
            <a:endParaRPr lang="hr-HR" dirty="0" smtClean="0"/>
          </a:p>
          <a:p>
            <a:r>
              <a:rPr lang="hr-HR" dirty="0" err="1" smtClean="0"/>
              <a:t>f</a:t>
            </a:r>
            <a:r>
              <a:rPr lang="hr-HR" dirty="0" err="1" smtClean="0"/>
              <a:t>lebotromboza</a:t>
            </a:r>
            <a:r>
              <a:rPr lang="hr-HR" dirty="0" smtClean="0"/>
              <a:t>, upale vena i limfnih putova, varikozne (proširene) vene</a:t>
            </a:r>
            <a:endParaRPr lang="hr-HR" dirty="0" smtClean="0"/>
          </a:p>
          <a:p>
            <a:r>
              <a:rPr lang="hr-HR" dirty="0" err="1" smtClean="0"/>
              <a:t>ulcera</a:t>
            </a:r>
            <a:endParaRPr lang="hr-HR" dirty="0" smtClean="0"/>
          </a:p>
          <a:p>
            <a:r>
              <a:rPr lang="hr-HR" dirty="0" smtClean="0"/>
              <a:t>svježe traume s prijelomima, odnosno svježe operacije (do 10. postoperativnog dana)</a:t>
            </a:r>
          </a:p>
          <a:p>
            <a:r>
              <a:rPr lang="hr-HR" dirty="0" smtClean="0"/>
              <a:t>trudnoća od 4. mjeseca</a:t>
            </a:r>
          </a:p>
          <a:p>
            <a:r>
              <a:rPr lang="hr-HR" dirty="0" smtClean="0"/>
              <a:t>tumori i tumorske metastaze,</a:t>
            </a:r>
          </a:p>
          <a:p>
            <a:r>
              <a:rPr lang="hr-HR" dirty="0" smtClean="0"/>
              <a:t>akutne teške internističke i kirurške bolest</a:t>
            </a:r>
          </a:p>
          <a:p>
            <a:r>
              <a:rPr lang="hr-HR" dirty="0" smtClean="0"/>
              <a:t>svježi </a:t>
            </a:r>
            <a:r>
              <a:rPr lang="hr-HR" dirty="0" smtClean="0"/>
              <a:t>srčani infarkt, srčani bolesnici,…</a:t>
            </a:r>
          </a:p>
          <a:p>
            <a:r>
              <a:rPr lang="hr-HR" dirty="0" smtClean="0"/>
              <a:t>psorijaza</a:t>
            </a:r>
          </a:p>
          <a:p>
            <a:r>
              <a:rPr lang="hr-HR" dirty="0" smtClean="0"/>
              <a:t>AIDS</a:t>
            </a:r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976664"/>
          </a:xfrm>
        </p:spPr>
        <p:txBody>
          <a:bodyPr>
            <a:normAutofit/>
          </a:bodyPr>
          <a:lstStyle/>
          <a:p>
            <a:pPr lvl="0"/>
            <a:r>
              <a:rPr lang="hr-HR" dirty="0" smtClean="0"/>
              <a:t> </a:t>
            </a:r>
            <a:r>
              <a:rPr lang="hr-HR" sz="2400" dirty="0" smtClean="0"/>
              <a:t>Osim razgovora s klijentom gdje se kroz </a:t>
            </a:r>
            <a:r>
              <a:rPr lang="hr-HR" sz="2400" dirty="0" smtClean="0">
                <a:solidFill>
                  <a:srgbClr val="FF0000"/>
                </a:solidFill>
              </a:rPr>
              <a:t>anamnezu</a:t>
            </a:r>
            <a:r>
              <a:rPr lang="hr-HR" sz="2400" dirty="0" smtClean="0"/>
              <a:t> može doznati za eventualne bolesti ili stanja koja predstavljaju kontraindikacije za masažu, važno je pregledati kožu (</a:t>
            </a:r>
            <a:r>
              <a:rPr lang="hr-HR" sz="2400" dirty="0" smtClean="0">
                <a:solidFill>
                  <a:srgbClr val="FF0000"/>
                </a:solidFill>
              </a:rPr>
              <a:t>inspekcija i palpacija</a:t>
            </a:r>
            <a:r>
              <a:rPr lang="hr-HR" sz="2400" dirty="0" smtClean="0"/>
              <a:t>).</a:t>
            </a:r>
          </a:p>
          <a:p>
            <a:pPr lvl="0"/>
            <a:r>
              <a:rPr lang="hr-HR" dirty="0" smtClean="0"/>
              <a:t> </a:t>
            </a:r>
            <a:r>
              <a:rPr lang="hr-HR" dirty="0" smtClean="0"/>
              <a:t>N</a:t>
            </a:r>
            <a:r>
              <a:rPr lang="hr-HR" dirty="0" smtClean="0"/>
              <a:t>a što moramo obratiti pažnju?</a:t>
            </a:r>
          </a:p>
          <a:p>
            <a:pPr lvl="0"/>
            <a:r>
              <a:rPr lang="hr-HR" b="1" dirty="0" smtClean="0">
                <a:solidFill>
                  <a:srgbClr val="FF0000"/>
                </a:solidFill>
              </a:rPr>
              <a:t>Akne</a:t>
            </a:r>
            <a:r>
              <a:rPr lang="hr-HR" dirty="0" smtClean="0">
                <a:solidFill>
                  <a:srgbClr val="FF0000"/>
                </a:solidFill>
              </a:rPr>
              <a:t> (</a:t>
            </a:r>
            <a:r>
              <a:rPr lang="hr-HR" dirty="0" err="1" smtClean="0">
                <a:solidFill>
                  <a:srgbClr val="FF0000"/>
                </a:solidFill>
              </a:rPr>
              <a:t>lat</a:t>
            </a:r>
            <a:r>
              <a:rPr lang="hr-HR" dirty="0" smtClean="0">
                <a:solidFill>
                  <a:srgbClr val="FF0000"/>
                </a:solidFill>
              </a:rPr>
              <a:t>. </a:t>
            </a:r>
            <a:r>
              <a:rPr lang="hr-HR" i="1" dirty="0" err="1" smtClean="0">
                <a:solidFill>
                  <a:srgbClr val="FF0000"/>
                </a:solidFill>
              </a:rPr>
              <a:t>Acne</a:t>
            </a:r>
            <a:r>
              <a:rPr lang="hr-HR" i="1" dirty="0" smtClean="0">
                <a:solidFill>
                  <a:srgbClr val="FF0000"/>
                </a:solidFill>
              </a:rPr>
              <a:t> </a:t>
            </a:r>
            <a:r>
              <a:rPr lang="hr-HR" i="1" dirty="0" err="1" smtClean="0">
                <a:solidFill>
                  <a:srgbClr val="FF0000"/>
                </a:solidFill>
              </a:rPr>
              <a:t>vulgaris</a:t>
            </a:r>
            <a:r>
              <a:rPr lang="hr-HR" dirty="0" smtClean="0">
                <a:solidFill>
                  <a:srgbClr val="FF0000"/>
                </a:solidFill>
              </a:rPr>
              <a:t>) </a:t>
            </a:r>
            <a:endParaRPr lang="hr-HR" dirty="0" smtClean="0">
              <a:solidFill>
                <a:srgbClr val="FF0000"/>
              </a:solidFill>
            </a:endParaRPr>
          </a:p>
          <a:p>
            <a:pPr lvl="0"/>
            <a:r>
              <a:rPr lang="hr-HR" sz="2800" dirty="0" smtClean="0">
                <a:hlinkClick r:id="rId2" tooltip="Upala"/>
              </a:rPr>
              <a:t>upalno</a:t>
            </a:r>
            <a:r>
              <a:rPr lang="hr-HR" sz="2800" dirty="0" smtClean="0"/>
              <a:t> su oboljenje </a:t>
            </a:r>
            <a:r>
              <a:rPr lang="hr-HR" sz="2800" dirty="0" smtClean="0">
                <a:hlinkClick r:id="rId3" tooltip="Koža"/>
              </a:rPr>
              <a:t>kože</a:t>
            </a:r>
            <a:r>
              <a:rPr lang="hr-HR" sz="2800" dirty="0" smtClean="0"/>
              <a:t> prouzročeno promjenama u </a:t>
            </a:r>
            <a:r>
              <a:rPr lang="hr-HR" sz="2800" dirty="0" smtClean="0"/>
              <a:t>strukturi </a:t>
            </a:r>
            <a:r>
              <a:rPr lang="hr-HR" sz="2800" dirty="0" smtClean="0"/>
              <a:t>koja se nalazi u koži i sastoji se od </a:t>
            </a:r>
            <a:r>
              <a:rPr lang="hr-HR" sz="2800" dirty="0" err="1" smtClean="0">
                <a:hlinkClick r:id="rId4" tooltip="Folikul dlake (stranica ne postoji)"/>
              </a:rPr>
              <a:t>folikula</a:t>
            </a:r>
            <a:r>
              <a:rPr lang="hr-HR" sz="2800" dirty="0" smtClean="0">
                <a:hlinkClick r:id="rId4" tooltip="Folikul dlake (stranica ne postoji)"/>
              </a:rPr>
              <a:t> dlake</a:t>
            </a:r>
            <a:r>
              <a:rPr lang="hr-HR" sz="2800" dirty="0" smtClean="0"/>
              <a:t> i njemu pridružene </a:t>
            </a:r>
            <a:r>
              <a:rPr lang="hr-HR" sz="2800" dirty="0" smtClean="0">
                <a:hlinkClick r:id="rId5" tooltip="Lojna žlijezda (stranica ne postoji)"/>
              </a:rPr>
              <a:t>lojne </a:t>
            </a:r>
            <a:r>
              <a:rPr lang="hr-HR" sz="2800" dirty="0" smtClean="0">
                <a:hlinkClick r:id="rId5" tooltip="Lojna žlijezda (stranica ne postoji)"/>
              </a:rPr>
              <a:t>žlijezde</a:t>
            </a:r>
            <a:r>
              <a:rPr lang="hr-HR" sz="2800" dirty="0" smtClean="0"/>
              <a:t>. </a:t>
            </a:r>
            <a:r>
              <a:rPr lang="hr-HR" sz="2800" dirty="0" smtClean="0"/>
              <a:t>Uobičajeno je da se akne nazivaju </a:t>
            </a:r>
            <a:r>
              <a:rPr lang="hr-HR" sz="2800" dirty="0" err="1" smtClean="0"/>
              <a:t>i</a:t>
            </a:r>
            <a:r>
              <a:rPr lang="hr-HR" sz="2800" dirty="0" err="1" smtClean="0">
                <a:hlinkClick r:id="rId6" tooltip="Prištići (stranica ne postoji)"/>
              </a:rPr>
              <a:t>prištići</a:t>
            </a:r>
            <a:r>
              <a:rPr lang="hr-HR" sz="2800" dirty="0" smtClean="0"/>
              <a:t>.</a:t>
            </a:r>
          </a:p>
          <a:p>
            <a:endParaRPr lang="hr-HR" dirty="0"/>
          </a:p>
        </p:txBody>
      </p:sp>
      <p:pic>
        <p:nvPicPr>
          <p:cNvPr id="14338" name="Picture 2" descr="https://encrypted-tbn0.gstatic.com/images?q=tbn:ANd9GcROC0IrUXE-7b93n37EBl8NSOwPmoKMSnxnWKkPkVPfJDaqIVWDuPPyQYPI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92080" y="4869160"/>
            <a:ext cx="2543175" cy="1800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018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35608" y="692696"/>
            <a:ext cx="7498080" cy="555570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hr-HR" dirty="0" smtClean="0"/>
              <a:t> </a:t>
            </a:r>
            <a:r>
              <a:rPr lang="hr-HR" sz="2800" dirty="0" smtClean="0"/>
              <a:t>gnojni procesi: </a:t>
            </a:r>
            <a:r>
              <a:rPr lang="hr-HR" sz="2800" dirty="0" err="1" smtClean="0"/>
              <a:t>furunkuli</a:t>
            </a:r>
            <a:r>
              <a:rPr lang="hr-HR" sz="2800" dirty="0" smtClean="0"/>
              <a:t>, </a:t>
            </a:r>
            <a:r>
              <a:rPr lang="hr-HR" sz="2800" dirty="0" err="1" smtClean="0"/>
              <a:t>strepto</a:t>
            </a:r>
            <a:r>
              <a:rPr lang="hr-HR" sz="2800" dirty="0" smtClean="0"/>
              <a:t> i </a:t>
            </a:r>
            <a:r>
              <a:rPr lang="hr-HR" sz="2800" dirty="0" err="1" smtClean="0"/>
              <a:t>stafilodermije</a:t>
            </a:r>
            <a:r>
              <a:rPr lang="hr-HR" sz="2800" dirty="0" smtClean="0"/>
              <a:t>, </a:t>
            </a:r>
            <a:r>
              <a:rPr lang="hr-HR" sz="2800" dirty="0" err="1" smtClean="0"/>
              <a:t>flegmone</a:t>
            </a:r>
            <a:r>
              <a:rPr lang="hr-HR" sz="2800" dirty="0" smtClean="0"/>
              <a:t> </a:t>
            </a:r>
            <a:r>
              <a:rPr lang="hr-HR" sz="2800" dirty="0" err="1" smtClean="0"/>
              <a:t>i</a:t>
            </a:r>
            <a:r>
              <a:rPr lang="hr-HR" sz="2800" dirty="0" smtClean="0"/>
              <a:t> inficirane rane praćene </a:t>
            </a:r>
            <a:r>
              <a:rPr lang="hr-HR" sz="2800" dirty="0" err="1" smtClean="0"/>
              <a:t>limfadenomom</a:t>
            </a:r>
            <a:r>
              <a:rPr lang="hr-HR" sz="2800" dirty="0" smtClean="0"/>
              <a:t>,</a:t>
            </a:r>
          </a:p>
          <a:p>
            <a:pPr lvl="0"/>
            <a:endParaRPr lang="hr-HR" sz="2800" dirty="0" smtClean="0"/>
          </a:p>
          <a:p>
            <a:pPr lvl="0"/>
            <a:endParaRPr lang="hr-HR" sz="2800" dirty="0" smtClean="0"/>
          </a:p>
          <a:p>
            <a:pPr lvl="0"/>
            <a:endParaRPr lang="hr-HR" sz="2800" dirty="0" smtClean="0"/>
          </a:p>
          <a:p>
            <a:pPr lvl="0"/>
            <a:endParaRPr lang="hr-HR" sz="2800" dirty="0" smtClean="0"/>
          </a:p>
          <a:p>
            <a:pPr lvl="0"/>
            <a:endParaRPr lang="hr-HR" sz="2800" dirty="0" smtClean="0"/>
          </a:p>
          <a:p>
            <a:pPr lvl="0"/>
            <a:endParaRPr lang="hr-HR" sz="2800" dirty="0" smtClean="0"/>
          </a:p>
          <a:p>
            <a:pPr lvl="0"/>
            <a:r>
              <a:rPr lang="hr-HR" sz="2800" dirty="0" smtClean="0"/>
              <a:t>sve </a:t>
            </a:r>
            <a:r>
              <a:rPr lang="hr-HR" sz="2800" dirty="0" smtClean="0"/>
              <a:t>vrsta opekotina na koži (</a:t>
            </a:r>
            <a:r>
              <a:rPr lang="hr-HR" sz="2800" dirty="0" smtClean="0"/>
              <a:t>na </a:t>
            </a:r>
            <a:r>
              <a:rPr lang="hr-HR" sz="2800" dirty="0" smtClean="0"/>
              <a:t>to treba posebno paziti), prouzrokovanih različitim kemijskim ili fizičkim agensima (</a:t>
            </a:r>
            <a:r>
              <a:rPr lang="hr-HR" sz="2800" dirty="0" smtClean="0"/>
              <a:t>sunce, </a:t>
            </a:r>
            <a:r>
              <a:rPr lang="hr-HR" sz="2800" dirty="0" smtClean="0"/>
              <a:t>ultraljubičasto zračenje</a:t>
            </a:r>
            <a:r>
              <a:rPr lang="hr-HR" sz="2800" dirty="0" smtClean="0"/>
              <a:t>,…),</a:t>
            </a:r>
          </a:p>
          <a:p>
            <a:pPr lvl="0"/>
            <a:r>
              <a:rPr lang="hr-HR" sz="2800" dirty="0" smtClean="0"/>
              <a:t>m</a:t>
            </a:r>
            <a:r>
              <a:rPr lang="hr-HR" sz="2800" dirty="0" smtClean="0"/>
              <a:t>adeži čudnog oblika ili boje,…</a:t>
            </a:r>
            <a:endParaRPr lang="hr-HR" sz="2800" dirty="0" smtClean="0"/>
          </a:p>
          <a:p>
            <a:endParaRPr lang="hr-HR" dirty="0"/>
          </a:p>
        </p:txBody>
      </p:sp>
      <p:pic>
        <p:nvPicPr>
          <p:cNvPr id="13314" name="Picture 2" descr="http://www.zdravstveni.com/koza/furunku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700808"/>
            <a:ext cx="2381250" cy="2057401"/>
          </a:xfrm>
          <a:prstGeom prst="rect">
            <a:avLst/>
          </a:prstGeom>
          <a:noFill/>
        </p:spPr>
      </p:pic>
      <p:pic>
        <p:nvPicPr>
          <p:cNvPr id="13316" name="Picture 4" descr="https://encrypted-tbn0.gstatic.com/images?q=tbn:ANd9GcSkuZqCXmmhz5E7dcPO1xyUAoinSAIs6f1ZbufmcdAfvouToWsRBh6Z1g2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1988840"/>
            <a:ext cx="2590800" cy="17621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Indikacije za masažu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Povišena mišićna napetost (primarni i sekundarni reaktivni oblici mišićnog </a:t>
            </a:r>
            <a:r>
              <a:rPr lang="hr-HR" dirty="0" err="1" smtClean="0"/>
              <a:t>hipertonusa</a:t>
            </a:r>
            <a:r>
              <a:rPr lang="hr-HR" dirty="0" smtClean="0"/>
              <a:t>, sa ili bez </a:t>
            </a:r>
            <a:r>
              <a:rPr lang="hr-HR" dirty="0" err="1" smtClean="0"/>
              <a:t>mialgija</a:t>
            </a:r>
            <a:r>
              <a:rPr lang="hr-HR" dirty="0" smtClean="0"/>
              <a:t> (</a:t>
            </a:r>
            <a:r>
              <a:rPr lang="hr-HR" dirty="0" err="1" smtClean="0"/>
              <a:t>istegnuća</a:t>
            </a:r>
            <a:r>
              <a:rPr lang="hr-HR" dirty="0" smtClean="0"/>
              <a:t>, </a:t>
            </a:r>
            <a:r>
              <a:rPr lang="hr-HR" dirty="0" err="1" smtClean="0"/>
              <a:t>miogeloze</a:t>
            </a:r>
            <a:r>
              <a:rPr lang="hr-HR" dirty="0" smtClean="0"/>
              <a:t>)</a:t>
            </a:r>
          </a:p>
          <a:p>
            <a:r>
              <a:rPr lang="hr-HR" dirty="0" smtClean="0"/>
              <a:t>Svi oblici smanjene mišićne napetosti (hipotonusa)</a:t>
            </a:r>
          </a:p>
          <a:p>
            <a:r>
              <a:rPr lang="hr-HR" dirty="0" smtClean="0"/>
              <a:t>Priraslice različitih uzroka</a:t>
            </a:r>
          </a:p>
          <a:p>
            <a:r>
              <a:rPr lang="hr-HR" dirty="0" smtClean="0"/>
              <a:t>Reumatska bolna stanja</a:t>
            </a:r>
          </a:p>
          <a:p>
            <a:r>
              <a:rPr lang="hr-HR" smtClean="0"/>
              <a:t>Cirkulacijske tegobe,…</a:t>
            </a:r>
            <a:endParaRPr lang="hr-H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j">
  <a:themeElements>
    <a:clrScheme name="Solsticij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j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j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75</TotalTime>
  <Words>264</Words>
  <Application>Microsoft Office PowerPoint</Application>
  <PresentationFormat>Prikaz na zaslonu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6" baseType="lpstr">
      <vt:lpstr>Solsticij</vt:lpstr>
      <vt:lpstr>Kontraindikacije za izvođenje masaže</vt:lpstr>
      <vt:lpstr>2. APSOLUTNE- OPĆE; kada se osoba uopće ne smije masirati: </vt:lpstr>
      <vt:lpstr>Slajd 3</vt:lpstr>
      <vt:lpstr>Slajd 4</vt:lpstr>
      <vt:lpstr>Indikacije za masažu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Kontraindikacije za izvođenje masaže</dc:title>
  <dc:creator>Korisnik</dc:creator>
  <cp:lastModifiedBy>Korisnik</cp:lastModifiedBy>
  <cp:revision>10</cp:revision>
  <dcterms:created xsi:type="dcterms:W3CDTF">2013-10-28T11:08:53Z</dcterms:created>
  <dcterms:modified xsi:type="dcterms:W3CDTF">2013-11-18T10:47:37Z</dcterms:modified>
</cp:coreProperties>
</file>