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6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6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9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0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2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8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2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83076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FF"/>
                </a:solidFill>
                <a:latin typeface="ff2"/>
              </a:rPr>
              <a:t/>
            </a:r>
            <a:br>
              <a:rPr lang="hr-HR" dirty="0" smtClean="0">
                <a:solidFill>
                  <a:srgbClr val="FFFFFF"/>
                </a:solidFill>
                <a:latin typeface="ff2"/>
              </a:rPr>
            </a:br>
            <a:r>
              <a:rPr lang="hr-HR" dirty="0">
                <a:solidFill>
                  <a:srgbClr val="FFFFFF"/>
                </a:solidFill>
                <a:latin typeface="ff2"/>
              </a:rPr>
              <a:t/>
            </a:r>
            <a:br>
              <a:rPr lang="hr-HR" dirty="0">
                <a:solidFill>
                  <a:srgbClr val="FFFFFF"/>
                </a:solidFill>
                <a:latin typeface="ff2"/>
              </a:rPr>
            </a:br>
            <a:r>
              <a:rPr lang="hr-HR" dirty="0" smtClean="0">
                <a:solidFill>
                  <a:srgbClr val="FFFFFF"/>
                </a:solidFill>
                <a:latin typeface="ff2"/>
              </a:rPr>
              <a:t/>
            </a:r>
            <a:br>
              <a:rPr lang="hr-HR" dirty="0" smtClean="0">
                <a:solidFill>
                  <a:srgbClr val="FFFFFF"/>
                </a:solidFill>
                <a:latin typeface="ff2"/>
              </a:rPr>
            </a:br>
            <a:r>
              <a:rPr lang="hr-HR" dirty="0" smtClean="0">
                <a:solidFill>
                  <a:srgbClr val="FFFFFF"/>
                </a:solidFill>
                <a:latin typeface="ff2"/>
              </a:rPr>
              <a:t>Medicinski pojam zdravlja i bolesti</a:t>
            </a:r>
            <a:r>
              <a:rPr lang="hr-HR" dirty="0">
                <a:solidFill>
                  <a:srgbClr val="000000"/>
                </a:solidFill>
                <a:latin typeface="Source Sans Pro"/>
              </a:rPr>
              <a:t/>
            </a:r>
            <a:br>
              <a:rPr lang="hr-HR" dirty="0">
                <a:solidFill>
                  <a:srgbClr val="000000"/>
                </a:solidFill>
                <a:latin typeface="Source Sans Pro"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Hrvoje Petrović,  </a:t>
            </a:r>
            <a:r>
              <a:rPr lang="hr-HR" dirty="0" err="1" smtClean="0"/>
              <a:t>bacc</a:t>
            </a:r>
            <a:r>
              <a:rPr lang="hr-HR" dirty="0"/>
              <a:t>.</a:t>
            </a:r>
            <a:r>
              <a:rPr lang="hr-HR" dirty="0" smtClean="0"/>
              <a:t> </a:t>
            </a:r>
            <a:r>
              <a:rPr lang="hr-HR" dirty="0" err="1"/>
              <a:t>p</a:t>
            </a:r>
            <a:r>
              <a:rPr lang="hr-HR" dirty="0" err="1" smtClean="0"/>
              <a:t>hysioth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60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Dobar dio zaraznih bolesti je stavljen </a:t>
            </a:r>
            <a:r>
              <a:rPr lang="hr-HR" sz="2800" dirty="0" smtClean="0"/>
              <a:t>pod kontrolu </a:t>
            </a:r>
            <a:r>
              <a:rPr lang="hr-HR" sz="2800" dirty="0"/>
              <a:t>te su zdravstvena </a:t>
            </a:r>
            <a:r>
              <a:rPr lang="hr-HR" sz="2800" dirty="0" smtClean="0"/>
              <a:t>nastojanja usmjerena </a:t>
            </a:r>
            <a:r>
              <a:rPr lang="hr-HR" sz="2800" dirty="0"/>
              <a:t>ka kontroli kroničnih bolesti</a:t>
            </a:r>
            <a:r>
              <a:rPr lang="hr-HR" sz="2800" dirty="0" smtClean="0"/>
              <a:t>, mentalnom </a:t>
            </a:r>
            <a:r>
              <a:rPr lang="hr-HR" sz="2800" dirty="0"/>
              <a:t>zdravlju, zdravom okruženju</a:t>
            </a:r>
            <a:r>
              <a:rPr lang="hr-HR" sz="2800" dirty="0" smtClean="0"/>
              <a:t>, smanjenju </a:t>
            </a:r>
            <a:r>
              <a:rPr lang="hr-HR" sz="2800" dirty="0"/>
              <a:t>nesreća, nasilja i ubojstava </a:t>
            </a:r>
            <a:r>
              <a:rPr lang="hr-HR" sz="2800" dirty="0" smtClean="0"/>
              <a:t>te promociji </a:t>
            </a:r>
            <a:r>
              <a:rPr lang="hr-HR" sz="2800" dirty="0"/>
              <a:t>zdravog načina </a:t>
            </a:r>
            <a:r>
              <a:rPr lang="hr-HR" sz="2800" dirty="0" smtClean="0"/>
              <a:t>življenja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3490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Uzročno – posljedična veza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Većina kroničnih nezaraznih bolesti </a:t>
            </a:r>
            <a:r>
              <a:rPr lang="hr-HR" sz="2400" dirty="0" smtClean="0"/>
              <a:t>– </a:t>
            </a:r>
            <a:r>
              <a:rPr lang="hr-HR" sz="2400" dirty="0" err="1" smtClean="0"/>
              <a:t>mnogouzročne</a:t>
            </a:r>
            <a:r>
              <a:rPr lang="hr-HR" sz="2400" dirty="0" smtClean="0"/>
              <a:t> </a:t>
            </a:r>
            <a:r>
              <a:rPr lang="hr-HR" sz="2400" dirty="0"/>
              <a:t>(</a:t>
            </a:r>
            <a:r>
              <a:rPr lang="hr-HR" sz="2400" dirty="0" err="1"/>
              <a:t>multikauzalne</a:t>
            </a:r>
            <a:r>
              <a:rPr lang="hr-HR" sz="2400" dirty="0" smtClean="0"/>
              <a:t>)</a:t>
            </a:r>
            <a:endParaRPr lang="hr-HR" sz="2400" dirty="0"/>
          </a:p>
          <a:p>
            <a:r>
              <a:rPr lang="hr-HR" sz="2400" dirty="0"/>
              <a:t>Poznato je da se u prisustvu određenih </a:t>
            </a:r>
            <a:r>
              <a:rPr lang="hr-HR" sz="2400" dirty="0" smtClean="0"/>
              <a:t>čimbenika u </a:t>
            </a:r>
            <a:r>
              <a:rPr lang="hr-HR" sz="2400" dirty="0"/>
              <a:t>nekoj populaciji povećava broj slučajeva </a:t>
            </a:r>
            <a:r>
              <a:rPr lang="hr-HR" sz="2400" dirty="0" smtClean="0"/>
              <a:t>neke bolesti </a:t>
            </a:r>
            <a:r>
              <a:rPr lang="hr-HR" sz="2400" dirty="0"/>
              <a:t>ili skupine bolesti u </a:t>
            </a:r>
            <a:r>
              <a:rPr lang="hr-HR" sz="2400" dirty="0" smtClean="0"/>
              <a:t>određenom vremenskom razdoblju</a:t>
            </a:r>
            <a:endParaRPr lang="hr-HR" sz="2400" dirty="0"/>
          </a:p>
          <a:p>
            <a:r>
              <a:rPr lang="hr-HR" sz="2400" dirty="0"/>
              <a:t>Ti se čimbenici ne mogu bezuvjetno označiti </a:t>
            </a:r>
            <a:r>
              <a:rPr lang="hr-HR" sz="2400" dirty="0" smtClean="0"/>
              <a:t>kao uzročni </a:t>
            </a:r>
            <a:r>
              <a:rPr lang="hr-HR" sz="2400" dirty="0"/>
              <a:t>iako povećavaju “šansu” za </a:t>
            </a:r>
            <a:r>
              <a:rPr lang="hr-HR" sz="2400" dirty="0" smtClean="0"/>
              <a:t>dobivanje neke </a:t>
            </a:r>
            <a:r>
              <a:rPr lang="hr-HR" sz="2400" dirty="0"/>
              <a:t>bolesti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399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Rizični čimbenici su takve osobine</a:t>
            </a:r>
            <a:r>
              <a:rPr lang="hr-HR" sz="2800" dirty="0" smtClean="0"/>
              <a:t>, zbivanja </a:t>
            </a:r>
            <a:r>
              <a:rPr lang="hr-HR" sz="2800" dirty="0"/>
              <a:t>i navike, prisutne kod jedne </a:t>
            </a:r>
            <a:r>
              <a:rPr lang="hr-HR" sz="2800" dirty="0" smtClean="0"/>
              <a:t>osobe , grupe </a:t>
            </a:r>
            <a:r>
              <a:rPr lang="hr-HR" sz="2800" dirty="0"/>
              <a:t>ili čitave zajednice, koje </a:t>
            </a:r>
            <a:r>
              <a:rPr lang="hr-HR" sz="2800" dirty="0" smtClean="0"/>
              <a:t>povećavaju vjerojatnost </a:t>
            </a:r>
            <a:r>
              <a:rPr lang="hr-HR" sz="2800" dirty="0"/>
              <a:t>javljanja oboljenja, oštećenja</a:t>
            </a:r>
            <a:r>
              <a:rPr lang="hr-HR" sz="2800" dirty="0" smtClean="0"/>
              <a:t>, poremećaja </a:t>
            </a:r>
            <a:r>
              <a:rPr lang="hr-HR" sz="2800" dirty="0"/>
              <a:t>ili </a:t>
            </a:r>
            <a:r>
              <a:rPr lang="hr-HR" sz="2800" dirty="0" smtClean="0"/>
              <a:t>smrti</a:t>
            </a:r>
            <a:endParaRPr lang="hr-HR" sz="2800" dirty="0"/>
          </a:p>
          <a:p>
            <a:r>
              <a:rPr lang="hr-HR" sz="2800" dirty="0"/>
              <a:t>Oni u osnovi predstavljaju </a:t>
            </a:r>
            <a:r>
              <a:rPr lang="hr-HR" sz="2800" dirty="0" smtClean="0"/>
              <a:t>statističku povezanost </a:t>
            </a:r>
            <a:r>
              <a:rPr lang="hr-HR" sz="2800" dirty="0"/>
              <a:t>između nekog obilježja </a:t>
            </a:r>
            <a:r>
              <a:rPr lang="hr-HR" sz="2800" dirty="0" smtClean="0"/>
              <a:t>s pojavom </a:t>
            </a:r>
            <a:r>
              <a:rPr lang="hr-HR" sz="2800" dirty="0"/>
              <a:t>neke bolesti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940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Jakost te povezanosti </a:t>
            </a:r>
            <a:r>
              <a:rPr lang="hr-HR" sz="3200" dirty="0" smtClean="0"/>
              <a:t>mjerimo vjerojatnošću</a:t>
            </a:r>
            <a:endParaRPr lang="hr-HR" sz="3200" dirty="0"/>
          </a:p>
          <a:p>
            <a:r>
              <a:rPr lang="hr-HR" sz="3200" dirty="0"/>
              <a:t>S obzirom na vrstu povezanosti, </a:t>
            </a:r>
            <a:r>
              <a:rPr lang="hr-HR" sz="3200" dirty="0" smtClean="0"/>
              <a:t>čimbenik rizika </a:t>
            </a:r>
            <a:r>
              <a:rPr lang="hr-HR" sz="3200" dirty="0"/>
              <a:t>može biti činilac ili jedan od </a:t>
            </a:r>
            <a:r>
              <a:rPr lang="hr-HR" sz="3200" dirty="0" smtClean="0"/>
              <a:t>činilaca nastanka </a:t>
            </a:r>
            <a:r>
              <a:rPr lang="hr-HR" sz="3200" dirty="0"/>
              <a:t>poremećaja, ili može biti </a:t>
            </a:r>
            <a:r>
              <a:rPr lang="hr-HR" sz="3200" dirty="0" smtClean="0"/>
              <a:t>simptomi li </a:t>
            </a:r>
            <a:r>
              <a:rPr lang="hr-HR" sz="3200" dirty="0"/>
              <a:t>samo indikator već postojećeg ili </a:t>
            </a:r>
            <a:r>
              <a:rPr lang="hr-HR" sz="3200" dirty="0" smtClean="0"/>
              <a:t>tek mogućeg </a:t>
            </a:r>
            <a:r>
              <a:rPr lang="hr-HR" sz="3200" dirty="0"/>
              <a:t>nastupa nekog događanja, ili </a:t>
            </a:r>
            <a:r>
              <a:rPr lang="hr-HR" sz="3200" dirty="0" smtClean="0"/>
              <a:t>sve to </a:t>
            </a:r>
            <a:r>
              <a:rPr lang="hr-HR" sz="3200" dirty="0"/>
              <a:t>skupno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043876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Čimbenici rizika su ponekad </a:t>
            </a:r>
            <a:r>
              <a:rPr lang="hr-HR" sz="3200" dirty="0" smtClean="0"/>
              <a:t>individualne osobine </a:t>
            </a:r>
            <a:r>
              <a:rPr lang="hr-HR" sz="3200" dirty="0"/>
              <a:t>osoba, nekad socijalni i </a:t>
            </a:r>
            <a:r>
              <a:rPr lang="hr-HR" sz="3200" dirty="0" smtClean="0"/>
              <a:t>biološki uvjeti </a:t>
            </a:r>
            <a:r>
              <a:rPr lang="hr-HR" sz="3200" dirty="0"/>
              <a:t>življenja, nekad određeni fizikalni</a:t>
            </a:r>
            <a:r>
              <a:rPr lang="hr-HR" sz="3200" dirty="0" smtClean="0"/>
              <a:t>, biološki </a:t>
            </a:r>
            <a:r>
              <a:rPr lang="hr-HR" sz="3200" dirty="0"/>
              <a:t>i kemijski agensi, a </a:t>
            </a:r>
            <a:r>
              <a:rPr lang="hr-HR" sz="3200" dirty="0" smtClean="0"/>
              <a:t>nekad određena </a:t>
            </a:r>
            <a:r>
              <a:rPr lang="hr-HR" sz="3200" dirty="0"/>
              <a:t>ponašanja </a:t>
            </a:r>
            <a:r>
              <a:rPr lang="hr-HR" sz="3200" dirty="0" smtClean="0"/>
              <a:t>pojedinca </a:t>
            </a:r>
            <a:r>
              <a:rPr lang="hr-HR" sz="3200" dirty="0"/>
              <a:t>ili grupa </a:t>
            </a:r>
            <a:r>
              <a:rPr lang="hr-HR" sz="3200" dirty="0" smtClean="0"/>
              <a:t>u najrazličitijim </a:t>
            </a:r>
            <a:r>
              <a:rPr lang="hr-HR" sz="3200" dirty="0"/>
              <a:t>interakcijama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9082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Najznačajniji suvremeni </a:t>
            </a:r>
            <a:r>
              <a:rPr lang="hr-HR" dirty="0" smtClean="0"/>
              <a:t>čimbenici rizika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b="1" dirty="0" smtClean="0"/>
              <a:t>1. Navike:</a:t>
            </a:r>
          </a:p>
          <a:p>
            <a:pPr marL="0" indent="0">
              <a:buNone/>
            </a:pPr>
            <a:r>
              <a:rPr lang="hr-HR" sz="2400" dirty="0" smtClean="0"/>
              <a:t>- pušenje (aktivno i pasivno)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/>
              <a:t>alkoholizam</a:t>
            </a:r>
          </a:p>
          <a:p>
            <a:pPr marL="0" indent="0">
              <a:buNone/>
            </a:pPr>
            <a:r>
              <a:rPr lang="hr-HR" sz="2400" dirty="0" smtClean="0"/>
              <a:t>- </a:t>
            </a:r>
            <a:r>
              <a:rPr lang="hr-HR" sz="2400" dirty="0"/>
              <a:t>nepridržavanje načela zdravstvene samozaštite</a:t>
            </a:r>
          </a:p>
          <a:p>
            <a:pPr marL="0" indent="0">
              <a:buNone/>
            </a:pPr>
            <a:r>
              <a:rPr lang="hr-HR" sz="2400" dirty="0"/>
              <a:t>- izbjegavanje kontrolnih, sistematskih pregleda</a:t>
            </a:r>
          </a:p>
          <a:p>
            <a:pPr marL="0" indent="0">
              <a:buNone/>
            </a:pPr>
            <a:r>
              <a:rPr lang="hr-HR" sz="2400" dirty="0"/>
              <a:t>- nedostatak higijenskih navika</a:t>
            </a:r>
          </a:p>
          <a:p>
            <a:pPr marL="0" indent="0">
              <a:buNone/>
            </a:pPr>
            <a:r>
              <a:rPr lang="hr-HR" sz="2400" dirty="0"/>
              <a:t>- nedostatna tjelesna aktivnost</a:t>
            </a:r>
          </a:p>
          <a:p>
            <a:pPr marL="0" indent="0">
              <a:buNone/>
            </a:pPr>
            <a:r>
              <a:rPr lang="hr-HR" sz="2400" dirty="0"/>
              <a:t>- pretjeran fizički i psihički umor </a:t>
            </a:r>
          </a:p>
          <a:p>
            <a:pPr marL="0" indent="0">
              <a:buNone/>
            </a:pPr>
            <a:r>
              <a:rPr lang="hr-HR" sz="2400" dirty="0"/>
              <a:t>- nagli prestanak bavljenja sportom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01805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09887" y="724808"/>
            <a:ext cx="6281873" cy="5248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000" b="1" dirty="0" smtClean="0"/>
              <a:t>2. Prehrana</a:t>
            </a:r>
            <a:r>
              <a:rPr lang="hr-HR" sz="3000" b="1" dirty="0"/>
              <a:t>:</a:t>
            </a:r>
          </a:p>
          <a:p>
            <a:pPr marL="0" indent="0">
              <a:buNone/>
            </a:pPr>
            <a:r>
              <a:rPr lang="hr-HR" sz="2400" dirty="0"/>
              <a:t>- preobilna ishrana</a:t>
            </a:r>
          </a:p>
          <a:p>
            <a:pPr marL="0" indent="0">
              <a:buNone/>
            </a:pPr>
            <a:r>
              <a:rPr lang="hr-HR" sz="2400" dirty="0"/>
              <a:t>- nedostatak vlaknaste hrane</a:t>
            </a:r>
          </a:p>
          <a:p>
            <a:pPr marL="0" indent="0">
              <a:buNone/>
            </a:pPr>
            <a:r>
              <a:rPr lang="hr-HR" sz="2400" dirty="0"/>
              <a:t>- previše šećera</a:t>
            </a:r>
          </a:p>
          <a:p>
            <a:pPr marL="0" indent="0">
              <a:buNone/>
            </a:pPr>
            <a:r>
              <a:rPr lang="hr-HR" sz="2400" dirty="0"/>
              <a:t>- previše masnoća s prevladavanjem zasićenih</a:t>
            </a:r>
          </a:p>
          <a:p>
            <a:pPr marL="0" indent="0">
              <a:buNone/>
            </a:pPr>
            <a:r>
              <a:rPr lang="hr-HR" sz="2400" dirty="0"/>
              <a:t>(životinjskih) masti</a:t>
            </a:r>
          </a:p>
          <a:p>
            <a:pPr marL="0" indent="0">
              <a:buNone/>
            </a:pPr>
            <a:r>
              <a:rPr lang="hr-HR" sz="2400" dirty="0"/>
              <a:t>- nedostatna prehrana</a:t>
            </a:r>
          </a:p>
          <a:p>
            <a:pPr marL="0" indent="0">
              <a:buNone/>
            </a:pPr>
            <a:r>
              <a:rPr lang="hr-HR" sz="2400" dirty="0"/>
              <a:t>- deficitarna prehrana (vitamini, minerali)</a:t>
            </a:r>
          </a:p>
          <a:p>
            <a:pPr marL="0" indent="0">
              <a:buNone/>
            </a:pPr>
            <a:r>
              <a:rPr lang="hr-HR" sz="2400" dirty="0"/>
              <a:t>- kemijski agensi u hrani</a:t>
            </a:r>
          </a:p>
          <a:p>
            <a:pPr marL="0" indent="0">
              <a:buNone/>
            </a:pPr>
            <a:r>
              <a:rPr lang="hr-HR" sz="2400" dirty="0"/>
              <a:t>- Pretjerana količina soli u hrani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89736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 smtClean="0"/>
              <a:t>4. Genetski </a:t>
            </a:r>
            <a:r>
              <a:rPr lang="hr-HR" sz="2800" b="1" dirty="0"/>
              <a:t>čimbenici i čimbenici vezani uz </a:t>
            </a:r>
            <a:r>
              <a:rPr lang="hr-HR" sz="2800" b="1" dirty="0" smtClean="0"/>
              <a:t>osobu</a:t>
            </a:r>
          </a:p>
          <a:p>
            <a:pPr marL="0" indent="0">
              <a:buNone/>
            </a:pPr>
            <a:r>
              <a:rPr lang="hr-HR" sz="2800" b="1" dirty="0" smtClean="0"/>
              <a:t>5. Socijalni čimbenici</a:t>
            </a:r>
          </a:p>
          <a:p>
            <a:pPr marL="0" indent="0">
              <a:buNone/>
            </a:pPr>
            <a:r>
              <a:rPr lang="hr-HR" sz="2800" b="1" dirty="0" smtClean="0"/>
              <a:t>6. Prisustvo </a:t>
            </a:r>
            <a:r>
              <a:rPr lang="hr-HR" sz="2800" b="1" dirty="0"/>
              <a:t>određenih bolesti ili bolesnih </a:t>
            </a:r>
            <a:r>
              <a:rPr lang="hr-HR" sz="2800" b="1" dirty="0" smtClean="0"/>
              <a:t>stanja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/>
              <a:t>7. Utjecaji </a:t>
            </a:r>
            <a:r>
              <a:rPr lang="hr-HR" sz="2800" b="1" dirty="0"/>
              <a:t>radnog </a:t>
            </a:r>
            <a:r>
              <a:rPr lang="hr-HR" sz="2800" b="1" dirty="0" smtClean="0"/>
              <a:t>okruženja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/>
              <a:t>8. Organizacija </a:t>
            </a:r>
            <a:r>
              <a:rPr lang="hr-HR" sz="2800" b="1" dirty="0"/>
              <a:t>zdravstva i čimbenici </a:t>
            </a:r>
            <a:r>
              <a:rPr lang="hr-HR" sz="2800" b="1" dirty="0" smtClean="0"/>
              <a:t>zdravstvenog sustava</a:t>
            </a:r>
            <a:endParaRPr lang="hr-HR" sz="2800" b="1" dirty="0"/>
          </a:p>
          <a:p>
            <a:pPr marL="0" indent="0">
              <a:buNone/>
            </a:pPr>
            <a:r>
              <a:rPr lang="hr-HR" sz="2800" b="1" dirty="0" smtClean="0"/>
              <a:t>9. Ekološki </a:t>
            </a:r>
            <a:r>
              <a:rPr lang="hr-HR" sz="2800" b="1" dirty="0"/>
              <a:t>čimbenici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85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  <a:latin typeface="ff2"/>
              </a:rPr>
              <a:t>Bolest (</a:t>
            </a:r>
            <a:r>
              <a:rPr lang="hr-HR" dirty="0" err="1">
                <a:solidFill>
                  <a:srgbClr val="FFFFFF"/>
                </a:solidFill>
                <a:latin typeface="ff2"/>
              </a:rPr>
              <a:t>morbus</a:t>
            </a:r>
            <a:r>
              <a:rPr lang="hr-HR" dirty="0">
                <a:solidFill>
                  <a:srgbClr val="FFFFFF"/>
                </a:solidFill>
                <a:latin typeface="ff2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Procesi u organizmu koji nastaju kad </a:t>
            </a:r>
            <a:r>
              <a:rPr lang="hr-HR" sz="3200" dirty="0" smtClean="0"/>
              <a:t>se naruši </a:t>
            </a:r>
            <a:r>
              <a:rPr lang="hr-HR" sz="3200" dirty="0"/>
              <a:t>ravnoteža u </a:t>
            </a:r>
            <a:r>
              <a:rPr lang="hr-HR" sz="3200" dirty="0" smtClean="0"/>
              <a:t>međudjelovanju organizma </a:t>
            </a:r>
            <a:r>
              <a:rPr lang="hr-HR" sz="3200" dirty="0"/>
              <a:t>i vanjskog </a:t>
            </a:r>
            <a:r>
              <a:rPr lang="hr-HR" sz="3200" dirty="0" smtClean="0"/>
              <a:t>svijeta</a:t>
            </a:r>
            <a:endParaRPr lang="hr-HR" sz="3200" dirty="0"/>
          </a:p>
          <a:p>
            <a:r>
              <a:rPr lang="hr-HR" sz="3200" dirty="0"/>
              <a:t>Definira se kao poremećaj </a:t>
            </a:r>
            <a:r>
              <a:rPr lang="hr-HR" sz="3200" dirty="0" smtClean="0"/>
              <a:t>zdravlja uvjetovan </a:t>
            </a:r>
            <a:r>
              <a:rPr lang="hr-HR" sz="3200" dirty="0"/>
              <a:t>biološkim i </a:t>
            </a:r>
            <a:r>
              <a:rPr lang="hr-HR" sz="3200" dirty="0" smtClean="0"/>
              <a:t>socijalnim čimbenicima</a:t>
            </a:r>
            <a:endParaRPr lang="hr-HR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54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Zdravlje se definira i kao “dobar osjećaj, </a:t>
            </a:r>
            <a:r>
              <a:rPr lang="hr-HR" sz="2400" dirty="0" smtClean="0"/>
              <a:t>tjelesni integriteti </a:t>
            </a:r>
            <a:r>
              <a:rPr lang="hr-HR" sz="2400" dirty="0"/>
              <a:t>i sposobnost prilagodbe okolini”, </a:t>
            </a:r>
            <a:r>
              <a:rPr lang="hr-HR" sz="2400" dirty="0" smtClean="0"/>
              <a:t>a bolest </a:t>
            </a:r>
            <a:r>
              <a:rPr lang="hr-HR" sz="2400" dirty="0"/>
              <a:t>predstavlja izostanak jednog ili više </a:t>
            </a:r>
            <a:r>
              <a:rPr lang="hr-HR" sz="2400" dirty="0" smtClean="0"/>
              <a:t>ovih uvjeta</a:t>
            </a:r>
            <a:endParaRPr lang="hr-HR" sz="2400" dirty="0"/>
          </a:p>
          <a:p>
            <a:r>
              <a:rPr lang="hr-HR" sz="2400" dirty="0"/>
              <a:t>Oštre granice zdravlja i </a:t>
            </a:r>
            <a:r>
              <a:rPr lang="hr-HR" sz="2400" dirty="0" smtClean="0"/>
              <a:t>bolesti nema</a:t>
            </a:r>
            <a:endParaRPr lang="hr-HR" sz="2400" dirty="0"/>
          </a:p>
          <a:p>
            <a:r>
              <a:rPr lang="hr-HR" sz="2400" dirty="0"/>
              <a:t>Svako kvantitativno odstupanje od prosjeka </a:t>
            </a:r>
            <a:r>
              <a:rPr lang="hr-HR" sz="2400" dirty="0" smtClean="0"/>
              <a:t>nije bolest </a:t>
            </a:r>
            <a:r>
              <a:rPr lang="hr-HR" sz="2400" dirty="0"/>
              <a:t>(npr. hipertrofija </a:t>
            </a:r>
            <a:r>
              <a:rPr lang="hr-HR" sz="2400" dirty="0" err="1"/>
              <a:t>miokarda</a:t>
            </a:r>
            <a:r>
              <a:rPr lang="hr-HR" sz="2400" dirty="0"/>
              <a:t>) već </a:t>
            </a:r>
            <a:r>
              <a:rPr lang="hr-HR" sz="2400" dirty="0" smtClean="0"/>
              <a:t>bolest nastaje </a:t>
            </a:r>
            <a:r>
              <a:rPr lang="hr-HR" sz="2400" dirty="0"/>
              <a:t>kao kvalitativan poremećaj koji </a:t>
            </a:r>
            <a:r>
              <a:rPr lang="hr-HR" sz="2400" dirty="0" smtClean="0"/>
              <a:t>bitno remeti </a:t>
            </a:r>
            <a:r>
              <a:rPr lang="hr-HR" sz="2400" dirty="0"/>
              <a:t>funkciju organizma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260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  <a:latin typeface="ff2"/>
              </a:rPr>
              <a:t>Definicija SZO (1948.)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Zdravlje je stanje potpunog fizičkog</a:t>
            </a:r>
            <a:r>
              <a:rPr lang="hr-HR" sz="3200" b="1" dirty="0" smtClean="0"/>
              <a:t>, duševnog </a:t>
            </a:r>
            <a:r>
              <a:rPr lang="hr-HR" sz="3200" b="1" dirty="0"/>
              <a:t>i socijalnog blagostanja, a </a:t>
            </a:r>
            <a:r>
              <a:rPr lang="hr-HR" sz="3200" b="1" dirty="0" smtClean="0"/>
              <a:t>ne samo </a:t>
            </a:r>
            <a:r>
              <a:rPr lang="hr-HR" sz="3200" b="1" dirty="0"/>
              <a:t>odsustvo bolesti i </a:t>
            </a:r>
            <a:r>
              <a:rPr lang="hr-HR" sz="3200" b="1" dirty="0" smtClean="0"/>
              <a:t>iznemoglosti.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2371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Bolesti se razlikuju po </a:t>
            </a:r>
            <a:r>
              <a:rPr lang="hr-HR" sz="2800" b="1" dirty="0" smtClean="0"/>
              <a:t>kliničkim manifestacijama</a:t>
            </a:r>
            <a:r>
              <a:rPr lang="hr-HR" sz="2800" b="1" dirty="0"/>
              <a:t>, simptomima i </a:t>
            </a:r>
            <a:r>
              <a:rPr lang="hr-HR" sz="2800" b="1" dirty="0" smtClean="0"/>
              <a:t>znacima</a:t>
            </a:r>
            <a:endParaRPr lang="hr-HR" sz="2800" b="1" dirty="0"/>
          </a:p>
          <a:p>
            <a:r>
              <a:rPr lang="hr-HR" sz="2800" dirty="0"/>
              <a:t>Razlikujemo ih prema supstratu</a:t>
            </a:r>
            <a:r>
              <a:rPr lang="hr-HR" sz="2800" dirty="0" smtClean="0"/>
              <a:t>: anatomske</a:t>
            </a:r>
            <a:r>
              <a:rPr lang="hr-HR" sz="2800" dirty="0"/>
              <a:t>, strukturalne bolesti </a:t>
            </a:r>
            <a:r>
              <a:rPr lang="hr-HR" sz="2800" dirty="0" smtClean="0"/>
              <a:t>koje dovode </a:t>
            </a:r>
            <a:r>
              <a:rPr lang="hr-HR" sz="2800" dirty="0"/>
              <a:t>do poremećene funkcije </a:t>
            </a:r>
            <a:r>
              <a:rPr lang="hr-HR" sz="2800" dirty="0" smtClean="0"/>
              <a:t>ili funkcionalne</a:t>
            </a:r>
            <a:r>
              <a:rPr lang="hr-HR" sz="2800" dirty="0"/>
              <a:t>, bez </a:t>
            </a:r>
            <a:r>
              <a:rPr lang="hr-HR" sz="2800" dirty="0" smtClean="0"/>
              <a:t>poremećaja </a:t>
            </a:r>
            <a:r>
              <a:rPr lang="hr-HR" sz="2800" dirty="0"/>
              <a:t>anatomije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80712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Bolest je značajan događaj u </a:t>
            </a:r>
            <a:r>
              <a:rPr lang="hr-HR" sz="3200" dirty="0" smtClean="0"/>
              <a:t>životu pojedinca</a:t>
            </a:r>
            <a:r>
              <a:rPr lang="hr-HR" sz="3200" dirty="0"/>
              <a:t>, ali i </a:t>
            </a:r>
            <a:r>
              <a:rPr lang="hr-HR" sz="3200" dirty="0" smtClean="0"/>
              <a:t>društva</a:t>
            </a:r>
            <a:endParaRPr lang="hr-HR" sz="3200" dirty="0"/>
          </a:p>
          <a:p>
            <a:r>
              <a:rPr lang="hr-HR" sz="3200" dirty="0"/>
              <a:t>Društvo je može uvjetovati, ali može </a:t>
            </a:r>
            <a:r>
              <a:rPr lang="hr-HR" sz="3200" dirty="0" smtClean="0"/>
              <a:t>zbog toga </a:t>
            </a:r>
            <a:r>
              <a:rPr lang="hr-HR" sz="3200" dirty="0"/>
              <a:t>trpjeti i posljedice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705710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Uzroci bolesti (</a:t>
            </a:r>
            <a:r>
              <a:rPr lang="hr-HR" dirty="0" err="1" smtClean="0"/>
              <a:t>causa</a:t>
            </a:r>
            <a:r>
              <a:rPr lang="hr-HR" dirty="0" smtClean="0"/>
              <a:t> </a:t>
            </a:r>
            <a:r>
              <a:rPr lang="hr-HR" dirty="0" err="1" smtClean="0"/>
              <a:t>morbi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b="1" dirty="0"/>
              <a:t>Uzroci bolesti </a:t>
            </a:r>
            <a:r>
              <a:rPr lang="hr-HR" sz="2400" dirty="0"/>
              <a:t>(</a:t>
            </a:r>
            <a:r>
              <a:rPr lang="hr-HR" sz="2400" dirty="0" err="1"/>
              <a:t>causa</a:t>
            </a:r>
            <a:r>
              <a:rPr lang="hr-HR" sz="2400" dirty="0"/>
              <a:t> </a:t>
            </a:r>
            <a:r>
              <a:rPr lang="hr-HR" sz="2400" dirty="0" err="1"/>
              <a:t>morbi</a:t>
            </a:r>
            <a:r>
              <a:rPr lang="hr-HR" sz="2400" dirty="0"/>
              <a:t>) su svi utjecaji koji </a:t>
            </a:r>
            <a:r>
              <a:rPr lang="hr-HR" sz="2400" dirty="0" smtClean="0"/>
              <a:t>su povezani </a:t>
            </a:r>
            <a:r>
              <a:rPr lang="hr-HR" sz="2400" dirty="0"/>
              <a:t>s nastankom bolesti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b="1" dirty="0"/>
              <a:t>Etiologija </a:t>
            </a:r>
            <a:r>
              <a:rPr lang="hr-HR" sz="2400" dirty="0"/>
              <a:t>– znanost o uzrocima neke </a:t>
            </a:r>
            <a:r>
              <a:rPr lang="hr-HR" sz="2400" dirty="0" smtClean="0"/>
              <a:t>pojave</a:t>
            </a:r>
            <a:endParaRPr lang="hr-HR" sz="2400" dirty="0"/>
          </a:p>
          <a:p>
            <a:r>
              <a:rPr lang="hr-HR" sz="2400" dirty="0"/>
              <a:t>Vanjski (egzogeni) čimbenici – fizikalni, </a:t>
            </a:r>
            <a:r>
              <a:rPr lang="hr-HR" sz="2400" dirty="0" smtClean="0"/>
              <a:t>kemijski, biološki</a:t>
            </a:r>
            <a:endParaRPr lang="hr-HR" sz="2400" dirty="0"/>
          </a:p>
          <a:p>
            <a:r>
              <a:rPr lang="hr-HR" sz="2400" dirty="0"/>
              <a:t>Unutrašnji (endogeni) čimbenici – </a:t>
            </a:r>
            <a:r>
              <a:rPr lang="hr-HR" sz="2400" dirty="0" smtClean="0"/>
              <a:t>nasljedni poremećaji</a:t>
            </a:r>
            <a:r>
              <a:rPr lang="hr-HR" sz="2400" dirty="0"/>
              <a:t>, genetska oštećenja ili </a:t>
            </a:r>
            <a:r>
              <a:rPr lang="hr-HR" sz="2400" dirty="0" err="1" smtClean="0"/>
              <a:t>intrauterina</a:t>
            </a:r>
            <a:r>
              <a:rPr lang="hr-HR" sz="2400" dirty="0" smtClean="0"/>
              <a:t> oštećenja </a:t>
            </a:r>
            <a:r>
              <a:rPr lang="hr-HR" sz="2400" dirty="0"/>
              <a:t>(ne moraju biti nasljedna)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6550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Patogeneza i </a:t>
            </a:r>
            <a:r>
              <a:rPr lang="hr-HR" dirty="0" err="1" smtClean="0"/>
              <a:t>etiopatogeneza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Patogeneza </a:t>
            </a:r>
            <a:r>
              <a:rPr lang="hr-HR" sz="2800" dirty="0"/>
              <a:t>– izučava podrijetlo </a:t>
            </a:r>
            <a:r>
              <a:rPr lang="hr-HR" sz="2800" dirty="0" smtClean="0"/>
              <a:t>i mehanizam nastanka bolesti</a:t>
            </a:r>
            <a:endParaRPr lang="hr-HR" sz="2800" dirty="0"/>
          </a:p>
          <a:p>
            <a:r>
              <a:rPr lang="hr-HR" sz="2800" b="1" dirty="0" err="1"/>
              <a:t>Etiopatogeneza</a:t>
            </a:r>
            <a:r>
              <a:rPr lang="hr-HR" sz="2800" dirty="0"/>
              <a:t> – pojam koji ukazuje </a:t>
            </a:r>
            <a:r>
              <a:rPr lang="hr-HR" sz="2800" dirty="0" smtClean="0"/>
              <a:t>na međusobnu </a:t>
            </a:r>
            <a:r>
              <a:rPr lang="hr-HR" sz="2800" dirty="0"/>
              <a:t>isprepletenost </a:t>
            </a:r>
            <a:r>
              <a:rPr lang="hr-HR" sz="2800" dirty="0" smtClean="0"/>
              <a:t>i nadopunjavanje </a:t>
            </a:r>
            <a:r>
              <a:rPr lang="hr-HR" sz="2800" dirty="0"/>
              <a:t>etiologije i </a:t>
            </a:r>
            <a:r>
              <a:rPr lang="hr-HR" sz="2800" dirty="0" smtClean="0"/>
              <a:t>patogeneze</a:t>
            </a:r>
            <a:endParaRPr lang="hr-HR" sz="2800" dirty="0"/>
          </a:p>
          <a:p>
            <a:r>
              <a:rPr lang="hr-HR" sz="2800" dirty="0"/>
              <a:t>Velika većina suvremenih bolesti ne </a:t>
            </a:r>
            <a:r>
              <a:rPr lang="hr-HR" sz="2800" dirty="0" smtClean="0"/>
              <a:t>ovisi samo </a:t>
            </a:r>
            <a:r>
              <a:rPr lang="hr-HR" sz="2800" dirty="0"/>
              <a:t>o jednom uzroku već o </a:t>
            </a:r>
            <a:r>
              <a:rPr lang="hr-HR" sz="2800" dirty="0" smtClean="0"/>
              <a:t>nizu isprepletenih </a:t>
            </a:r>
            <a:r>
              <a:rPr lang="hr-HR" sz="2800" dirty="0"/>
              <a:t>uvjeta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9979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Dispozicija i </a:t>
            </a:r>
            <a:r>
              <a:rPr lang="hr-HR" dirty="0" err="1" smtClean="0"/>
              <a:t>dijateza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2800" b="1" dirty="0"/>
              <a:t>Dispozicija</a:t>
            </a:r>
            <a:r>
              <a:rPr lang="hr-HR" sz="2800" dirty="0"/>
              <a:t> – skup unutrašnjih </a:t>
            </a:r>
            <a:r>
              <a:rPr lang="hr-HR" sz="2800" dirty="0" smtClean="0"/>
              <a:t>osobitosti organizma </a:t>
            </a:r>
            <a:r>
              <a:rPr lang="hr-HR" sz="2800" dirty="0"/>
              <a:t>koji ga čine podložnim </a:t>
            </a:r>
            <a:r>
              <a:rPr lang="hr-HR" sz="2800" dirty="0" smtClean="0"/>
              <a:t>nastanku određene </a:t>
            </a:r>
            <a:r>
              <a:rPr lang="hr-HR" sz="2800" dirty="0"/>
              <a:t>bolesti – iako svaki </a:t>
            </a:r>
            <a:r>
              <a:rPr lang="hr-HR" sz="2800" dirty="0" smtClean="0"/>
              <a:t>organizam može </a:t>
            </a:r>
            <a:r>
              <a:rPr lang="hr-HR" sz="2800" dirty="0"/>
              <a:t>oboljeti od neke bolesti, ipak </a:t>
            </a:r>
            <a:r>
              <a:rPr lang="hr-HR" sz="2800" dirty="0" smtClean="0"/>
              <a:t>se obično </a:t>
            </a:r>
            <a:r>
              <a:rPr lang="hr-HR" sz="2800" dirty="0"/>
              <a:t>koristi kao oznaka za </a:t>
            </a:r>
            <a:r>
              <a:rPr lang="hr-HR" sz="2800" dirty="0" smtClean="0"/>
              <a:t>povećanu sklonost obolijevanju</a:t>
            </a:r>
          </a:p>
          <a:p>
            <a:r>
              <a:rPr lang="hr-HR" sz="2800" b="1" dirty="0" err="1"/>
              <a:t>Dijateza</a:t>
            </a:r>
            <a:r>
              <a:rPr lang="hr-HR" sz="2800" dirty="0"/>
              <a:t> – sklonost ka pojedinim </a:t>
            </a:r>
            <a:r>
              <a:rPr lang="hr-HR" sz="2800" dirty="0" smtClean="0"/>
              <a:t>i posebnim </a:t>
            </a:r>
            <a:r>
              <a:rPr lang="hr-HR" sz="2800" dirty="0"/>
              <a:t>patološkim stanjima (</a:t>
            </a:r>
            <a:r>
              <a:rPr lang="hr-HR" sz="2800" dirty="0" err="1" smtClean="0"/>
              <a:t>npr.hemoragična</a:t>
            </a:r>
            <a:r>
              <a:rPr lang="hr-HR" sz="2800" dirty="0" smtClean="0"/>
              <a:t> </a:t>
            </a:r>
            <a:r>
              <a:rPr lang="hr-HR" sz="2800" dirty="0" err="1"/>
              <a:t>dijateza</a:t>
            </a:r>
            <a:r>
              <a:rPr lang="hr-HR" sz="2800" dirty="0"/>
              <a:t> – sklonost krvarenju</a:t>
            </a:r>
            <a:r>
              <a:rPr lang="hr-HR" sz="2800" dirty="0" smtClean="0"/>
              <a:t>)</a:t>
            </a:r>
            <a:endParaRPr lang="hr-HR" sz="2800" dirty="0"/>
          </a:p>
          <a:p>
            <a:r>
              <a:rPr lang="hr-HR" sz="2800" dirty="0"/>
              <a:t>Dispozicija ovisi o naslijeđu, starosti, spolu </a:t>
            </a:r>
            <a:r>
              <a:rPr lang="hr-HR" sz="2800" dirty="0" err="1" smtClean="0"/>
              <a:t>istanju</a:t>
            </a:r>
            <a:r>
              <a:rPr lang="hr-HR" sz="2800" dirty="0" smtClean="0"/>
              <a:t> </a:t>
            </a:r>
            <a:r>
              <a:rPr lang="hr-HR" sz="2800" dirty="0"/>
              <a:t>organa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033264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Konstitucija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/>
              <a:t>Konstitucija</a:t>
            </a:r>
            <a:r>
              <a:rPr lang="hr-HR" sz="2400" dirty="0"/>
              <a:t> – “skup prirođenih osobina </a:t>
            </a:r>
            <a:r>
              <a:rPr lang="hr-HR" sz="2400" dirty="0" smtClean="0"/>
              <a:t>koje se </a:t>
            </a:r>
            <a:r>
              <a:rPr lang="hr-HR" sz="2400" dirty="0"/>
              <a:t>očituju u građi tijela, u sastavu </a:t>
            </a:r>
            <a:r>
              <a:rPr lang="hr-HR" sz="2400" dirty="0" smtClean="0"/>
              <a:t>i biološko-kemijskim </a:t>
            </a:r>
            <a:r>
              <a:rPr lang="hr-HR" sz="2400" dirty="0"/>
              <a:t>svojstvima </a:t>
            </a:r>
            <a:r>
              <a:rPr lang="hr-HR" sz="2400" dirty="0" smtClean="0"/>
              <a:t>njegovih tjelesnih </a:t>
            </a:r>
            <a:r>
              <a:rPr lang="hr-HR" sz="2400" dirty="0"/>
              <a:t>tekućina te </a:t>
            </a:r>
            <a:r>
              <a:rPr lang="hr-HR" sz="2400" dirty="0" smtClean="0"/>
              <a:t>karakterološkim osobinama </a:t>
            </a:r>
            <a:r>
              <a:rPr lang="hr-HR" sz="2400" dirty="0"/>
              <a:t>individuuma i njegovu </a:t>
            </a:r>
            <a:r>
              <a:rPr lang="hr-HR" sz="2400" dirty="0" smtClean="0"/>
              <a:t>načinu reakcije </a:t>
            </a:r>
            <a:r>
              <a:rPr lang="hr-HR" sz="2400" dirty="0"/>
              <a:t>na štetna djelovanja</a:t>
            </a:r>
            <a:r>
              <a:rPr lang="hr-HR" sz="2400" dirty="0" smtClean="0"/>
              <a:t>”</a:t>
            </a:r>
            <a:endParaRPr lang="hr-HR" sz="2400" dirty="0"/>
          </a:p>
          <a:p>
            <a:r>
              <a:rPr lang="hr-HR" sz="2400" dirty="0"/>
              <a:t>Ona određuje sposobnost reagiranja </a:t>
            </a:r>
            <a:r>
              <a:rPr lang="hr-HR" sz="2400" dirty="0" smtClean="0"/>
              <a:t>na fiziološke </a:t>
            </a:r>
            <a:r>
              <a:rPr lang="hr-HR" sz="2400" dirty="0"/>
              <a:t>i patološke utjecaje i prilagodbena sredinu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59515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  <a:latin typeface="ff2"/>
              </a:rPr>
              <a:t>Tijek bolesti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u="sng" dirty="0"/>
              <a:t>Praćenjem </a:t>
            </a:r>
            <a:r>
              <a:rPr lang="hr-HR" sz="2800" u="sng" dirty="0" smtClean="0"/>
              <a:t>bolesti </a:t>
            </a:r>
            <a:r>
              <a:rPr lang="hr-HR" sz="2800" u="sng" dirty="0"/>
              <a:t>može se ustanoviti </a:t>
            </a:r>
            <a:r>
              <a:rPr lang="hr-HR" sz="2800" u="sng" dirty="0" smtClean="0"/>
              <a:t>kako ona </a:t>
            </a:r>
            <a:r>
              <a:rPr lang="hr-HR" sz="2800" u="sng" dirty="0"/>
              <a:t>prolazi kroz određene </a:t>
            </a:r>
            <a:r>
              <a:rPr lang="hr-HR" sz="2800" u="sng" dirty="0" smtClean="0"/>
              <a:t>faze:</a:t>
            </a:r>
          </a:p>
          <a:p>
            <a:endParaRPr lang="hr-HR" sz="2800" dirty="0"/>
          </a:p>
          <a:p>
            <a:r>
              <a:rPr lang="hr-HR" sz="2800" b="1" dirty="0"/>
              <a:t>Latentna (</a:t>
            </a:r>
            <a:r>
              <a:rPr lang="hr-HR" sz="2800" b="1" dirty="0" err="1"/>
              <a:t>asimptomatska</a:t>
            </a:r>
            <a:r>
              <a:rPr lang="hr-HR" sz="2800" b="1" dirty="0"/>
              <a:t>) </a:t>
            </a:r>
            <a:r>
              <a:rPr lang="hr-HR" sz="2800" b="1" dirty="0" smtClean="0"/>
              <a:t>faza</a:t>
            </a:r>
            <a:endParaRPr lang="hr-HR" sz="2800" b="1" dirty="0"/>
          </a:p>
          <a:p>
            <a:r>
              <a:rPr lang="hr-HR" sz="2800" b="1" dirty="0" err="1"/>
              <a:t>Prodromalna</a:t>
            </a:r>
            <a:r>
              <a:rPr lang="hr-HR" sz="2800" b="1" dirty="0"/>
              <a:t> </a:t>
            </a:r>
            <a:r>
              <a:rPr lang="hr-HR" sz="2800" b="1" dirty="0" smtClean="0"/>
              <a:t>faza</a:t>
            </a:r>
            <a:endParaRPr lang="hr-HR" sz="2800" b="1" dirty="0"/>
          </a:p>
          <a:p>
            <a:r>
              <a:rPr lang="hr-HR" sz="2800" b="1" dirty="0" err="1"/>
              <a:t>Manifestna</a:t>
            </a:r>
            <a:r>
              <a:rPr lang="hr-HR" sz="2800" b="1" dirty="0"/>
              <a:t> </a:t>
            </a:r>
            <a:r>
              <a:rPr lang="hr-HR" sz="2800" b="1" dirty="0" smtClean="0"/>
              <a:t>faza</a:t>
            </a:r>
            <a:endParaRPr lang="hr-HR" sz="2800" b="1" dirty="0"/>
          </a:p>
          <a:p>
            <a:r>
              <a:rPr lang="hr-HR" sz="2800" b="1" dirty="0"/>
              <a:t>Terminalna faza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5099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Akutna i kronična bolest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Akutna bolest </a:t>
            </a:r>
            <a:r>
              <a:rPr lang="hr-HR" sz="2800" dirty="0"/>
              <a:t>– nagao i buran početak </a:t>
            </a:r>
            <a:r>
              <a:rPr lang="hr-HR" sz="2800" dirty="0" smtClean="0"/>
              <a:t>s kraćim </a:t>
            </a:r>
            <a:r>
              <a:rPr lang="hr-HR" sz="2800" dirty="0"/>
              <a:t>trajanjem – završava </a:t>
            </a:r>
            <a:r>
              <a:rPr lang="hr-HR" sz="2800" dirty="0" smtClean="0"/>
              <a:t>ozdravljenjem (</a:t>
            </a:r>
            <a:r>
              <a:rPr lang="hr-HR" sz="2800" i="1" dirty="0" err="1"/>
              <a:t>sanatio</a:t>
            </a:r>
            <a:r>
              <a:rPr lang="hr-HR" sz="2800" dirty="0"/>
              <a:t>), prelaskom u </a:t>
            </a:r>
            <a:r>
              <a:rPr lang="hr-HR" sz="2800" dirty="0" err="1"/>
              <a:t>kronicitet</a:t>
            </a:r>
            <a:r>
              <a:rPr lang="hr-HR" sz="2800" dirty="0"/>
              <a:t> ili </a:t>
            </a:r>
            <a:r>
              <a:rPr lang="hr-HR" sz="2800" dirty="0" smtClean="0"/>
              <a:t>smrću (</a:t>
            </a:r>
            <a:r>
              <a:rPr lang="hr-HR" sz="2800" i="1" dirty="0" err="1"/>
              <a:t>exitus</a:t>
            </a:r>
            <a:r>
              <a:rPr lang="hr-HR" sz="2800" i="1" dirty="0"/>
              <a:t> </a:t>
            </a:r>
            <a:r>
              <a:rPr lang="hr-HR" sz="2800" i="1" dirty="0" err="1"/>
              <a:t>letalis</a:t>
            </a:r>
            <a:r>
              <a:rPr lang="hr-HR" sz="2800" dirty="0" smtClean="0"/>
              <a:t>)</a:t>
            </a:r>
            <a:endParaRPr lang="hr-HR" sz="2800" dirty="0"/>
          </a:p>
          <a:p>
            <a:r>
              <a:rPr lang="hr-HR" sz="2800" b="1" dirty="0"/>
              <a:t>Kronična bolest </a:t>
            </a:r>
            <a:r>
              <a:rPr lang="hr-HR" sz="2800" dirty="0"/>
              <a:t>– počinje postupno, </a:t>
            </a:r>
            <a:r>
              <a:rPr lang="hr-HR" sz="2800" dirty="0" smtClean="0"/>
              <a:t>traje mjesecima </a:t>
            </a:r>
            <a:r>
              <a:rPr lang="hr-HR" sz="2800" dirty="0"/>
              <a:t>ili </a:t>
            </a:r>
            <a:r>
              <a:rPr lang="hr-HR" sz="2800" dirty="0" smtClean="0"/>
              <a:t>dulje</a:t>
            </a:r>
            <a:endParaRPr lang="hr-HR" sz="2800" dirty="0"/>
          </a:p>
          <a:p>
            <a:r>
              <a:rPr lang="hr-HR" sz="2800" dirty="0"/>
              <a:t>Prijelaz čine </a:t>
            </a:r>
            <a:r>
              <a:rPr lang="hr-HR" sz="2800" b="1" dirty="0" err="1"/>
              <a:t>subakutne</a:t>
            </a:r>
            <a:r>
              <a:rPr lang="hr-HR" sz="2800" dirty="0"/>
              <a:t> ili </a:t>
            </a:r>
            <a:r>
              <a:rPr lang="hr-HR" sz="2800" b="1" dirty="0" err="1" smtClean="0"/>
              <a:t>subkronične</a:t>
            </a:r>
            <a:r>
              <a:rPr lang="hr-HR" sz="2800" dirty="0" smtClean="0"/>
              <a:t> bolesti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95236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Tijek bolesti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Bolest može završiti potpunim </a:t>
            </a:r>
            <a:r>
              <a:rPr lang="hr-HR" dirty="0" smtClean="0"/>
              <a:t>izlječenjem </a:t>
            </a:r>
            <a:r>
              <a:rPr lang="hr-HR" i="1" dirty="0"/>
              <a:t>(</a:t>
            </a:r>
            <a:r>
              <a:rPr lang="hr-HR" b="1" i="1" dirty="0" err="1"/>
              <a:t>sanatio</a:t>
            </a:r>
            <a:r>
              <a:rPr lang="hr-HR" b="1" i="1" dirty="0"/>
              <a:t> </a:t>
            </a:r>
            <a:r>
              <a:rPr lang="hr-HR" b="1" i="1" dirty="0" smtClean="0"/>
              <a:t>ad </a:t>
            </a:r>
            <a:r>
              <a:rPr lang="hr-HR" b="1" i="1" dirty="0" err="1" smtClean="0"/>
              <a:t>integrum</a:t>
            </a:r>
            <a:r>
              <a:rPr lang="hr-HR" b="1" dirty="0"/>
              <a:t>)</a:t>
            </a:r>
            <a:r>
              <a:rPr lang="hr-HR" dirty="0"/>
              <a:t>, ali mogu ostati i neke posljedice (</a:t>
            </a:r>
            <a:r>
              <a:rPr lang="hr-HR" b="1" i="1" dirty="0" err="1"/>
              <a:t>residua</a:t>
            </a:r>
            <a:r>
              <a:rPr lang="hr-HR" b="1" i="1" dirty="0"/>
              <a:t> </a:t>
            </a:r>
            <a:r>
              <a:rPr lang="hr-HR" b="1" i="1" dirty="0" err="1"/>
              <a:t>morbi</a:t>
            </a:r>
            <a:r>
              <a:rPr lang="hr-HR" b="1" i="1" dirty="0" smtClean="0"/>
              <a:t>)</a:t>
            </a:r>
            <a:endParaRPr lang="hr-HR" b="1" i="1" dirty="0"/>
          </a:p>
          <a:p>
            <a:r>
              <a:rPr lang="hr-HR" b="1" dirty="0"/>
              <a:t>Egzacerbacija</a:t>
            </a:r>
            <a:r>
              <a:rPr lang="hr-HR" dirty="0"/>
              <a:t> - akutno pogoršanje neke </a:t>
            </a:r>
            <a:r>
              <a:rPr lang="hr-HR" dirty="0" smtClean="0"/>
              <a:t>bolesti nazivamo</a:t>
            </a:r>
            <a:endParaRPr lang="hr-HR" dirty="0"/>
          </a:p>
          <a:p>
            <a:r>
              <a:rPr lang="hr-HR" b="1" dirty="0"/>
              <a:t>Recidiv</a:t>
            </a:r>
            <a:r>
              <a:rPr lang="hr-HR" dirty="0"/>
              <a:t> – </a:t>
            </a:r>
            <a:r>
              <a:rPr lang="hr-HR" dirty="0" smtClean="0"/>
              <a:t>ponovno </a:t>
            </a:r>
            <a:r>
              <a:rPr lang="hr-HR" dirty="0"/>
              <a:t>vraćanje ili ponavljanje </a:t>
            </a:r>
            <a:r>
              <a:rPr lang="hr-HR" dirty="0" smtClean="0"/>
              <a:t>bolesti</a:t>
            </a:r>
            <a:endParaRPr lang="hr-HR" dirty="0"/>
          </a:p>
          <a:p>
            <a:r>
              <a:rPr lang="hr-HR" b="1" dirty="0"/>
              <a:t>Remisija</a:t>
            </a:r>
            <a:r>
              <a:rPr lang="hr-HR" dirty="0"/>
              <a:t> – prividno </a:t>
            </a:r>
            <a:r>
              <a:rPr lang="hr-HR" dirty="0" smtClean="0"/>
              <a:t>zalječenje bolesti</a:t>
            </a:r>
            <a:endParaRPr lang="hr-HR" dirty="0"/>
          </a:p>
          <a:p>
            <a:r>
              <a:rPr lang="hr-HR" b="1" dirty="0"/>
              <a:t>Rekonvalescencija</a:t>
            </a:r>
            <a:r>
              <a:rPr lang="hr-HR" dirty="0"/>
              <a:t> – oporavak (nepotpuno </a:t>
            </a:r>
            <a:r>
              <a:rPr lang="hr-HR" dirty="0" smtClean="0"/>
              <a:t>izlječenje)</a:t>
            </a:r>
            <a:endParaRPr lang="hr-HR" dirty="0"/>
          </a:p>
          <a:p>
            <a:r>
              <a:rPr lang="hr-HR" b="1" dirty="0"/>
              <a:t>Komplikacija </a:t>
            </a:r>
            <a:r>
              <a:rPr lang="hr-HR" dirty="0"/>
              <a:t>– druga bolest koja je </a:t>
            </a:r>
            <a:r>
              <a:rPr lang="hr-HR" dirty="0" smtClean="0"/>
              <a:t>uzročno </a:t>
            </a:r>
            <a:r>
              <a:rPr lang="hr-HR" dirty="0"/>
              <a:t>povezana </a:t>
            </a:r>
            <a:r>
              <a:rPr lang="hr-HR" dirty="0" smtClean="0"/>
              <a:t>s osnovnom </a:t>
            </a:r>
            <a:r>
              <a:rPr lang="hr-HR" dirty="0"/>
              <a:t>bolešću i njezina je posljedica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953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  <a:latin typeface="ff2"/>
              </a:rPr>
              <a:t>Povijesni interes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/>
              <a:t>Interes prisutan kroz cijelu ljudsku </a:t>
            </a:r>
            <a:r>
              <a:rPr lang="hr-HR" sz="2800" dirty="0" smtClean="0"/>
              <a:t>povijest</a:t>
            </a:r>
            <a:endParaRPr lang="hr-HR" sz="2800" dirty="0"/>
          </a:p>
          <a:p>
            <a:r>
              <a:rPr lang="hr-HR" sz="2800" dirty="0"/>
              <a:t>Naročit zamah na prijelazu iz </a:t>
            </a:r>
            <a:r>
              <a:rPr lang="hr-HR" sz="2800" dirty="0" smtClean="0"/>
              <a:t>religijskog prema </a:t>
            </a:r>
            <a:r>
              <a:rPr lang="hr-HR" sz="2800" dirty="0"/>
              <a:t>znanstvenoj </a:t>
            </a:r>
            <a:r>
              <a:rPr lang="hr-HR" sz="2800" dirty="0" smtClean="0"/>
              <a:t>orijentaciji</a:t>
            </a:r>
            <a:endParaRPr lang="hr-HR" sz="2800" dirty="0"/>
          </a:p>
          <a:p>
            <a:r>
              <a:rPr lang="hr-HR" sz="2800" dirty="0"/>
              <a:t>Prva znanstveno utemeljena definicija –</a:t>
            </a:r>
            <a:r>
              <a:rPr lang="hr-HR" sz="2800" dirty="0" err="1"/>
              <a:t>mehanističko</a:t>
            </a:r>
            <a:r>
              <a:rPr lang="hr-HR" sz="2800" dirty="0"/>
              <a:t> poimanje zdravlja – tijelo </a:t>
            </a:r>
            <a:r>
              <a:rPr lang="hr-HR" sz="2800" dirty="0" smtClean="0"/>
              <a:t>se uspoređuje </a:t>
            </a:r>
            <a:r>
              <a:rPr lang="hr-HR" sz="2800" dirty="0"/>
              <a:t>sa strojem, a zdravljem </a:t>
            </a:r>
            <a:r>
              <a:rPr lang="hr-HR" sz="2800" dirty="0" smtClean="0"/>
              <a:t>se smatra </a:t>
            </a:r>
            <a:r>
              <a:rPr lang="hr-HR" sz="2800" dirty="0"/>
              <a:t>besprijekorno </a:t>
            </a:r>
            <a:r>
              <a:rPr lang="hr-HR" sz="2800" dirty="0" smtClean="0"/>
              <a:t>funkcioniranje organizma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2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 zdravlja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SZO u svojim temeljnim </a:t>
            </a:r>
            <a:r>
              <a:rPr lang="hr-HR" sz="2800" dirty="0" smtClean="0"/>
              <a:t>dokumentima deklarira </a:t>
            </a:r>
            <a:r>
              <a:rPr lang="hr-HR" sz="2800" dirty="0"/>
              <a:t>zdravlje kao jedno od </a:t>
            </a:r>
            <a:r>
              <a:rPr lang="hr-HR" sz="2800" dirty="0" smtClean="0"/>
              <a:t>temeljnih ljudskih </a:t>
            </a:r>
            <a:r>
              <a:rPr lang="hr-HR" sz="2800" dirty="0"/>
              <a:t>prava bez obzira na rasu, vjeru</a:t>
            </a:r>
            <a:r>
              <a:rPr lang="hr-HR" sz="2800" dirty="0" smtClean="0"/>
              <a:t>, političko </a:t>
            </a:r>
            <a:r>
              <a:rPr lang="hr-HR" sz="2800" dirty="0"/>
              <a:t>opredjeljenje, socijalne </a:t>
            </a:r>
            <a:r>
              <a:rPr lang="hr-HR" sz="2800" dirty="0" smtClean="0"/>
              <a:t>te ekonomske uvjete</a:t>
            </a:r>
            <a:endParaRPr lang="hr-HR" sz="2800" dirty="0"/>
          </a:p>
          <a:p>
            <a:r>
              <a:rPr lang="hr-HR" sz="2800" dirty="0"/>
              <a:t>Najviše polemika je uvijek </a:t>
            </a:r>
            <a:r>
              <a:rPr lang="hr-HR" sz="2800" dirty="0" smtClean="0"/>
              <a:t>izazivala socijalna </a:t>
            </a:r>
            <a:r>
              <a:rPr lang="hr-HR" sz="2800" dirty="0"/>
              <a:t>komponenta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00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Zdravlje je egzaktan pojam koji je </a:t>
            </a:r>
            <a:r>
              <a:rPr lang="hr-HR" sz="3200" dirty="0" smtClean="0"/>
              <a:t>produkt naslijeđa </a:t>
            </a:r>
            <a:r>
              <a:rPr lang="hr-HR" sz="3200" dirty="0"/>
              <a:t>i okoline (društvene, fizičke </a:t>
            </a:r>
            <a:r>
              <a:rPr lang="hr-HR" sz="3200" dirty="0" smtClean="0"/>
              <a:t>i biološke)</a:t>
            </a:r>
            <a:endParaRPr lang="hr-HR" sz="3200" dirty="0"/>
          </a:p>
          <a:p>
            <a:r>
              <a:rPr lang="hr-HR" sz="3200" dirty="0"/>
              <a:t>Ukoliko je poremećena jedna ili </a:t>
            </a:r>
            <a:r>
              <a:rPr lang="hr-HR" sz="3200" dirty="0" smtClean="0"/>
              <a:t>druga komponenta </a:t>
            </a:r>
            <a:r>
              <a:rPr lang="hr-HR" sz="3200" dirty="0"/>
              <a:t>nastaje bolest kao fizička </a:t>
            </a:r>
            <a:r>
              <a:rPr lang="hr-HR" sz="3200" dirty="0" smtClean="0"/>
              <a:t>ili psihička </a:t>
            </a:r>
            <a:r>
              <a:rPr lang="hr-HR" sz="3200" dirty="0"/>
              <a:t>disfunkcija organizma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281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/>
              <a:t>Pored ostalih obilježja, zdravlje ima i </a:t>
            </a:r>
            <a:r>
              <a:rPr lang="hr-HR" sz="2400" dirty="0" smtClean="0"/>
              <a:t>ekonomska obilježja </a:t>
            </a:r>
            <a:r>
              <a:rPr lang="hr-HR" sz="2400" dirty="0"/>
              <a:t>– sve je vrijednije, a bolest je sve </a:t>
            </a:r>
            <a:r>
              <a:rPr lang="hr-HR" sz="2400" dirty="0" smtClean="0"/>
              <a:t>skuplja</a:t>
            </a:r>
            <a:endParaRPr lang="hr-HR" sz="2400" dirty="0"/>
          </a:p>
          <a:p>
            <a:r>
              <a:rPr lang="hr-HR" sz="2400" dirty="0"/>
              <a:t>Pravo na zdravlje predstavlja i jedan od </a:t>
            </a:r>
            <a:r>
              <a:rPr lang="hr-HR" sz="2400" dirty="0" smtClean="0"/>
              <a:t>ustavnih načela </a:t>
            </a:r>
            <a:r>
              <a:rPr lang="hr-HR" sz="2400" dirty="0"/>
              <a:t>Republike Hrvatske – “ Svatko ima </a:t>
            </a:r>
            <a:r>
              <a:rPr lang="hr-HR" sz="2400" dirty="0" smtClean="0"/>
              <a:t>pravo na </a:t>
            </a:r>
            <a:r>
              <a:rPr lang="hr-HR" sz="2400" dirty="0"/>
              <a:t>zdrav život. Republika osigurava </a:t>
            </a:r>
            <a:r>
              <a:rPr lang="hr-HR" sz="2400" dirty="0" smtClean="0"/>
              <a:t>pravo građana </a:t>
            </a:r>
            <a:r>
              <a:rPr lang="hr-HR" sz="2400" dirty="0"/>
              <a:t>na zdrav okoliš. Građani, državna, </a:t>
            </a:r>
            <a:r>
              <a:rPr lang="hr-HR" sz="2400" dirty="0" smtClean="0"/>
              <a:t>javna i </a:t>
            </a:r>
            <a:r>
              <a:rPr lang="hr-HR" sz="2400" dirty="0"/>
              <a:t>gospodarska tijela i udruge, dužni su, u </a:t>
            </a:r>
            <a:r>
              <a:rPr lang="hr-HR" sz="2400" dirty="0" smtClean="0"/>
              <a:t>sklopu svojih </a:t>
            </a:r>
            <a:r>
              <a:rPr lang="hr-HR" sz="2400" dirty="0"/>
              <a:t>ovlasti i djelatnosti, osobitu skrb </a:t>
            </a:r>
            <a:r>
              <a:rPr lang="hr-HR" sz="2400" dirty="0" smtClean="0"/>
              <a:t>posvećivati zaštiti </a:t>
            </a:r>
            <a:r>
              <a:rPr lang="hr-HR" sz="2400" dirty="0"/>
              <a:t>zdravlja ljudi, prirode i ljudskog okoliša.”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372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Među društvenim činiteljima na </a:t>
            </a:r>
            <a:r>
              <a:rPr lang="hr-HR" sz="2800" dirty="0" smtClean="0"/>
              <a:t>zdravlje utječu </a:t>
            </a:r>
            <a:r>
              <a:rPr lang="hr-HR" sz="2800" dirty="0"/>
              <a:t>socijalno-ekonomski razvoj i </a:t>
            </a:r>
            <a:r>
              <a:rPr lang="hr-HR" sz="2800" dirty="0" smtClean="0"/>
              <a:t>fizička okolina</a:t>
            </a:r>
            <a:r>
              <a:rPr lang="hr-HR" sz="2800" dirty="0"/>
              <a:t>, odgoj, obrazovanje i kultura </a:t>
            </a:r>
            <a:r>
              <a:rPr lang="hr-HR" sz="2800" dirty="0" smtClean="0"/>
              <a:t>te zdravstvena </a:t>
            </a:r>
            <a:r>
              <a:rPr lang="hr-HR" sz="2800" dirty="0"/>
              <a:t>i socijalna </a:t>
            </a:r>
            <a:r>
              <a:rPr lang="hr-HR" sz="2800" dirty="0" smtClean="0"/>
              <a:t>zaštita</a:t>
            </a:r>
            <a:endParaRPr lang="hr-HR" sz="2800" dirty="0"/>
          </a:p>
          <a:p>
            <a:r>
              <a:rPr lang="hr-HR" sz="2800" dirty="0"/>
              <a:t>Među ključne preduvjete zdravlja </a:t>
            </a:r>
            <a:r>
              <a:rPr lang="hr-HR" sz="2800" dirty="0" smtClean="0"/>
              <a:t>ubrajamo mir</a:t>
            </a:r>
            <a:r>
              <a:rPr lang="hr-HR" sz="2800" dirty="0"/>
              <a:t>, dom, obrazovanje, socijalnu sigurnost</a:t>
            </a:r>
            <a:r>
              <a:rPr lang="hr-HR" sz="2800" dirty="0" smtClean="0"/>
              <a:t>, društveni </a:t>
            </a:r>
            <a:r>
              <a:rPr lang="hr-HR" sz="2800" dirty="0"/>
              <a:t>razvoj i stabilnost </a:t>
            </a:r>
            <a:r>
              <a:rPr lang="hr-HR" sz="2800" dirty="0" smtClean="0"/>
              <a:t>ekološkog sustava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49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  <a:latin typeface="ff2"/>
              </a:rPr>
              <a:t>Čimbenici rizika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/>
              <a:t>Danas u razvijenom svijetu susrećemo </a:t>
            </a:r>
            <a:r>
              <a:rPr lang="hr-HR" sz="2400" dirty="0" smtClean="0"/>
              <a:t>niz zdravstvenih </a:t>
            </a:r>
            <a:r>
              <a:rPr lang="hr-HR" sz="2400" dirty="0"/>
              <a:t>problema:</a:t>
            </a:r>
          </a:p>
          <a:p>
            <a:pPr marL="0" indent="0">
              <a:buNone/>
            </a:pPr>
            <a:r>
              <a:rPr lang="hr-HR" sz="2400" dirty="0"/>
              <a:t>- kronična degenerativna oboljenja</a:t>
            </a:r>
          </a:p>
          <a:p>
            <a:pPr marL="0" indent="0">
              <a:buNone/>
            </a:pPr>
            <a:r>
              <a:rPr lang="hr-HR" sz="2400" dirty="0"/>
              <a:t>- maligna oboljenja</a:t>
            </a:r>
          </a:p>
          <a:p>
            <a:pPr marL="0" indent="0">
              <a:buNone/>
            </a:pPr>
            <a:r>
              <a:rPr lang="hr-HR" sz="2400" dirty="0"/>
              <a:t>- prirođena ili stečena oštećenja</a:t>
            </a:r>
          </a:p>
          <a:p>
            <a:pPr marL="0" indent="0">
              <a:buNone/>
            </a:pPr>
            <a:r>
              <a:rPr lang="hr-HR" sz="2400" dirty="0"/>
              <a:t>- prometne i druge nesreće</a:t>
            </a:r>
          </a:p>
          <a:p>
            <a:pPr marL="0" indent="0">
              <a:buNone/>
            </a:pPr>
            <a:r>
              <a:rPr lang="hr-HR" sz="2400" dirty="0"/>
              <a:t>- narkomanija i ostale ovisnosti</a:t>
            </a:r>
          </a:p>
          <a:p>
            <a:pPr marL="0" indent="0">
              <a:buNone/>
            </a:pPr>
            <a:r>
              <a:rPr lang="hr-HR" sz="2400" dirty="0"/>
              <a:t>- samoubojstva</a:t>
            </a:r>
          </a:p>
          <a:p>
            <a:pPr marL="0" indent="0">
              <a:buNone/>
            </a:pPr>
            <a:r>
              <a:rPr lang="hr-HR" sz="2400" dirty="0"/>
              <a:t>- kriminal i </a:t>
            </a:r>
            <a:r>
              <a:rPr lang="hr-HR" sz="2400" dirty="0" smtClean="0"/>
              <a:t>delikvencija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- onečišćenje okoline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371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 Zajedničko </a:t>
            </a:r>
            <a:r>
              <a:rPr lang="hr-HR" sz="3200" dirty="0"/>
              <a:t>svemu </a:t>
            </a:r>
            <a:r>
              <a:rPr lang="hr-HR" sz="3200" dirty="0" smtClean="0"/>
              <a:t>navedenom: - mnogostruki</a:t>
            </a:r>
            <a:r>
              <a:rPr lang="hr-HR" sz="3200" dirty="0"/>
              <a:t>, često, nepoznat uzrok </a:t>
            </a:r>
            <a:r>
              <a:rPr lang="hr-HR" sz="3200" dirty="0" smtClean="0"/>
              <a:t>i mehanizam nastanka     - neprimjetan početak i   kroničan </a:t>
            </a:r>
            <a:r>
              <a:rPr lang="hr-HR" sz="3200" dirty="0"/>
              <a:t>tok </a:t>
            </a:r>
            <a:endParaRPr lang="hr-HR" sz="3200" dirty="0"/>
          </a:p>
          <a:p>
            <a:pPr marL="0" indent="0">
              <a:buNone/>
            </a:pPr>
            <a:r>
              <a:rPr lang="hr-HR" sz="3200" dirty="0" smtClean="0"/>
              <a:t>  - skromne mogućnosti     sprječavanja </a:t>
            </a:r>
            <a:r>
              <a:rPr lang="hr-HR" sz="3200" dirty="0"/>
              <a:t>i liječenja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69867589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105</TotalTime>
  <Words>1147</Words>
  <Application>Microsoft Office PowerPoint</Application>
  <PresentationFormat>Široki zaslon</PresentationFormat>
  <Paragraphs>110</Paragraphs>
  <Slides>28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4" baseType="lpstr">
      <vt:lpstr>Calibri Light</vt:lpstr>
      <vt:lpstr>ff2</vt:lpstr>
      <vt:lpstr>Rockwell</vt:lpstr>
      <vt:lpstr>Source Sans Pro</vt:lpstr>
      <vt:lpstr>Wingdings</vt:lpstr>
      <vt:lpstr>Atlas</vt:lpstr>
      <vt:lpstr>   Medicinski pojam zdravlja i bolesti </vt:lpstr>
      <vt:lpstr>Definicija SZO (1948.)</vt:lpstr>
      <vt:lpstr>Povijesni interes</vt:lpstr>
      <vt:lpstr>Deklaracija zdravlja </vt:lpstr>
      <vt:lpstr>PowerPoint prezentacija</vt:lpstr>
      <vt:lpstr>PowerPoint prezentacija</vt:lpstr>
      <vt:lpstr>PowerPoint prezentacija</vt:lpstr>
      <vt:lpstr>Čimbenici rizika</vt:lpstr>
      <vt:lpstr>PowerPoint prezentacija</vt:lpstr>
      <vt:lpstr>PowerPoint prezentacija</vt:lpstr>
      <vt:lpstr>Uzročno – posljedična veza</vt:lpstr>
      <vt:lpstr>PowerPoint prezentacija</vt:lpstr>
      <vt:lpstr>PowerPoint prezentacija</vt:lpstr>
      <vt:lpstr>PowerPoint prezentacija</vt:lpstr>
      <vt:lpstr>Najznačajniji suvremeni čimbenici rizika</vt:lpstr>
      <vt:lpstr>PowerPoint prezentacija</vt:lpstr>
      <vt:lpstr>PowerPoint prezentacija</vt:lpstr>
      <vt:lpstr>Bolest (morbus)</vt:lpstr>
      <vt:lpstr>PowerPoint prezentacija</vt:lpstr>
      <vt:lpstr>PowerPoint prezentacija</vt:lpstr>
      <vt:lpstr>PowerPoint prezentacija</vt:lpstr>
      <vt:lpstr>Uzroci bolesti (causa morbi)</vt:lpstr>
      <vt:lpstr>Patogeneza i etiopatogeneza</vt:lpstr>
      <vt:lpstr>Dispozicija i dijateza </vt:lpstr>
      <vt:lpstr>Konstitucija</vt:lpstr>
      <vt:lpstr>Tijek bolesti</vt:lpstr>
      <vt:lpstr>Akutna i kronična bolest</vt:lpstr>
      <vt:lpstr>Tijek bolesti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Zdravlje</dc:title>
  <dc:creator>marijana</dc:creator>
  <cp:lastModifiedBy>marijana</cp:lastModifiedBy>
  <cp:revision>10</cp:revision>
  <dcterms:created xsi:type="dcterms:W3CDTF">2018-10-09T16:47:41Z</dcterms:created>
  <dcterms:modified xsi:type="dcterms:W3CDTF">2018-10-09T18:33:24Z</dcterms:modified>
</cp:coreProperties>
</file>