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81" r:id="rId12"/>
    <p:sldId id="282" r:id="rId13"/>
    <p:sldId id="284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3E4E-26DD-4CD6-9678-5E6741C70B21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DA8B-F05C-4722-90B9-F99E206D247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DA8B-F05C-4722-90B9-F99E206D2476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C3AAD7-F369-43EE-8F97-EABDCBB3FCDA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456-7004-46E3-8A71-D3F38B4EEF02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7141-583B-4EC3-811A-ED40B6820FCC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83A0C5-D340-4F32-A63D-5B1F3D9AB9AE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B1C1D6-7277-4963-94DE-FA437CA37963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6F3-62FC-4525-90F5-D94EBE3F7E2B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6FB-439E-4F94-A64F-708838C6B606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A5FCB6-E598-4BCC-8B1B-7E76EC1A36FB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7F6-848C-49F9-B964-678A67835DED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03800B-5CDC-4095-8A89-8A89C162C98A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169C79-CA2B-49B4-91B1-786A77B7B630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A469DF-F932-4B84-A9B4-5D4FC60C9617}" type="datetime1">
              <a:rPr lang="sr-Latn-CS" smtClean="0"/>
              <a:t>29.10.2016.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Snežana Žaja, nastavnik-savjetnik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A331-2DD4-4DF8-8969-C9E95A99635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143116"/>
            <a:ext cx="6172200" cy="1894362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Calibri" pitchFamily="34" charset="0"/>
              </a:rPr>
              <a:t>ZDRAVSTVENA NJEGA BOLESNIKA S OPEKLINAMA</a:t>
            </a:r>
            <a:endParaRPr lang="hr-HR" sz="4000" dirty="0">
              <a:latin typeface="Calibri" pitchFamily="34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971924" cy="714372"/>
          </a:xfrm>
        </p:spPr>
        <p:txBody>
          <a:bodyPr>
            <a:noAutofit/>
          </a:bodyPr>
          <a:lstStyle/>
          <a:p>
            <a:r>
              <a:rPr lang="hr-HR" sz="4400" dirty="0" smtClean="0">
                <a:latin typeface="Calibri" pitchFamily="34" charset="0"/>
              </a:rPr>
              <a:t>Srednje opekline</a:t>
            </a:r>
            <a:endParaRPr lang="hr-HR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7467600" cy="190023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r-HR" sz="2800" dirty="0" smtClean="0">
                <a:latin typeface="Calibri" pitchFamily="34" charset="0"/>
              </a:rPr>
              <a:t>15 – 20% tjelesne površine </a:t>
            </a:r>
          </a:p>
          <a:p>
            <a:pPr algn="ctr">
              <a:buFont typeface="Wingdings" pitchFamily="2" charset="2"/>
              <a:buChar char="ü"/>
            </a:pPr>
            <a:r>
              <a:rPr lang="hr-HR" sz="2800" dirty="0" smtClean="0">
                <a:latin typeface="Calibri" pitchFamily="34" charset="0"/>
              </a:rPr>
              <a:t>Ne uključuje opekline šake, lica, stopala, perineuma, električne, inhalacijske, multiple ozljede i teške preegzistentne bolesti 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3429000"/>
            <a:ext cx="3186106" cy="7143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Male opekline</a:t>
            </a:r>
            <a:endParaRPr kumimoji="0" lang="hr-HR" sz="4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4286256"/>
            <a:ext cx="7467600" cy="17573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15% tjelesne površine ili manje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Ne uključuje opekline šake, lica, stopala, perineuma, električne, inhalacijske, multiple ozljede i teške preegzistentne bolesti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714776" cy="785818"/>
          </a:xfrm>
        </p:spPr>
        <p:txBody>
          <a:bodyPr>
            <a:normAutofit fontScale="90000"/>
          </a:bodyPr>
          <a:lstStyle/>
          <a:p>
            <a:r>
              <a:rPr lang="hr-HR" sz="5400" dirty="0" smtClean="0">
                <a:latin typeface="Calibri" pitchFamily="34" charset="0"/>
              </a:rPr>
              <a:t>komplikacije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7467600" cy="5286412"/>
          </a:xfrm>
        </p:spPr>
        <p:txBody>
          <a:bodyPr>
            <a:noAutofit/>
          </a:bodyPr>
          <a:lstStyle/>
          <a:p>
            <a:pPr>
              <a:buNone/>
            </a:pPr>
            <a:endParaRPr lang="hr-HR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2800" b="1" dirty="0" smtClean="0">
                <a:latin typeface="Calibri" pitchFamily="34" charset="0"/>
              </a:rPr>
              <a:t>1. Opekline dišnih putova – </a:t>
            </a:r>
            <a:r>
              <a:rPr lang="hr-HR" sz="2800" dirty="0" smtClean="0">
                <a:latin typeface="Calibri" pitchFamily="34" charset="0"/>
              </a:rPr>
              <a:t>mogu nastati direktne ozljede dišnih putova. Lokalni su znakovi: spaljene nosne dlačice, hiperemija usne šupljine i farinksa. Opći znakovi: otežano disanje, cijanoza i opće loše stanje. Obzirom da se očekuje progresija edema, potrebno je intubirati bolesnika, a za nekoliko dana vrši se traheotomija. Vrlo je važna terapija vlažnim kisikom, čišćenje gornjih dišnih putova, primjena bronhodilatatora, antibiotika, steroida i u samom početku digitalisa</a:t>
            </a:r>
          </a:p>
        </p:txBody>
      </p:sp>
      <p:sp>
        <p:nvSpPr>
          <p:cNvPr id="15362" name="AutoShape 2" descr="data:image/jpeg;base64,/9j/4AAQSkZJRgABAQAAAQABAAD/2wCEAAkGBxISEhUTExMWFhUXFxcaGRgYFxgaGhgXFxgYGBcXFxcaHSggGBolGxgVIjEiJSkrLi4uFx8zODMtNygtLisBCgoKDg0OGhAQFysdHR0tLS0tLS0tLS0rLS0tLS0tLS0tLS0tLS0tLS0tLS0tKy0rLS0tLS0tNys3LS0rKysrN//AABEIAMIBAwMBIgACEQEDEQH/xAAbAAACAwEBAQAAAAAAAAAAAAAEBQIDBgABB//EADsQAAEDAgMFBwIFAwQCAwAAAAEAAhEDIQQxQQUSUWFxIoGRobHB8AYTMkLR4fEUI2JScoKyFcIzkqL/xAAYAQADAQEAAAAAAAAAAAAAAAABAgMABP/EACERAQEAAgICAgMBAAAAAAAAAAABAhEDMRIhE0EiMmFx/9oADAMBAAIRAxEAPwD6Y3v/AG6Lx1InMAjhy5q9o8vJTIJ0+cSiO3z/AOuNnl4LmNu25NryXCAdQEj+i9mF1Z1Q/hYPM6DuX0TbNL+28AWaGyZyLHEwONgJHApPsVn2qYDQATfpJnLjoo8kW4htHDRcAyTfocwB4q41QIZADuY/CJzI1AgeSrJIEk584OfHxXYzDbrQWh0Bt85I9c1HTrxV/ebTbxgHedpJuSBqeQ4BKcdtNpbaJMATmdbjwsqsVSqPaTG40ceyGtGbnE5fOKIwGxC4gMzi7zO60a7rTm5bZvULcMypUf8AbZc/mdpOs8B6rQUMGyg20udq7gcpPhkjcLhG04pU4a0XJ/M467xQ2LqNpibkZyfLdA5aoBapxIO7LvwxJ5zry/ZJMRjt7M2aSOgPqg9obSe+pu0wSTYDQDiTkMtUW/CfaoduC5xEnO/I8EI1NMDV/tnUR5nMHuXuJDokCIHgAlWArtYTxtnebcFOtjd+zXEWvoqQuKiuZkfJKHxZ3Rn/AAvPugTLp6/ql21cRvCAVq2QLHv3u0DH7pVWpx04I8wRJ0S+pWBnqtob0soVN3TRXsrAXBzQ1ATY65Kp2FvImEE5T2lUkD1/UI+mS6N6Z/K7UfqkGFqRl/Ce4Oq0kSe5LYpHuIxBpyKgJB/MDz6KFXEvAn8bCLOGY4Bw5Sb80wruDgZy5geCWU8CQ6aZj/E5fstKbQVlcGYzN+/JG0MXIbNxy04rjs5rp3huOzjKemhVp2LaQe8ZHk4IB4h8fWY+N2T76LxtBrWiB62TGjsyG5R808F5UbAIlruIyPcjE7K+Z4rCllRzTxIXuHZdO/qTDAFrwOXfmlWFZ2h4q86cuU9nOxKO8Z1GYWxw1OLZgpDs3CAw8GDreP4WjoskTvTyiIPPRUxSoltBcvGVoGYXJwfR2yLd/fzUwJFhA48ZXjAe7ivXm2RJ8p0KwlO3mgUYuOOdwSJE5GYSKi7dEu5pz9SVD9kbxF3tgRFs/wBUiDg6xyInzuufl7dXBPVM9n4gPvDeU2jvzCP/ALbZzd11vpr48Vm2uvDbRyzTTAuBuSSBrzU9umwTidwiXjsf6buLjn2uK9fihEBoDdBEfuUsx+OO8AIDbz3TkoYEklzyC1tok6R6IbbxhhUxgbvEggam150Cy/1NtYvIp0zc2/k8FHbe2M2g2WdwGJbUrEk/hYfErVuvbUbIwrWNLQRvk3cf9UWz0uobfxJIAjdzEHQrOnaDmPME8hnlkq8Rt3fbuuPRN9JbqVXHbvXLNVM2jzzSeviN6VCg6Tey2mmRu+q52RQlfe4r2tWtYlC1KpjigKmtWI6IUvnvXmIeSUO50aowlyNMNUy5I0PB1skNKuOIVv8AUXzW0HkJ2iyO006XARWxtoCQCeiXmtIKX06pa5HRpk+g0nzeVfSqgZ9Fn9lYyRdN6bj+6nV5fRhTfNj8j9oUX1IAAylVUnDX5dV1XXMLCm7EmLEjlKCr1JMyp1LjO6EdYIyBaH2yN+kTqPZKtiUwagnp/Kb13SCNCFnMLXh0ZKkrjznt9O2ds4BoieRA77+aafYtB8s1LYMVKFN/Fo4Hqia1ITn5LojnpPUwzZzI8f0XJnut1PkuRZuGuvPl7XXPbN5HTh+q83wefdIU28ADzm3TmsNZ76tp/wBoOIuKgHi0knvsFmzVuOF1q/q1v9kaRUbrmSH256LDYnETA0H6rm5f2dPB0OFQvfYmAQD0TerV+3T7I0tHE/AszQxYa4fJRjsdv3ym3TO6lXVik2qHQ5w7IBHh7eqp2htghsN4eqBfVjPwSbGviTKw0JtjGG97pbsdxlzpiQqNp1i8gDVMMDhAACQQALwniWVBbSx5B91n8VtOoTnHBarE7K32OcPxDTIGRKz2J2ZUEk0z2bmBIgXOWafHX2589/RazG1AZ3ijqG1KkTIPUKP/AI982bY5cAqa9AsiE/pObNKWO3tCrf6lK6HhdTdVIOaS4qTKvMfi3k2MDzSyoXHMko2vU5If7fqmieW7VIYeiJoOcCLqx2GK9bhytRxFUnyisbhIAIz/AEQ+CpGbp0aEiNY9ZSVbGAdl1jNlp8PXssqxpp1OSe4evIkpclcKatq3uuqVxqUCK4Hepb4cOCVQXvCChKtW6g6qRooHPqjoK9z01Weq4eH960bTb54IfHYO8gcCUyN7b36DxE0GskdmRfhvHWFo8TTi/FfPvpyu6g5odMECb8ROXevorIeyQujHpyXsoNUDh4Lka5g4kf8AEfquTBpqYMyTA5R5BSqVQLC3zjmvN4mxPjl3BQc4C5145/OaDEX1VU/tsGZ3iZ47ogW4dorC4oQZ7+/MjzW0+qa3bp9kx2u0cjdlhrbiVksfTEyMuWlgubkv5Orin4lZJnvujsDUDpjoEFXyGmnXmpYR+6IPj86pKtjXmLqQ6OBzSnaNeQYKYY5xN9EjxpzK0im/QPCUZcXTlktdSwp3W8Jy6gTfwSjYOHa4CSM58TmtLTpg8uGgt6I1DsPhdnBzD2SYM9kneFrGbTqY5K9mzS49guG9IJj8UkNEjSQTMIrDnelpP4tRIkt19l5jCdxrWSXSeyQMxD91p/K6Raxv1Ql2XKE+0titYSCN3PeJv2msLt21oIbPesdtGjMCCCCZ5aGSLLb40sNOm129UY4l7nlzw4vewzv5SIEC2UcUkNVtYsFAubQYHZDPeO9cG5EsF+Z4JoSs1S2K8guJAtOuWkDhzU62xHtaXTlnOnDx0WrqS4TItF+N/Qofa1RrGSH7rnSCwXBBIPaj8tu4hHy23izrNhmwnetNptA3jNtB6K47F7GWtul8+GnintGs7dL9+DGWpDtfD2RYrtfECCRae6f4QuVNMGVfgC0kZSOdrR6qdLZ5AExOq0JYTmPnApfiGu+5ui4zPID+Qh5D4B8LhJyHBMXUgLSP11UmENiLWN/CCqaL5851gC4W2MhftGlIngvcJUsmFRsgjPNL6TCOoRNOxgNrnNSa7XxQzWqFSsQT7IaPsW+qpB1+5AfcMQbDiraRAtPmjC2jKd01wdIPFNp/O5o6gG/kEqw7rSnewWS+kDPZ33dc2j/sjpK3RltvAyN8C/hkm/0ntLebukmRZSrM3m3AI55rO0Khw9cHIE3XR05W+fRv+y5e0cWC0GNF4tsTcknPPhJJ8VJ2sjpHz1Uah/ymdB7n2VbngNvJ5IgSfVTQWNcIs4gxmARAk5ZwstUII7gCPCe5bTaVD7tN7MpBgTq27Z4CYXzsvMXzBI6EHJc/LPbp4cvWlOKw5abZaKioLWKO+4RYoeqzTgICmqX1avZAvzSXFPJdGib41sApTUp5HiM+E/smg79HWxhll+G54X/hNd+IuZPZHgRJ70lwMaZRxidZRVOqSzPpHEGEKSU9oktY4NEkSIM/mvYjLM+KS46k6BU3i129/wDQzMz7qnE4zdkCQQW5GJjmlrtqBzjvOInv1/RCRltOq97nuDtGzcHsgABo5RaF2Dw7pd2pc0Q0x+QwQ2crDSOKVV8UA4imbGLxn1HerqOPc0PEl29m7oL5dUdUKbUqgaNyN0nWb25cEkrEuJ3ibEkW4HPwUH4pwEmOqqoY4zEX0NwcoieCaTQUxoEC4nnFpMcEXiMc0gbsOMWvEG3ulmIlwEkN87oE0S02cOv6BA260bMQWATJBAJ65qdWrA3pgmxtpmfZZ+hVdrJ5cAicZjQQ0wRFgDoOffKExba59QkmMpEdFOk7Mxlc87290mfjTNrymGEeS4DPU/z3I60GzSk30y9Qh30ocfllbEjeOYiO439V7UdInnxQPiHrN80N/T6TzRhbIUS211j2IV6Ae2FXTpw7yRAOh4e693LTMIwlW0BBhav6Vw3ZfUmAIYP+zv8A1WVaY/fot59INii6ncH8VtZGo8E+E9ufk6MKbOHklG3MFvNN7i+SbuaQddL2UKlPet8KqizOF22WtDTmLZrlPFbIBeSAfBchoX01wOVteAg9P0UQDrePALnO4THcV5vz+/8AKcEHWIyju69Fi/rDZwa/7zfwPI3uT/8AVylbOqf9vkfJCY+h9xhpugggyInvnIJcpuGxuq+fiDGsdyqiFPEUnUnvpnNuV9ND3j1XtQaRw62XLfVdmNlhftGjbK8pcKM26JzixIknu4Kn7IjLRbYg2Vg0sIkaccryeUr3ENIfvCwMH0BKIfhQGguFoPDjafBQDAR2dPlkdls0S4txccoHPLMi/NC1a+7LRTEgmCRp1VuI2nuuc2AQSLEa+yX167ie0QAM4y6KkhJXtTEOfIJAHIKIrBtt5J8Zi94w2zfVCFNMU7nI0NXHNJmR4qn/AMg0fmCSFdKPi3zfw0rbTB4woNx4PEJavYW8YX5KcMxQIgPz42UnUykkIvDY4tsbt9FvE0z32YNF+aY4Nxyt/GiADRUALTEBE4GqQSNefmp5G9w4D7eCLpyZGhuEGwGACCctOWaYUQQMs/1SK4q2jSMlFw01RJaM5uqqsaeKylUU23E6qytED5fmrKd+/j8+QhajoJ5ELJ1fs+g6q9rAbk+AW+oE0qjTloUj+jMAGj7hu5wNuXz1WjxtElpPC+vsrYzUcud3ReLbByN8uHcqH34Tz9oV2HqB9IHUWOokdVA9fKU5AjhfMea9VxpTqfneuQFqt+OHU+wiFU8TxgZkx3dFY/nEDl8uqg+5P7/CnBS5s307v1VbrgX6D+LBXPk5yOpHqSqHnn4R5lAWf+p9nh7fugXabnizXrHuVnBUvGcHxW8cRlE6XAM/ssXtjCmk+N6RFrRbhyi/wqPLj9r8Of0CrjevIk/pryVracNHS65xtwtnHjbqpNNhmJ9MlBdCoR9kiPzAmwybJuf+SXY1v26RLbS31TrBt/KRM5DqRfyKT/VLookZk8OeibHsMoxre0S7ONePVKdoV57M9VoK1PcoC2ZWUrHtFXxRznjEVy9AXFqohpErxShdurBp4Fy9AXu6UKMjyFEohlJQqU4Q2bSeCrlh5J2ynIlucJBSpFxDQJJWvoYJzGgGxgGdCCEuSvFuzQnZ+KBz1PhomQNgL8UlolsiBcZxqE3bVJAPwRwUatrVePfC4jXj7e+Si52c+CiavlNkBq6mYaZ+SobPofcqBscD3a+3gvasbsZcTnlonn0nghG9F3c7gaJ8Zuo8mWo1GCpbjQA2AOGQ07giAAbQbqLWAcCeamwjKw8wrOfYXAP3KhpkRveo5dEQ85iYjmFRiWmxbpl1GSNNQOAeBmNNO5Fgv2ufn+65Xjp5BcsDQucDcDuaP1UPvW06fMlJw5E8yB5qmo05mOm963TMrJPMnkBPjoqZmRa2cFWuPRVvDjx77eELMpFM6SR0jx1QG1MG2rTLfzC7YFp4cYOSPqRMZlQcI6pbNjLphyyLHPzziDz5KEXum22aAa/fAsfxWydYz1KWYlnam8H5AK5MpquzHLcE0RungT7ZfOaVfUGEDnNdG8QMpiZ0B8E2ZTkRlNzz3TMTrra3kuxFIQ3ezv7nu4IS6p4yOFrMf/ZcNwlwbLhO7OWog70dxWT29s403m0EEhwOhFiPGy2+28AHkOa2XAbpGjhpKz+1CHsbM9qWlxMnebqeZBHeCujGp5avqs3SpWU20VZTbBg9EdhoBuBaRfK9jI+XhMTxKqlDXRRbSnLT2WorUKJDnOmRvwGgXIIAa60AfjdYZNEHgANnhzwwZid8jK5JMRwbdEtxJW07K6jhyYEXnMmLHLzW2xOxNnsrlrDvsNN3Y+8CTWYWBzWVDY7wed1xAH9viTFGDp0KbKNX7u/UG8PttaIA+3ALyRcFxe61+3GiwY47IqOEmPb518CgsYwArRV8YXMazsgNbTaAGgDsCJHCbuPEklKK9DfeGtzJSrXD0P8ApLZH3HB2UkNby4u7vZMts4ptV7t2zd5waOLWw1vkG+aswdYUqLt0EboLW857JcOgLkuoYewkcIt3ykyp5ZJqCcHRygDh+qNbui3y/spU4AiO9Qc4g5ZqdZ64a8l5AMW7/wBlVIIsp0LmeAssCx4kiOQv7LdbJphoGmnBYrDMlwvqJHzmvoWHZH65+KpxuflWg208VwPwXXsLwgcQFVJ4STMHwB915gyWywyZuNOq9HGfnVU1Rumb6EX8bRksy8gi0uXK+mWkAxn1XqzHFW+p7zKqIty6+HBWOfpB6xCrcy2XcnBXvHl6/wAKL76/ORhTk6WjqoSNLnvzWFVVHXzVe7ERPT97K9zevMqndjX1nuQYv2q3e3WH8297Qe4ws9EgtI75iNJPBaHajz2Im7rSMucJVU7L3NsAXXF/wuvM5Z2uuXk/Z08X6qqLAACZtOY7O8NAZExnwXVwCBP5gToTxzCvwAa7eEzDRab6+AUMU4G4Mgfp+UwpVeE21aLtw2N4gznae7LzSjEbObUpGIaC2Cbw14iJ6m/itG4TxjnkOiDxFQsBDYLSJII/Nr3Qnxy0nlj7YHH7NqAbxYQ4HdPOwPjBBQLH6r6JSwlOs15O625jeN87uB5EjxWar/TznlzmiYz3c7aga5K3lo3jv3CQ1SDnEjjrp3rqj7WjPSxPZA0PKepKMxewngWO95IIYOoLQZk2Ak5A5cCCjuF1Ud2DJNosIFuSu/qeeS4YOq6QKTz/AMSmFD6bqn8RDbEmc+XitsfGg6JLoa0EuOnumn/ixTbvOJk3cYyAOTeN0xo7PZRaGh8OcJJgh0Zi+vQLtq4gPlp3eyQbCJEkCB0k3Q2byk/0tZV35AyBkc5vB6I1gtNpHDmhAYG6B8PNHU6dh0SWki7DkeOnzkpYgC2cfLKDBkOCsq1ANOSQQzgBYi3LrkiLNChTpSe+Z6K11iRl8zCLCdkUN6qzjaeAjtZHSy3TCI49Fm/p6h/cLtA0Dv4+XmtS2QPdV4+tubk7RAB5L14HJeLiFRN4Acz6Kuu6QYtF7hWgcPVdvTwWaF7artH26hcpVsMZMC3RcsLXVtwWL3dzRbxPsqiwHJw6uGnCSs1Q2817g3dcCTGYKIpb+87tlwJtIy43TbHLjywv5Q5fwDh3fyouvnJtw+BBhhzzPDmr9ntcWTUIZAMyRneBHstsHAAZKt2evjM95UvuAmZ0GojwVbu/5zQoQHtX8IMmzrx0PvCT40dpp3iA5oix/EBf201TnHfgNs4tnYESkGIDy3duN1xvOQBvfqubl/Z08XRjSbDBGQILptGk2EnJB46p/cu3siCWiRN+Bu2ys2WWGd5xgXkCZ8M8z4KjHOBlwnM2NzH+RnVJVpQdZxBjXLp0Q9du9J9OCnVEiYsZ9cuS8g368LZfygF7ANhvZdYEZ5GxB84VeHNehJd+J0l0nMucAAAMgBa3BX41gvImIjTVJqlZ4eHEk31vBvHhKrLtO/w9p4+lvtL2tBA7V5EA88k+pY3DvZLA0dkG/dOXBZWjtemWkbocd0DIA3NwChMXtIAHsARoOmXRbS05fRttXGtFXdFg9pAIFw7MX7vNA4TAVapl1SAbGJg6DmhKGMo1WuDiJO6c7iOHDLzTT+oa3eDXRIBjgMolYJlbU9vYdmGoVQ3+5VIjedfcBjL5ossKsMyl1t53G3kj9p43ebAM3jwS9hPcVtkzk36W4RkneOiYUW3uZ6ZKrC0rc0TTZE80rRZRbde1hJ8vhzXm9u+KiXGc89eEXm62hWMaBJufQ8V64G/QmOgn1U2i0kdFFjjc6CQg1PNgVty7snETbSBfxlakNAHzLqs7h6ZFMAmYA8CAT5yjG1XtMNNjocv2K2HJq6Jnx76Npj+VFwzuhqOPa7Ox5+xRAOoK6JlL057jY971U6pewHip5ZkfNYVL3dbJgSL+QXKr7vXyXIBsNsPZZbLnDtHLkP3Who0YVeFwm4Sd4mdNAjsPT33Bo1z5DUp9Qcs7ld1LC4YvNjAGbuHLmUh+sXtDN2m4niHRlqRCbbW2mWf22Bv2wDJntTz4yV85+rdqWgfidYcmz2ikzy0fjtl3Gkwe3GPY2NABMA5AD2RgxW9OWloy5LC7FfuQfJa3C4wOaMvc5T1KjeSq/HKOeCbDnne3LggMU380xoQQLO/KelkzoVAh8aeyWuEAnPMXkyIupZZW9qY4SdFWEEOBbk4QbHs9DIkaK7aujQRcdrdBAJm5M5npyQwpBr3M3jukgtIyIGh55ovFPaRJaWm+6BlbU8BOmplNG6oCq4jJ14jPogcTUk9md2bDpnPzVX1XSLtgg3nppy/VDtqRleWmCb3JAMDTLNAa9qvkAloyFvIlKq2CBJLSeMdRbzhGvadT8PBVBr7xlBk8+JRgWbIK+Dc058bicxwVNWm8gCM/kpw8ndABjdkz3yR3ygK1z1+W5Jtl0XU6ZDjNotzsjHOdxm0dBr1UvtmSeII+cCrqDPD1sLohJQopckWyiIiCOK9AjIceJVD69TfDQ3M3KA6MqTYPL9ETuzMgRwQ9KWkA3PLmcldUfkAtoyVQWJIn5dQpttwk26Ez6Kkvm3UdERSMESbAHzOXgUKC+uQBAzOXU2lVUKUkM/yJ7gYHnPgqa1eXzoMrePsjdmmGl4zzHdMeZSXoezarV7LvLoDn/wDlyPdd4vw8wf1CXVbte0ZhpE9LWPD9Sp/evSdod3z7JnyUzjHUhb5n+6ixpGRI1V5cJ8fW3mo7us39OCO7CaR/q3jgeog+IXrsfxkeBVbyR+6GdUVJyZEvHBP9cP8AXH/ErkA4hcn+Wl+KNrvpk1n26Tj+dwN+A0CD2TRDnbxyHmUVtaqYXTXMwWNxjiSCcs/dY2o/79cu/KLDoPhTz6wxX29+M32Hfn5SluwcPutBXPlXTh0ZUhujKUfgWXUA0G5CKwDM81Oqw1o1LjlKIL7EFpex2YGY7jmEHSbHGyvc934mkAWkOB3TGjiLt0vokppSTaXZAfSlzNWkc4sdDyKL2diA9hYDwIBEkmQHAHTjeYujKlWlVJjs1L5OBkjQkWcOR0Samx1KoYAJiXDR3+TAOWY5FHHIMo82tSLNReJG9vHj2iMr+nJLTTDDBEkGb8NARwmCmWNp2E9oR2RkB2TnGccEvqsgtLjJcJ8zY+HonCVS/eJkzzE5ZaIQVC5xBMAZgcMx6gIzHNImIk6zpw9UD/UbojXksyz+kMm4Ezmc0MaFLL7km2QjLMSVeILZAg+nNDVGSSSPD1RFc3DUWgneJIjMz1mc1Rinsi0mdTHshbydZ58FaGg2sIz/AGRBDD70mCb55oxrjaQAc+48SqoaMlA1SbRF7rMJp1JvCro15m3KZyjUKjEVhYNtb5Kqw7onPuRLaOY8AFwy58lc54a2x7bj3Dp0CCYdb7osBxOnuhquILpI6dBwHNLR2uc/edutOZgHjxK1OEZuN3bWjyj3We2VSDf7jhYRE6cGjiTn3p8Kg43kT1P7KeRsRbcna2Nj1P7Kh0lpbcRkeTuf+6V7TqZzewUouOB98/NLDrG42WteZz7Q4EWd53R33hvZyJHgQIKTPpi/+WY/yGo6hdQxn4dLQ7k5uR9EdFptiKgBixGqArHgeh4qh+KmYsRnPqoOxI0+FHRF/wB0rkIcTzXI6bb61s9oDLIDax7Pj6Lly7cnDHyv67/+Vn+0+Nlbsv8AA1cuXNl268OjV2qPwOvRcuSHGYQ59QvMVUcA4gmQacX4uMrlyXLoYp+oWAtY6BMvvF7RF0uw7yd2STY/9XBeLlP7UW4T8Tf93q5koDaWYPX/ALLly6PpCdhsSbO+aBK2jsjquXLHWuNj3Iau4ybr1ciyqLKuL+HqvVyzLGa9Sqq3uuXLModmOp9FKrke5cuWJVmMs0xpCDaLtGk+y5csJ6D+D/bPfIuj2gDxH/ULlykpOhVIX8PRWOyPReLkINU4j2KBxWR7ly5GFrnj0Cm4ZLlyYl7QXLly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64" name="AutoShape 4" descr="data:image/jpeg;base64,/9j/4AAQSkZJRgABAQAAAQABAAD/2wCEAAkGBxISEhUTExMWFhUXFxcaGRgYFxgaGhgXFxgYGBcXFxcaHSggGBolGxgVIjEiJSkrLi4uFx8zODMtNygtLisBCgoKDg0OGhAQFysdHR0tLS0tLS0tLS0rLS0tLS0tLS0tLS0tLS0tLS0tLS0tKy0rLS0tLS0tNys3LS0rKysrN//AABEIAMIBAwMBIgACEQEDEQH/xAAbAAACAwEBAQAAAAAAAAAAAAAEBQIDBgABB//EADsQAAEDAgMFBwIFAwQCAwAAAAEAAhEDIQQxQQUSUWFxIoGRobHB8AYTMkLR4fEUI2JScoKyFcIzkqL/xAAYAQADAQEAAAAAAAAAAAAAAAABAgMABP/EACERAQEAAgICAgMBAAAAAAAAAAABAhEDMRIhE0EiMmFx/9oADAMBAAIRAxEAPwD6Y3v/AG6Lx1InMAjhy5q9o8vJTIJ0+cSiO3z/AOuNnl4LmNu25NryXCAdQEj+i9mF1Z1Q/hYPM6DuX0TbNL+28AWaGyZyLHEwONgJHApPsVn2qYDQATfpJnLjoo8kW4htHDRcAyTfocwB4q41QIZADuY/CJzI1AgeSrJIEk584OfHxXYzDbrQWh0Bt85I9c1HTrxV/ebTbxgHedpJuSBqeQ4BKcdtNpbaJMATmdbjwsqsVSqPaTG40ceyGtGbnE5fOKIwGxC4gMzi7zO60a7rTm5bZvULcMypUf8AbZc/mdpOs8B6rQUMGyg20udq7gcpPhkjcLhG04pU4a0XJ/M467xQ2LqNpibkZyfLdA5aoBapxIO7LvwxJ5zry/ZJMRjt7M2aSOgPqg9obSe+pu0wSTYDQDiTkMtUW/CfaoduC5xEnO/I8EI1NMDV/tnUR5nMHuXuJDokCIHgAlWArtYTxtnebcFOtjd+zXEWvoqQuKiuZkfJKHxZ3Rn/AAvPugTLp6/ql21cRvCAVq2QLHv3u0DH7pVWpx04I8wRJ0S+pWBnqtob0soVN3TRXsrAXBzQ1ATY65Kp2FvImEE5T2lUkD1/UI+mS6N6Z/K7UfqkGFqRl/Ce4Oq0kSe5LYpHuIxBpyKgJB/MDz6KFXEvAn8bCLOGY4Bw5Sb80wruDgZy5geCWU8CQ6aZj/E5fstKbQVlcGYzN+/JG0MXIbNxy04rjs5rp3huOzjKemhVp2LaQe8ZHk4IB4h8fWY+N2T76LxtBrWiB62TGjsyG5R808F5UbAIlruIyPcjE7K+Z4rCllRzTxIXuHZdO/qTDAFrwOXfmlWFZ2h4q86cuU9nOxKO8Z1GYWxw1OLZgpDs3CAw8GDreP4WjoskTvTyiIPPRUxSoltBcvGVoGYXJwfR2yLd/fzUwJFhA48ZXjAe7ivXm2RJ8p0KwlO3mgUYuOOdwSJE5GYSKi7dEu5pz9SVD9kbxF3tgRFs/wBUiDg6xyInzuufl7dXBPVM9n4gPvDeU2jvzCP/ALbZzd11vpr48Vm2uvDbRyzTTAuBuSSBrzU9umwTidwiXjsf6buLjn2uK9fihEBoDdBEfuUsx+OO8AIDbz3TkoYEklzyC1tok6R6IbbxhhUxgbvEggam150Cy/1NtYvIp0zc2/k8FHbe2M2g2WdwGJbUrEk/hYfErVuvbUbIwrWNLQRvk3cf9UWz0uobfxJIAjdzEHQrOnaDmPME8hnlkq8Rt3fbuuPRN9JbqVXHbvXLNVM2jzzSeviN6VCg6Tey2mmRu+q52RQlfe4r2tWtYlC1KpjigKmtWI6IUvnvXmIeSUO50aowlyNMNUy5I0PB1skNKuOIVv8AUXzW0HkJ2iyO006XARWxtoCQCeiXmtIKX06pa5HRpk+g0nzeVfSqgZ9Fn9lYyRdN6bj+6nV5fRhTfNj8j9oUX1IAAylVUnDX5dV1XXMLCm7EmLEjlKCr1JMyp1LjO6EdYIyBaH2yN+kTqPZKtiUwagnp/Kb13SCNCFnMLXh0ZKkrjznt9O2ds4BoieRA77+aafYtB8s1LYMVKFN/Fo4Hqia1ITn5LojnpPUwzZzI8f0XJnut1PkuRZuGuvPl7XXPbN5HTh+q83wefdIU28ADzm3TmsNZ76tp/wBoOIuKgHi0knvsFmzVuOF1q/q1v9kaRUbrmSH256LDYnETA0H6rm5f2dPB0OFQvfYmAQD0TerV+3T7I0tHE/AszQxYa4fJRjsdv3ym3TO6lXVik2qHQ5w7IBHh7eqp2htghsN4eqBfVjPwSbGviTKw0JtjGG97pbsdxlzpiQqNp1i8gDVMMDhAACQQALwniWVBbSx5B91n8VtOoTnHBarE7K32OcPxDTIGRKz2J2ZUEk0z2bmBIgXOWafHX2589/RazG1AZ3ijqG1KkTIPUKP/AI982bY5cAqa9AsiE/pObNKWO3tCrf6lK6HhdTdVIOaS4qTKvMfi3k2MDzSyoXHMko2vU5If7fqmieW7VIYeiJoOcCLqx2GK9bhytRxFUnyisbhIAIz/AEQ+CpGbp0aEiNY9ZSVbGAdl1jNlp8PXssqxpp1OSe4evIkpclcKatq3uuqVxqUCK4Hepb4cOCVQXvCChKtW6g6qRooHPqjoK9z01Weq4eH960bTb54IfHYO8gcCUyN7b36DxE0GskdmRfhvHWFo8TTi/FfPvpyu6g5odMECb8ROXevorIeyQujHpyXsoNUDh4Lka5g4kf8AEfquTBpqYMyTA5R5BSqVQLC3zjmvN4mxPjl3BQc4C5145/OaDEX1VU/tsGZ3iZ47ogW4dorC4oQZ7+/MjzW0+qa3bp9kx2u0cjdlhrbiVksfTEyMuWlgubkv5Orin4lZJnvujsDUDpjoEFXyGmnXmpYR+6IPj86pKtjXmLqQ6OBzSnaNeQYKYY5xN9EjxpzK0im/QPCUZcXTlktdSwp3W8Jy6gTfwSjYOHa4CSM58TmtLTpg8uGgt6I1DsPhdnBzD2SYM9kneFrGbTqY5K9mzS49guG9IJj8UkNEjSQTMIrDnelpP4tRIkt19l5jCdxrWSXSeyQMxD91p/K6Raxv1Ql2XKE+0titYSCN3PeJv2msLt21oIbPesdtGjMCCCCZ5aGSLLb40sNOm129UY4l7nlzw4vewzv5SIEC2UcUkNVtYsFAubQYHZDPeO9cG5EsF+Z4JoSs1S2K8guJAtOuWkDhzU62xHtaXTlnOnDx0WrqS4TItF+N/Qofa1RrGSH7rnSCwXBBIPaj8tu4hHy23izrNhmwnetNptA3jNtB6K47F7GWtul8+GnintGs7dL9+DGWpDtfD2RYrtfECCRae6f4QuVNMGVfgC0kZSOdrR6qdLZ5AExOq0JYTmPnApfiGu+5ui4zPID+Qh5D4B8LhJyHBMXUgLSP11UmENiLWN/CCqaL5851gC4W2MhftGlIngvcJUsmFRsgjPNL6TCOoRNOxgNrnNSa7XxQzWqFSsQT7IaPsW+qpB1+5AfcMQbDiraRAtPmjC2jKd01wdIPFNp/O5o6gG/kEqw7rSnewWS+kDPZ33dc2j/sjpK3RltvAyN8C/hkm/0ntLebukmRZSrM3m3AI55rO0Khw9cHIE3XR05W+fRv+y5e0cWC0GNF4tsTcknPPhJJ8VJ2sjpHz1Uah/ymdB7n2VbngNvJ5IgSfVTQWNcIs4gxmARAk5ZwstUII7gCPCe5bTaVD7tN7MpBgTq27Z4CYXzsvMXzBI6EHJc/LPbp4cvWlOKw5abZaKioLWKO+4RYoeqzTgICmqX1avZAvzSXFPJdGib41sApTUp5HiM+E/smg79HWxhll+G54X/hNd+IuZPZHgRJ70lwMaZRxidZRVOqSzPpHEGEKSU9oktY4NEkSIM/mvYjLM+KS46k6BU3i129/wDQzMz7qnE4zdkCQQW5GJjmlrtqBzjvOInv1/RCRltOq97nuDtGzcHsgABo5RaF2Dw7pd2pc0Q0x+QwQ2crDSOKVV8UA4imbGLxn1HerqOPc0PEl29m7oL5dUdUKbUqgaNyN0nWb25cEkrEuJ3ibEkW4HPwUH4pwEmOqqoY4zEX0NwcoieCaTQUxoEC4nnFpMcEXiMc0gbsOMWvEG3ulmIlwEkN87oE0S02cOv6BA260bMQWATJBAJ65qdWrA3pgmxtpmfZZ+hVdrJ5cAicZjQQ0wRFgDoOffKExba59QkmMpEdFOk7Mxlc87290mfjTNrymGEeS4DPU/z3I60GzSk30y9Qh30ocfllbEjeOYiO439V7UdInnxQPiHrN80N/T6TzRhbIUS211j2IV6Ae2FXTpw7yRAOh4e693LTMIwlW0BBhav6Vw3ZfUmAIYP+zv8A1WVaY/fot59INii6ncH8VtZGo8E+E9ufk6MKbOHklG3MFvNN7i+SbuaQddL2UKlPet8KqizOF22WtDTmLZrlPFbIBeSAfBchoX01wOVteAg9P0UQDrePALnO4THcV5vz+/8AKcEHWIyju69Fi/rDZwa/7zfwPI3uT/8AVylbOqf9vkfJCY+h9xhpugggyInvnIJcpuGxuq+fiDGsdyqiFPEUnUnvpnNuV9ND3j1XtQaRw62XLfVdmNlhftGjbK8pcKM26JzixIknu4Kn7IjLRbYg2Vg0sIkaccryeUr3ENIfvCwMH0BKIfhQGguFoPDjafBQDAR2dPlkdls0S4txccoHPLMi/NC1a+7LRTEgmCRp1VuI2nuuc2AQSLEa+yX167ie0QAM4y6KkhJXtTEOfIJAHIKIrBtt5J8Zi94w2zfVCFNMU7nI0NXHNJmR4qn/AMg0fmCSFdKPi3zfw0rbTB4woNx4PEJavYW8YX5KcMxQIgPz42UnUykkIvDY4tsbt9FvE0z32YNF+aY4Nxyt/GiADRUALTEBE4GqQSNefmp5G9w4D7eCLpyZGhuEGwGACCctOWaYUQQMs/1SK4q2jSMlFw01RJaM5uqqsaeKylUU23E6qytED5fmrKd+/j8+QhajoJ5ELJ1fs+g6q9rAbk+AW+oE0qjTloUj+jMAGj7hu5wNuXz1WjxtElpPC+vsrYzUcud3ReLbByN8uHcqH34Tz9oV2HqB9IHUWOokdVA9fKU5AjhfMea9VxpTqfneuQFqt+OHU+wiFU8TxgZkx3dFY/nEDl8uqg+5P7/CnBS5s307v1VbrgX6D+LBXPk5yOpHqSqHnn4R5lAWf+p9nh7fugXabnizXrHuVnBUvGcHxW8cRlE6XAM/ssXtjCmk+N6RFrRbhyi/wqPLj9r8Of0CrjevIk/pryVracNHS65xtwtnHjbqpNNhmJ9MlBdCoR9kiPzAmwybJuf+SXY1v26RLbS31TrBt/KRM5DqRfyKT/VLookZk8OeibHsMoxre0S7ONePVKdoV57M9VoK1PcoC2ZWUrHtFXxRznjEVy9AXFqohpErxShdurBp4Fy9AXu6UKMjyFEohlJQqU4Q2bSeCrlh5J2ynIlucJBSpFxDQJJWvoYJzGgGxgGdCCEuSvFuzQnZ+KBz1PhomQNgL8UlolsiBcZxqE3bVJAPwRwUatrVePfC4jXj7e+Si52c+CiavlNkBq6mYaZ+SobPofcqBscD3a+3gvasbsZcTnlonn0nghG9F3c7gaJ8Zuo8mWo1GCpbjQA2AOGQ07giAAbQbqLWAcCeamwjKw8wrOfYXAP3KhpkRveo5dEQ85iYjmFRiWmxbpl1GSNNQOAeBmNNO5Fgv2ufn+65Xjp5BcsDQucDcDuaP1UPvW06fMlJw5E8yB5qmo05mOm963TMrJPMnkBPjoqZmRa2cFWuPRVvDjx77eELMpFM6SR0jx1QG1MG2rTLfzC7YFp4cYOSPqRMZlQcI6pbNjLphyyLHPzziDz5KEXum22aAa/fAsfxWydYz1KWYlnam8H5AK5MpquzHLcE0RungT7ZfOaVfUGEDnNdG8QMpiZ0B8E2ZTkRlNzz3TMTrra3kuxFIQ3ezv7nu4IS6p4yOFrMf/ZcNwlwbLhO7OWog70dxWT29s403m0EEhwOhFiPGy2+28AHkOa2XAbpGjhpKz+1CHsbM9qWlxMnebqeZBHeCujGp5avqs3SpWU20VZTbBg9EdhoBuBaRfK9jI+XhMTxKqlDXRRbSnLT2WorUKJDnOmRvwGgXIIAa60AfjdYZNEHgANnhzwwZid8jK5JMRwbdEtxJW07K6jhyYEXnMmLHLzW2xOxNnsrlrDvsNN3Y+8CTWYWBzWVDY7wed1xAH9viTFGDp0KbKNX7u/UG8PttaIA+3ALyRcFxe61+3GiwY47IqOEmPb518CgsYwArRV8YXMazsgNbTaAGgDsCJHCbuPEklKK9DfeGtzJSrXD0P8ApLZH3HB2UkNby4u7vZMts4ptV7t2zd5waOLWw1vkG+aswdYUqLt0EboLW857JcOgLkuoYewkcIt3ykyp5ZJqCcHRygDh+qNbui3y/spU4AiO9Qc4g5ZqdZ64a8l5AMW7/wBlVIIsp0LmeAssCx4kiOQv7LdbJphoGmnBYrDMlwvqJHzmvoWHZH65+KpxuflWg208VwPwXXsLwgcQFVJ4STMHwB915gyWywyZuNOq9HGfnVU1Rumb6EX8bRksy8gi0uXK+mWkAxn1XqzHFW+p7zKqIty6+HBWOfpB6xCrcy2XcnBXvHl6/wAKL76/ORhTk6WjqoSNLnvzWFVVHXzVe7ERPT97K9zevMqndjX1nuQYv2q3e3WH8297Qe4ws9EgtI75iNJPBaHajz2Im7rSMucJVU7L3NsAXXF/wuvM5Z2uuXk/Z08X6qqLAACZtOY7O8NAZExnwXVwCBP5gToTxzCvwAa7eEzDRab6+AUMU4G4Mgfp+UwpVeE21aLtw2N4gznae7LzSjEbObUpGIaC2Cbw14iJ6m/itG4TxjnkOiDxFQsBDYLSJII/Nr3Qnxy0nlj7YHH7NqAbxYQ4HdPOwPjBBQLH6r6JSwlOs15O625jeN87uB5EjxWar/TznlzmiYz3c7aga5K3lo3jv3CQ1SDnEjjrp3rqj7WjPSxPZA0PKepKMxewngWO95IIYOoLQZk2Ak5A5cCCjuF1Ud2DJNosIFuSu/qeeS4YOq6QKTz/AMSmFD6bqn8RDbEmc+XitsfGg6JLoa0EuOnumn/ixTbvOJk3cYyAOTeN0xo7PZRaGh8OcJJgh0Zi+vQLtq4gPlp3eyQbCJEkCB0k3Q2byk/0tZV35AyBkc5vB6I1gtNpHDmhAYG6B8PNHU6dh0SWki7DkeOnzkpYgC2cfLKDBkOCsq1ANOSQQzgBYi3LrkiLNChTpSe+Z6K11iRl8zCLCdkUN6qzjaeAjtZHSy3TCI49Fm/p6h/cLtA0Dv4+XmtS2QPdV4+tubk7RAB5L14HJeLiFRN4Acz6Kuu6QYtF7hWgcPVdvTwWaF7artH26hcpVsMZMC3RcsLXVtwWL3dzRbxPsqiwHJw6uGnCSs1Q2817g3dcCTGYKIpb+87tlwJtIy43TbHLjywv5Q5fwDh3fyouvnJtw+BBhhzzPDmr9ntcWTUIZAMyRneBHstsHAAZKt2evjM95UvuAmZ0GojwVbu/5zQoQHtX8IMmzrx0PvCT40dpp3iA5oix/EBf201TnHfgNs4tnYESkGIDy3duN1xvOQBvfqubl/Z08XRjSbDBGQILptGk2EnJB46p/cu3siCWiRN+Bu2ys2WWGd5xgXkCZ8M8z4KjHOBlwnM2NzH+RnVJVpQdZxBjXLp0Q9du9J9OCnVEiYsZ9cuS8g368LZfygF7ANhvZdYEZ5GxB84VeHNehJd+J0l0nMucAAAMgBa3BX41gvImIjTVJqlZ4eHEk31vBvHhKrLtO/w9p4+lvtL2tBA7V5EA88k+pY3DvZLA0dkG/dOXBZWjtemWkbocd0DIA3NwChMXtIAHsARoOmXRbS05fRttXGtFXdFg9pAIFw7MX7vNA4TAVapl1SAbGJg6DmhKGMo1WuDiJO6c7iOHDLzTT+oa3eDXRIBjgMolYJlbU9vYdmGoVQ3+5VIjedfcBjL5ossKsMyl1t53G3kj9p43ebAM3jwS9hPcVtkzk36W4RkneOiYUW3uZ6ZKrC0rc0TTZE80rRZRbde1hJ8vhzXm9u+KiXGc89eEXm62hWMaBJufQ8V64G/QmOgn1U2i0kdFFjjc6CQg1PNgVty7snETbSBfxlakNAHzLqs7h6ZFMAmYA8CAT5yjG1XtMNNjocv2K2HJq6Jnx76Npj+VFwzuhqOPa7Ox5+xRAOoK6JlL057jY971U6pewHip5ZkfNYVL3dbJgSL+QXKr7vXyXIBsNsPZZbLnDtHLkP3Who0YVeFwm4Sd4mdNAjsPT33Bo1z5DUp9Qcs7ld1LC4YvNjAGbuHLmUh+sXtDN2m4niHRlqRCbbW2mWf22Bv2wDJntTz4yV85+rdqWgfidYcmz2ikzy0fjtl3Gkwe3GPY2NABMA5AD2RgxW9OWloy5LC7FfuQfJa3C4wOaMvc5T1KjeSq/HKOeCbDnne3LggMU380xoQQLO/KelkzoVAh8aeyWuEAnPMXkyIupZZW9qY4SdFWEEOBbk4QbHs9DIkaK7aujQRcdrdBAJm5M5npyQwpBr3M3jukgtIyIGh55ovFPaRJaWm+6BlbU8BOmplNG6oCq4jJ14jPogcTUk9md2bDpnPzVX1XSLtgg3nppy/VDtqRleWmCb3JAMDTLNAa9qvkAloyFvIlKq2CBJLSeMdRbzhGvadT8PBVBr7xlBk8+JRgWbIK+Dc058bicxwVNWm8gCM/kpw8ndABjdkz3yR3ygK1z1+W5Jtl0XU6ZDjNotzsjHOdxm0dBr1UvtmSeII+cCrqDPD1sLohJQopckWyiIiCOK9AjIceJVD69TfDQ3M3KA6MqTYPL9ETuzMgRwQ9KWkA3PLmcldUfkAtoyVQWJIn5dQpttwk26Ez6Kkvm3UdERSMESbAHzOXgUKC+uQBAzOXU2lVUKUkM/yJ7gYHnPgqa1eXzoMrePsjdmmGl4zzHdMeZSXoezarV7LvLoDn/wDlyPdd4vw8wf1CXVbte0ZhpE9LWPD9Sp/evSdod3z7JnyUzjHUhb5n+6ixpGRI1V5cJ8fW3mo7us39OCO7CaR/q3jgeog+IXrsfxkeBVbyR+6GdUVJyZEvHBP9cP8AXH/ErkA4hcn+Wl+KNrvpk1n26Tj+dwN+A0CD2TRDnbxyHmUVtaqYXTXMwWNxjiSCcs/dY2o/79cu/KLDoPhTz6wxX29+M32Hfn5SluwcPutBXPlXTh0ZUhujKUfgWXUA0G5CKwDM81Oqw1o1LjlKIL7EFpex2YGY7jmEHSbHGyvc934mkAWkOB3TGjiLt0vokppSTaXZAfSlzNWkc4sdDyKL2diA9hYDwIBEkmQHAHTjeYujKlWlVJjs1L5OBkjQkWcOR0Samx1KoYAJiXDR3+TAOWY5FHHIMo82tSLNReJG9vHj2iMr+nJLTTDDBEkGb8NARwmCmWNp2E9oR2RkB2TnGccEvqsgtLjJcJ8zY+HonCVS/eJkzzE5ZaIQVC5xBMAZgcMx6gIzHNImIk6zpw9UD/UbojXksyz+kMm4Ezmc0MaFLL7km2QjLMSVeILZAg+nNDVGSSSPD1RFc3DUWgneJIjMz1mc1Rinsi0mdTHshbydZ58FaGg2sIz/AGRBDD70mCb55oxrjaQAc+48SqoaMlA1SbRF7rMJp1JvCro15m3KZyjUKjEVhYNtb5Kqw7onPuRLaOY8AFwy58lc54a2x7bj3Dp0CCYdb7osBxOnuhquILpI6dBwHNLR2uc/edutOZgHjxK1OEZuN3bWjyj3We2VSDf7jhYRE6cGjiTn3p8Kg43kT1P7KeRsRbcna2Nj1P7Kh0lpbcRkeTuf+6V7TqZzewUouOB98/NLDrG42WteZz7Q4EWd53R33hvZyJHgQIKTPpi/+WY/yGo6hdQxn4dLQ7k5uR9EdFptiKgBixGqArHgeh4qh+KmYsRnPqoOxI0+FHRF/wB0rkIcTzXI6bb61s9oDLIDax7Pj6Lly7cnDHyv67/+Vn+0+Nlbsv8AA1cuXNl268OjV2qPwOvRcuSHGYQ59QvMVUcA4gmQacX4uMrlyXLoYp+oWAtY6BMvvF7RF0uw7yd2STY/9XBeLlP7UW4T8Tf93q5koDaWYPX/ALLly6PpCdhsSbO+aBK2jsjquXLHWuNj3Iau4ybr1ciyqLKuL+HqvVyzLGa9Sqq3uuXLModmOp9FKrke5cuWJVmMs0xpCDaLtGk+y5csJ6D+D/bPfIuj2gDxH/ULlykpOhVIX8PRWOyPReLkINU4j2KBxWR7ly5GFrnj0Cm4ZLlyYl7QXLly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66" name="AutoShape 6" descr="data:image/jpeg;base64,/9j/4AAQSkZJRgABAQAAAQABAAD/2wCEAAkGBxISEhUTExMWFhUXFxcaGRgYFxgaGhgXFxgYGBcXFxcaHSggGBolGxgVIjEiJSkrLi4uFx8zODMtNygtLisBCgoKDg0OGhAQFysdHR0tLS0tLS0tLS0rLS0tLS0tLS0tLS0tLS0tLS0tLS0tKy0rLS0tLS0tNys3LS0rKysrN//AABEIAMIBAwMBIgACEQEDEQH/xAAbAAACAwEBAQAAAAAAAAAAAAAEBQIDBgABB//EADsQAAEDAgMFBwIFAwQCAwAAAAEAAhEDIQQxQQUSUWFxIoGRobHB8AYTMkLR4fEUI2JScoKyFcIzkqL/xAAYAQADAQEAAAAAAAAAAAAAAAABAgMABP/EACERAQEAAgICAgMBAAAAAAAAAAABAhEDMRIhE0EiMmFx/9oADAMBAAIRAxEAPwD6Y3v/AG6Lx1InMAjhy5q9o8vJTIJ0+cSiO3z/AOuNnl4LmNu25NryXCAdQEj+i9mF1Z1Q/hYPM6DuX0TbNL+28AWaGyZyLHEwONgJHApPsVn2qYDQATfpJnLjoo8kW4htHDRcAyTfocwB4q41QIZADuY/CJzI1AgeSrJIEk584OfHxXYzDbrQWh0Bt85I9c1HTrxV/ebTbxgHedpJuSBqeQ4BKcdtNpbaJMATmdbjwsqsVSqPaTG40ceyGtGbnE5fOKIwGxC4gMzi7zO60a7rTm5bZvULcMypUf8AbZc/mdpOs8B6rQUMGyg20udq7gcpPhkjcLhG04pU4a0XJ/M467xQ2LqNpibkZyfLdA5aoBapxIO7LvwxJ5zry/ZJMRjt7M2aSOgPqg9obSe+pu0wSTYDQDiTkMtUW/CfaoduC5xEnO/I8EI1NMDV/tnUR5nMHuXuJDokCIHgAlWArtYTxtnebcFOtjd+zXEWvoqQuKiuZkfJKHxZ3Rn/AAvPugTLp6/ql21cRvCAVq2QLHv3u0DH7pVWpx04I8wRJ0S+pWBnqtob0soVN3TRXsrAXBzQ1ATY65Kp2FvImEE5T2lUkD1/UI+mS6N6Z/K7UfqkGFqRl/Ce4Oq0kSe5LYpHuIxBpyKgJB/MDz6KFXEvAn8bCLOGY4Bw5Sb80wruDgZy5geCWU8CQ6aZj/E5fstKbQVlcGYzN+/JG0MXIbNxy04rjs5rp3huOzjKemhVp2LaQe8ZHk4IB4h8fWY+N2T76LxtBrWiB62TGjsyG5R808F5UbAIlruIyPcjE7K+Z4rCllRzTxIXuHZdO/qTDAFrwOXfmlWFZ2h4q86cuU9nOxKO8Z1GYWxw1OLZgpDs3CAw8GDreP4WjoskTvTyiIPPRUxSoltBcvGVoGYXJwfR2yLd/fzUwJFhA48ZXjAe7ivXm2RJ8p0KwlO3mgUYuOOdwSJE5GYSKi7dEu5pz9SVD9kbxF3tgRFs/wBUiDg6xyInzuufl7dXBPVM9n4gPvDeU2jvzCP/ALbZzd11vpr48Vm2uvDbRyzTTAuBuSSBrzU9umwTidwiXjsf6buLjn2uK9fihEBoDdBEfuUsx+OO8AIDbz3TkoYEklzyC1tok6R6IbbxhhUxgbvEggam150Cy/1NtYvIp0zc2/k8FHbe2M2g2WdwGJbUrEk/hYfErVuvbUbIwrWNLQRvk3cf9UWz0uobfxJIAjdzEHQrOnaDmPME8hnlkq8Rt3fbuuPRN9JbqVXHbvXLNVM2jzzSeviN6VCg6Tey2mmRu+q52RQlfe4r2tWtYlC1KpjigKmtWI6IUvnvXmIeSUO50aowlyNMNUy5I0PB1skNKuOIVv8AUXzW0HkJ2iyO006XARWxtoCQCeiXmtIKX06pa5HRpk+g0nzeVfSqgZ9Fn9lYyRdN6bj+6nV5fRhTfNj8j9oUX1IAAylVUnDX5dV1XXMLCm7EmLEjlKCr1JMyp1LjO6EdYIyBaH2yN+kTqPZKtiUwagnp/Kb13SCNCFnMLXh0ZKkrjznt9O2ds4BoieRA77+aafYtB8s1LYMVKFN/Fo4Hqia1ITn5LojnpPUwzZzI8f0XJnut1PkuRZuGuvPl7XXPbN5HTh+q83wefdIU28ADzm3TmsNZ76tp/wBoOIuKgHi0knvsFmzVuOF1q/q1v9kaRUbrmSH256LDYnETA0H6rm5f2dPB0OFQvfYmAQD0TerV+3T7I0tHE/AszQxYa4fJRjsdv3ym3TO6lXVik2qHQ5w7IBHh7eqp2htghsN4eqBfVjPwSbGviTKw0JtjGG97pbsdxlzpiQqNp1i8gDVMMDhAACQQALwniWVBbSx5B91n8VtOoTnHBarE7K32OcPxDTIGRKz2J2ZUEk0z2bmBIgXOWafHX2589/RazG1AZ3ijqG1KkTIPUKP/AI982bY5cAqa9AsiE/pObNKWO3tCrf6lK6HhdTdVIOaS4qTKvMfi3k2MDzSyoXHMko2vU5If7fqmieW7VIYeiJoOcCLqx2GK9bhytRxFUnyisbhIAIz/AEQ+CpGbp0aEiNY9ZSVbGAdl1jNlp8PXssqxpp1OSe4evIkpclcKatq3uuqVxqUCK4Hepb4cOCVQXvCChKtW6g6qRooHPqjoK9z01Weq4eH960bTb54IfHYO8gcCUyN7b36DxE0GskdmRfhvHWFo8TTi/FfPvpyu6g5odMECb8ROXevorIeyQujHpyXsoNUDh4Lka5g4kf8AEfquTBpqYMyTA5R5BSqVQLC3zjmvN4mxPjl3BQc4C5145/OaDEX1VU/tsGZ3iZ47ogW4dorC4oQZ7+/MjzW0+qa3bp9kx2u0cjdlhrbiVksfTEyMuWlgubkv5Orin4lZJnvujsDUDpjoEFXyGmnXmpYR+6IPj86pKtjXmLqQ6OBzSnaNeQYKYY5xN9EjxpzK0im/QPCUZcXTlktdSwp3W8Jy6gTfwSjYOHa4CSM58TmtLTpg8uGgt6I1DsPhdnBzD2SYM9kneFrGbTqY5K9mzS49guG9IJj8UkNEjSQTMIrDnelpP4tRIkt19l5jCdxrWSXSeyQMxD91p/K6Raxv1Ql2XKE+0titYSCN3PeJv2msLt21oIbPesdtGjMCCCCZ5aGSLLb40sNOm129UY4l7nlzw4vewzv5SIEC2UcUkNVtYsFAubQYHZDPeO9cG5EsF+Z4JoSs1S2K8guJAtOuWkDhzU62xHtaXTlnOnDx0WrqS4TItF+N/Qofa1RrGSH7rnSCwXBBIPaj8tu4hHy23izrNhmwnetNptA3jNtB6K47F7GWtul8+GnintGs7dL9+DGWpDtfD2RYrtfECCRae6f4QuVNMGVfgC0kZSOdrR6qdLZ5AExOq0JYTmPnApfiGu+5ui4zPID+Qh5D4B8LhJyHBMXUgLSP11UmENiLWN/CCqaL5851gC4W2MhftGlIngvcJUsmFRsgjPNL6TCOoRNOxgNrnNSa7XxQzWqFSsQT7IaPsW+qpB1+5AfcMQbDiraRAtPmjC2jKd01wdIPFNp/O5o6gG/kEqw7rSnewWS+kDPZ33dc2j/sjpK3RltvAyN8C/hkm/0ntLebukmRZSrM3m3AI55rO0Khw9cHIE3XR05W+fRv+y5e0cWC0GNF4tsTcknPPhJJ8VJ2sjpHz1Uah/ymdB7n2VbngNvJ5IgSfVTQWNcIs4gxmARAk5ZwstUII7gCPCe5bTaVD7tN7MpBgTq27Z4CYXzsvMXzBI6EHJc/LPbp4cvWlOKw5abZaKioLWKO+4RYoeqzTgICmqX1avZAvzSXFPJdGib41sApTUp5HiM+E/smg79HWxhll+G54X/hNd+IuZPZHgRJ70lwMaZRxidZRVOqSzPpHEGEKSU9oktY4NEkSIM/mvYjLM+KS46k6BU3i129/wDQzMz7qnE4zdkCQQW5GJjmlrtqBzjvOInv1/RCRltOq97nuDtGzcHsgABo5RaF2Dw7pd2pc0Q0x+QwQ2crDSOKVV8UA4imbGLxn1HerqOPc0PEl29m7oL5dUdUKbUqgaNyN0nWb25cEkrEuJ3ibEkW4HPwUH4pwEmOqqoY4zEX0NwcoieCaTQUxoEC4nnFpMcEXiMc0gbsOMWvEG3ulmIlwEkN87oE0S02cOv6BA260bMQWATJBAJ65qdWrA3pgmxtpmfZZ+hVdrJ5cAicZjQQ0wRFgDoOffKExba59QkmMpEdFOk7Mxlc87290mfjTNrymGEeS4DPU/z3I60GzSk30y9Qh30ocfllbEjeOYiO439V7UdInnxQPiHrN80N/T6TzRhbIUS211j2IV6Ae2FXTpw7yRAOh4e693LTMIwlW0BBhav6Vw3ZfUmAIYP+zv8A1WVaY/fot59INii6ncH8VtZGo8E+E9ufk6MKbOHklG3MFvNN7i+SbuaQddL2UKlPet8KqizOF22WtDTmLZrlPFbIBeSAfBchoX01wOVteAg9P0UQDrePALnO4THcV5vz+/8AKcEHWIyju69Fi/rDZwa/7zfwPI3uT/8AVylbOqf9vkfJCY+h9xhpugggyInvnIJcpuGxuq+fiDGsdyqiFPEUnUnvpnNuV9ND3j1XtQaRw62XLfVdmNlhftGjbK8pcKM26JzixIknu4Kn7IjLRbYg2Vg0sIkaccryeUr3ENIfvCwMH0BKIfhQGguFoPDjafBQDAR2dPlkdls0S4txccoHPLMi/NC1a+7LRTEgmCRp1VuI2nuuc2AQSLEa+yX167ie0QAM4y6KkhJXtTEOfIJAHIKIrBtt5J8Zi94w2zfVCFNMU7nI0NXHNJmR4qn/AMg0fmCSFdKPi3zfw0rbTB4woNx4PEJavYW8YX5KcMxQIgPz42UnUykkIvDY4tsbt9FvE0z32YNF+aY4Nxyt/GiADRUALTEBE4GqQSNefmp5G9w4D7eCLpyZGhuEGwGACCctOWaYUQQMs/1SK4q2jSMlFw01RJaM5uqqsaeKylUU23E6qytED5fmrKd+/j8+QhajoJ5ELJ1fs+g6q9rAbk+AW+oE0qjTloUj+jMAGj7hu5wNuXz1WjxtElpPC+vsrYzUcud3ReLbByN8uHcqH34Tz9oV2HqB9IHUWOokdVA9fKU5AjhfMea9VxpTqfneuQFqt+OHU+wiFU8TxgZkx3dFY/nEDl8uqg+5P7/CnBS5s307v1VbrgX6D+LBXPk5yOpHqSqHnn4R5lAWf+p9nh7fugXabnizXrHuVnBUvGcHxW8cRlE6XAM/ssXtjCmk+N6RFrRbhyi/wqPLj9r8Of0CrjevIk/pryVracNHS65xtwtnHjbqpNNhmJ9MlBdCoR9kiPzAmwybJuf+SXY1v26RLbS31TrBt/KRM5DqRfyKT/VLookZk8OeibHsMoxre0S7ONePVKdoV57M9VoK1PcoC2ZWUrHtFXxRznjEVy9AXFqohpErxShdurBp4Fy9AXu6UKMjyFEohlJQqU4Q2bSeCrlh5J2ynIlucJBSpFxDQJJWvoYJzGgGxgGdCCEuSvFuzQnZ+KBz1PhomQNgL8UlolsiBcZxqE3bVJAPwRwUatrVePfC4jXj7e+Si52c+CiavlNkBq6mYaZ+SobPofcqBscD3a+3gvasbsZcTnlonn0nghG9F3c7gaJ8Zuo8mWo1GCpbjQA2AOGQ07giAAbQbqLWAcCeamwjKw8wrOfYXAP3KhpkRveo5dEQ85iYjmFRiWmxbpl1GSNNQOAeBmNNO5Fgv2ufn+65Xjp5BcsDQucDcDuaP1UPvW06fMlJw5E8yB5qmo05mOm963TMrJPMnkBPjoqZmRa2cFWuPRVvDjx77eELMpFM6SR0jx1QG1MG2rTLfzC7YFp4cYOSPqRMZlQcI6pbNjLphyyLHPzziDz5KEXum22aAa/fAsfxWydYz1KWYlnam8H5AK5MpquzHLcE0RungT7ZfOaVfUGEDnNdG8QMpiZ0B8E2ZTkRlNzz3TMTrra3kuxFIQ3ezv7nu4IS6p4yOFrMf/ZcNwlwbLhO7OWog70dxWT29s403m0EEhwOhFiPGy2+28AHkOa2XAbpGjhpKz+1CHsbM9qWlxMnebqeZBHeCujGp5avqs3SpWU20VZTbBg9EdhoBuBaRfK9jI+XhMTxKqlDXRRbSnLT2WorUKJDnOmRvwGgXIIAa60AfjdYZNEHgANnhzwwZid8jK5JMRwbdEtxJW07K6jhyYEXnMmLHLzW2xOxNnsrlrDvsNN3Y+8CTWYWBzWVDY7wed1xAH9viTFGDp0KbKNX7u/UG8PttaIA+3ALyRcFxe61+3GiwY47IqOEmPb518CgsYwArRV8YXMazsgNbTaAGgDsCJHCbuPEklKK9DfeGtzJSrXD0P8ApLZH3HB2UkNby4u7vZMts4ptV7t2zd5waOLWw1vkG+aswdYUqLt0EboLW857JcOgLkuoYewkcIt3ykyp5ZJqCcHRygDh+qNbui3y/spU4AiO9Qc4g5ZqdZ64a8l5AMW7/wBlVIIsp0LmeAssCx4kiOQv7LdbJphoGmnBYrDMlwvqJHzmvoWHZH65+KpxuflWg208VwPwXXsLwgcQFVJ4STMHwB915gyWywyZuNOq9HGfnVU1Rumb6EX8bRksy8gi0uXK+mWkAxn1XqzHFW+p7zKqIty6+HBWOfpB6xCrcy2XcnBXvHl6/wAKL76/ORhTk6WjqoSNLnvzWFVVHXzVe7ERPT97K9zevMqndjX1nuQYv2q3e3WH8297Qe4ws9EgtI75iNJPBaHajz2Im7rSMucJVU7L3NsAXXF/wuvM5Z2uuXk/Z08X6qqLAACZtOY7O8NAZExnwXVwCBP5gToTxzCvwAa7eEzDRab6+AUMU4G4Mgfp+UwpVeE21aLtw2N4gznae7LzSjEbObUpGIaC2Cbw14iJ6m/itG4TxjnkOiDxFQsBDYLSJII/Nr3Qnxy0nlj7YHH7NqAbxYQ4HdPOwPjBBQLH6r6JSwlOs15O625jeN87uB5EjxWar/TznlzmiYz3c7aga5K3lo3jv3CQ1SDnEjjrp3rqj7WjPSxPZA0PKepKMxewngWO95IIYOoLQZk2Ak5A5cCCjuF1Ud2DJNosIFuSu/qeeS4YOq6QKTz/AMSmFD6bqn8RDbEmc+XitsfGg6JLoa0EuOnumn/ixTbvOJk3cYyAOTeN0xo7PZRaGh8OcJJgh0Zi+vQLtq4gPlp3eyQbCJEkCB0k3Q2byk/0tZV35AyBkc5vB6I1gtNpHDmhAYG6B8PNHU6dh0SWki7DkeOnzkpYgC2cfLKDBkOCsq1ANOSQQzgBYi3LrkiLNChTpSe+Z6K11iRl8zCLCdkUN6qzjaeAjtZHSy3TCI49Fm/p6h/cLtA0Dv4+XmtS2QPdV4+tubk7RAB5L14HJeLiFRN4Acz6Kuu6QYtF7hWgcPVdvTwWaF7artH26hcpVsMZMC3RcsLXVtwWL3dzRbxPsqiwHJw6uGnCSs1Q2817g3dcCTGYKIpb+87tlwJtIy43TbHLjywv5Q5fwDh3fyouvnJtw+BBhhzzPDmr9ntcWTUIZAMyRneBHstsHAAZKt2evjM95UvuAmZ0GojwVbu/5zQoQHtX8IMmzrx0PvCT40dpp3iA5oix/EBf201TnHfgNs4tnYESkGIDy3duN1xvOQBvfqubl/Z08XRjSbDBGQILptGk2EnJB46p/cu3siCWiRN+Bu2ys2WWGd5xgXkCZ8M8z4KjHOBlwnM2NzH+RnVJVpQdZxBjXLp0Q9du9J9OCnVEiYsZ9cuS8g368LZfygF7ANhvZdYEZ5GxB84VeHNehJd+J0l0nMucAAAMgBa3BX41gvImIjTVJqlZ4eHEk31vBvHhKrLtO/w9p4+lvtL2tBA7V5EA88k+pY3DvZLA0dkG/dOXBZWjtemWkbocd0DIA3NwChMXtIAHsARoOmXRbS05fRttXGtFXdFg9pAIFw7MX7vNA4TAVapl1SAbGJg6DmhKGMo1WuDiJO6c7iOHDLzTT+oa3eDXRIBjgMolYJlbU9vYdmGoVQ3+5VIjedfcBjL5ossKsMyl1t53G3kj9p43ebAM3jwS9hPcVtkzk36W4RkneOiYUW3uZ6ZKrC0rc0TTZE80rRZRbde1hJ8vhzXm9u+KiXGc89eEXm62hWMaBJufQ8V64G/QmOgn1U2i0kdFFjjc6CQg1PNgVty7snETbSBfxlakNAHzLqs7h6ZFMAmYA8CAT5yjG1XtMNNjocv2K2HJq6Jnx76Npj+VFwzuhqOPa7Ox5+xRAOoK6JlL057jY971U6pewHip5ZkfNYVL3dbJgSL+QXKr7vXyXIBsNsPZZbLnDtHLkP3Who0YVeFwm4Sd4mdNAjsPT33Bo1z5DUp9Qcs7ld1LC4YvNjAGbuHLmUh+sXtDN2m4niHRlqRCbbW2mWf22Bv2wDJntTz4yV85+rdqWgfidYcmz2ikzy0fjtl3Gkwe3GPY2NABMA5AD2RgxW9OWloy5LC7FfuQfJa3C4wOaMvc5T1KjeSq/HKOeCbDnne3LggMU380xoQQLO/KelkzoVAh8aeyWuEAnPMXkyIupZZW9qY4SdFWEEOBbk4QbHs9DIkaK7aujQRcdrdBAJm5M5npyQwpBr3M3jukgtIyIGh55ovFPaRJaWm+6BlbU8BOmplNG6oCq4jJ14jPogcTUk9md2bDpnPzVX1XSLtgg3nppy/VDtqRleWmCb3JAMDTLNAa9qvkAloyFvIlKq2CBJLSeMdRbzhGvadT8PBVBr7xlBk8+JRgWbIK+Dc058bicxwVNWm8gCM/kpw8ndABjdkz3yR3ygK1z1+W5Jtl0XU6ZDjNotzsjHOdxm0dBr1UvtmSeII+cCrqDPD1sLohJQopckWyiIiCOK9AjIceJVD69TfDQ3M3KA6MqTYPL9ETuzMgRwQ9KWkA3PLmcldUfkAtoyVQWJIn5dQpttwk26Ez6Kkvm3UdERSMESbAHzOXgUKC+uQBAzOXU2lVUKUkM/yJ7gYHnPgqa1eXzoMrePsjdmmGl4zzHdMeZSXoezarV7LvLoDn/wDlyPdd4vw8wf1CXVbte0ZhpE9LWPD9Sp/evSdod3z7JnyUzjHUhb5n+6ixpGRI1V5cJ8fW3mo7us39OCO7CaR/q3jgeog+IXrsfxkeBVbyR+6GdUVJyZEvHBP9cP8AXH/ErkA4hcn+Wl+KNrvpk1n26Tj+dwN+A0CD2TRDnbxyHmUVtaqYXTXMwWNxjiSCcs/dY2o/79cu/KLDoPhTz6wxX29+M32Hfn5SluwcPutBXPlXTh0ZUhujKUfgWXUA0G5CKwDM81Oqw1o1LjlKIL7EFpex2YGY7jmEHSbHGyvc934mkAWkOB3TGjiLt0vokppSTaXZAfSlzNWkc4sdDyKL2diA9hYDwIBEkmQHAHTjeYujKlWlVJjs1L5OBkjQkWcOR0Samx1KoYAJiXDR3+TAOWY5FHHIMo82tSLNReJG9vHj2iMr+nJLTTDDBEkGb8NARwmCmWNp2E9oR2RkB2TnGccEvqsgtLjJcJ8zY+HonCVS/eJkzzE5ZaIQVC5xBMAZgcMx6gIzHNImIk6zpw9UD/UbojXksyz+kMm4Ezmc0MaFLL7km2QjLMSVeILZAg+nNDVGSSSPD1RFc3DUWgneJIjMz1mc1Rinsi0mdTHshbydZ58FaGg2sIz/AGRBDD70mCb55oxrjaQAc+48SqoaMlA1SbRF7rMJp1JvCro15m3KZyjUKjEVhYNtb5Kqw7onPuRLaOY8AFwy58lc54a2x7bj3Dp0CCYdb7osBxOnuhquILpI6dBwHNLR2uc/edutOZgHjxK1OEZuN3bWjyj3We2VSDf7jhYRE6cGjiTn3p8Kg43kT1P7KeRsRbcna2Nj1P7Kh0lpbcRkeTuf+6V7TqZzewUouOB98/NLDrG42WteZz7Q4EWd53R33hvZyJHgQIKTPpi/+WY/yGo6hdQxn4dLQ7k5uR9EdFptiKgBixGqArHgeh4qh+KmYsRnPqoOxI0+FHRF/wB0rkIcTzXI6bb61s9oDLIDax7Pj6Lly7cnDHyv67/+Vn+0+Nlbsv8AA1cuXNl268OjV2qPwOvRcuSHGYQ59QvMVUcA4gmQacX4uMrlyXLoYp+oWAtY6BMvvF7RF0uw7yd2STY/9XBeLlP7UW4T8Tf93q5koDaWYPX/ALLly6PpCdhsSbO+aBK2jsjquXLHWuNj3Iau4ybr1ciyqLKuL+HqvVyzLGa9Sqq3uuXLModmOp9FKrke5cuWJVmMs0xpCDaLtGk+y5csJ6D+D/bPfIuj2gDxH/ULlykpOhVIX8PRWOyPReLkINU4j2KBxWR7ly5GFrnj0Cm4ZLlyYl7QXLly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68" name="AutoShape 8" descr="data:image/jpeg;base64,/9j/4AAQSkZJRgABAQAAAQABAAD/2wCEAAkGBxISEhUTExMWFhUXFxcaGRgYFxgaGhgXFxgYGBcXFxcaHSggGBolGxgVIjEiJSkrLi4uFx8zODMtNygtLisBCgoKDg0OGhAQFysdHR0tLS0tLS0tLS0rLS0tLS0tLS0tLS0tLS0tLS0tLS0tKy0rLS0tLS0tNys3LS0rKysrN//AABEIAMIBAwMBIgACEQEDEQH/xAAbAAACAwEBAQAAAAAAAAAAAAAEBQIDBgABB//EADsQAAEDAgMFBwIFAwQCAwAAAAEAAhEDIQQxQQUSUWFxIoGRobHB8AYTMkLR4fEUI2JScoKyFcIzkqL/xAAYAQADAQEAAAAAAAAAAAAAAAABAgMABP/EACERAQEAAgICAgMBAAAAAAAAAAABAhEDMRIhE0EiMmFx/9oADAMBAAIRAxEAPwD6Y3v/AG6Lx1InMAjhy5q9o8vJTIJ0+cSiO3z/AOuNnl4LmNu25NryXCAdQEj+i9mF1Z1Q/hYPM6DuX0TbNL+28AWaGyZyLHEwONgJHApPsVn2qYDQATfpJnLjoo8kW4htHDRcAyTfocwB4q41QIZADuY/CJzI1AgeSrJIEk584OfHxXYzDbrQWh0Bt85I9c1HTrxV/ebTbxgHedpJuSBqeQ4BKcdtNpbaJMATmdbjwsqsVSqPaTG40ceyGtGbnE5fOKIwGxC4gMzi7zO60a7rTm5bZvULcMypUf8AbZc/mdpOs8B6rQUMGyg20udq7gcpPhkjcLhG04pU4a0XJ/M467xQ2LqNpibkZyfLdA5aoBapxIO7LvwxJ5zry/ZJMRjt7M2aSOgPqg9obSe+pu0wSTYDQDiTkMtUW/CfaoduC5xEnO/I8EI1NMDV/tnUR5nMHuXuJDokCIHgAlWArtYTxtnebcFOtjd+zXEWvoqQuKiuZkfJKHxZ3Rn/AAvPugTLp6/ql21cRvCAVq2QLHv3u0DH7pVWpx04I8wRJ0S+pWBnqtob0soVN3TRXsrAXBzQ1ATY65Kp2FvImEE5T2lUkD1/UI+mS6N6Z/K7UfqkGFqRl/Ce4Oq0kSe5LYpHuIxBpyKgJB/MDz6KFXEvAn8bCLOGY4Bw5Sb80wruDgZy5geCWU8CQ6aZj/E5fstKbQVlcGYzN+/JG0MXIbNxy04rjs5rp3huOzjKemhVp2LaQe8ZHk4IB4h8fWY+N2T76LxtBrWiB62TGjsyG5R808F5UbAIlruIyPcjE7K+Z4rCllRzTxIXuHZdO/qTDAFrwOXfmlWFZ2h4q86cuU9nOxKO8Z1GYWxw1OLZgpDs3CAw8GDreP4WjoskTvTyiIPPRUxSoltBcvGVoGYXJwfR2yLd/fzUwJFhA48ZXjAe7ivXm2RJ8p0KwlO3mgUYuOOdwSJE5GYSKi7dEu5pz9SVD9kbxF3tgRFs/wBUiDg6xyInzuufl7dXBPVM9n4gPvDeU2jvzCP/ALbZzd11vpr48Vm2uvDbRyzTTAuBuSSBrzU9umwTidwiXjsf6buLjn2uK9fihEBoDdBEfuUsx+OO8AIDbz3TkoYEklzyC1tok6R6IbbxhhUxgbvEggam150Cy/1NtYvIp0zc2/k8FHbe2M2g2WdwGJbUrEk/hYfErVuvbUbIwrWNLQRvk3cf9UWz0uobfxJIAjdzEHQrOnaDmPME8hnlkq8Rt3fbuuPRN9JbqVXHbvXLNVM2jzzSeviN6VCg6Tey2mmRu+q52RQlfe4r2tWtYlC1KpjigKmtWI6IUvnvXmIeSUO50aowlyNMNUy5I0PB1skNKuOIVv8AUXzW0HkJ2iyO006XARWxtoCQCeiXmtIKX06pa5HRpk+g0nzeVfSqgZ9Fn9lYyRdN6bj+6nV5fRhTfNj8j9oUX1IAAylVUnDX5dV1XXMLCm7EmLEjlKCr1JMyp1LjO6EdYIyBaH2yN+kTqPZKtiUwagnp/Kb13SCNCFnMLXh0ZKkrjznt9O2ds4BoieRA77+aafYtB8s1LYMVKFN/Fo4Hqia1ITn5LojnpPUwzZzI8f0XJnut1PkuRZuGuvPl7XXPbN5HTh+q83wefdIU28ADzm3TmsNZ76tp/wBoOIuKgHi0knvsFmzVuOF1q/q1v9kaRUbrmSH256LDYnETA0H6rm5f2dPB0OFQvfYmAQD0TerV+3T7I0tHE/AszQxYa4fJRjsdv3ym3TO6lXVik2qHQ5w7IBHh7eqp2htghsN4eqBfVjPwSbGviTKw0JtjGG97pbsdxlzpiQqNp1i8gDVMMDhAACQQALwniWVBbSx5B91n8VtOoTnHBarE7K32OcPxDTIGRKz2J2ZUEk0z2bmBIgXOWafHX2589/RazG1AZ3ijqG1KkTIPUKP/AI982bY5cAqa9AsiE/pObNKWO3tCrf6lK6HhdTdVIOaS4qTKvMfi3k2MDzSyoXHMko2vU5If7fqmieW7VIYeiJoOcCLqx2GK9bhytRxFUnyisbhIAIz/AEQ+CpGbp0aEiNY9ZSVbGAdl1jNlp8PXssqxpp1OSe4evIkpclcKatq3uuqVxqUCK4Hepb4cOCVQXvCChKtW6g6qRooHPqjoK9z01Weq4eH960bTb54IfHYO8gcCUyN7b36DxE0GskdmRfhvHWFo8TTi/FfPvpyu6g5odMECb8ROXevorIeyQujHpyXsoNUDh4Lka5g4kf8AEfquTBpqYMyTA5R5BSqVQLC3zjmvN4mxPjl3BQc4C5145/OaDEX1VU/tsGZ3iZ47ogW4dorC4oQZ7+/MjzW0+qa3bp9kx2u0cjdlhrbiVksfTEyMuWlgubkv5Orin4lZJnvujsDUDpjoEFXyGmnXmpYR+6IPj86pKtjXmLqQ6OBzSnaNeQYKYY5xN9EjxpzK0im/QPCUZcXTlktdSwp3W8Jy6gTfwSjYOHa4CSM58TmtLTpg8uGgt6I1DsPhdnBzD2SYM9kneFrGbTqY5K9mzS49guG9IJj8UkNEjSQTMIrDnelpP4tRIkt19l5jCdxrWSXSeyQMxD91p/K6Raxv1Ql2XKE+0titYSCN3PeJv2msLt21oIbPesdtGjMCCCCZ5aGSLLb40sNOm129UY4l7nlzw4vewzv5SIEC2UcUkNVtYsFAubQYHZDPeO9cG5EsF+Z4JoSs1S2K8guJAtOuWkDhzU62xHtaXTlnOnDx0WrqS4TItF+N/Qofa1RrGSH7rnSCwXBBIPaj8tu4hHy23izrNhmwnetNptA3jNtB6K47F7GWtul8+GnintGs7dL9+DGWpDtfD2RYrtfECCRae6f4QuVNMGVfgC0kZSOdrR6qdLZ5AExOq0JYTmPnApfiGu+5ui4zPID+Qh5D4B8LhJyHBMXUgLSP11UmENiLWN/CCqaL5851gC4W2MhftGlIngvcJUsmFRsgjPNL6TCOoRNOxgNrnNSa7XxQzWqFSsQT7IaPsW+qpB1+5AfcMQbDiraRAtPmjC2jKd01wdIPFNp/O5o6gG/kEqw7rSnewWS+kDPZ33dc2j/sjpK3RltvAyN8C/hkm/0ntLebukmRZSrM3m3AI55rO0Khw9cHIE3XR05W+fRv+y5e0cWC0GNF4tsTcknPPhJJ8VJ2sjpHz1Uah/ymdB7n2VbngNvJ5IgSfVTQWNcIs4gxmARAk5ZwstUII7gCPCe5bTaVD7tN7MpBgTq27Z4CYXzsvMXzBI6EHJc/LPbp4cvWlOKw5abZaKioLWKO+4RYoeqzTgICmqX1avZAvzSXFPJdGib41sApTUp5HiM+E/smg79HWxhll+G54X/hNd+IuZPZHgRJ70lwMaZRxidZRVOqSzPpHEGEKSU9oktY4NEkSIM/mvYjLM+KS46k6BU3i129/wDQzMz7qnE4zdkCQQW5GJjmlrtqBzjvOInv1/RCRltOq97nuDtGzcHsgABo5RaF2Dw7pd2pc0Q0x+QwQ2crDSOKVV8UA4imbGLxn1HerqOPc0PEl29m7oL5dUdUKbUqgaNyN0nWb25cEkrEuJ3ibEkW4HPwUH4pwEmOqqoY4zEX0NwcoieCaTQUxoEC4nnFpMcEXiMc0gbsOMWvEG3ulmIlwEkN87oE0S02cOv6BA260bMQWATJBAJ65qdWrA3pgmxtpmfZZ+hVdrJ5cAicZjQQ0wRFgDoOffKExba59QkmMpEdFOk7Mxlc87290mfjTNrymGEeS4DPU/z3I60GzSk30y9Qh30ocfllbEjeOYiO439V7UdInnxQPiHrN80N/T6TzRhbIUS211j2IV6Ae2FXTpw7yRAOh4e693LTMIwlW0BBhav6Vw3ZfUmAIYP+zv8A1WVaY/fot59INii6ncH8VtZGo8E+E9ufk6MKbOHklG3MFvNN7i+SbuaQddL2UKlPet8KqizOF22WtDTmLZrlPFbIBeSAfBchoX01wOVteAg9P0UQDrePALnO4THcV5vz+/8AKcEHWIyju69Fi/rDZwa/7zfwPI3uT/8AVylbOqf9vkfJCY+h9xhpugggyInvnIJcpuGxuq+fiDGsdyqiFPEUnUnvpnNuV9ND3j1XtQaRw62XLfVdmNlhftGjbK8pcKM26JzixIknu4Kn7IjLRbYg2Vg0sIkaccryeUr3ENIfvCwMH0BKIfhQGguFoPDjafBQDAR2dPlkdls0S4txccoHPLMi/NC1a+7LRTEgmCRp1VuI2nuuc2AQSLEa+yX167ie0QAM4y6KkhJXtTEOfIJAHIKIrBtt5J8Zi94w2zfVCFNMU7nI0NXHNJmR4qn/AMg0fmCSFdKPi3zfw0rbTB4woNx4PEJavYW8YX5KcMxQIgPz42UnUykkIvDY4tsbt9FvE0z32YNF+aY4Nxyt/GiADRUALTEBE4GqQSNefmp5G9w4D7eCLpyZGhuEGwGACCctOWaYUQQMs/1SK4q2jSMlFw01RJaM5uqqsaeKylUU23E6qytED5fmrKd+/j8+QhajoJ5ELJ1fs+g6q9rAbk+AW+oE0qjTloUj+jMAGj7hu5wNuXz1WjxtElpPC+vsrYzUcud3ReLbByN8uHcqH34Tz9oV2HqB9IHUWOokdVA9fKU5AjhfMea9VxpTqfneuQFqt+OHU+wiFU8TxgZkx3dFY/nEDl8uqg+5P7/CnBS5s307v1VbrgX6D+LBXPk5yOpHqSqHnn4R5lAWf+p9nh7fugXabnizXrHuVnBUvGcHxW8cRlE6XAM/ssXtjCmk+N6RFrRbhyi/wqPLj9r8Of0CrjevIk/pryVracNHS65xtwtnHjbqpNNhmJ9MlBdCoR9kiPzAmwybJuf+SXY1v26RLbS31TrBt/KRM5DqRfyKT/VLookZk8OeibHsMoxre0S7ONePVKdoV57M9VoK1PcoC2ZWUrHtFXxRznjEVy9AXFqohpErxShdurBp4Fy9AXu6UKMjyFEohlJQqU4Q2bSeCrlh5J2ynIlucJBSpFxDQJJWvoYJzGgGxgGdCCEuSvFuzQnZ+KBz1PhomQNgL8UlolsiBcZxqE3bVJAPwRwUatrVePfC4jXj7e+Si52c+CiavlNkBq6mYaZ+SobPofcqBscD3a+3gvasbsZcTnlonn0nghG9F3c7gaJ8Zuo8mWo1GCpbjQA2AOGQ07giAAbQbqLWAcCeamwjKw8wrOfYXAP3KhpkRveo5dEQ85iYjmFRiWmxbpl1GSNNQOAeBmNNO5Fgv2ufn+65Xjp5BcsDQucDcDuaP1UPvW06fMlJw5E8yB5qmo05mOm963TMrJPMnkBPjoqZmRa2cFWuPRVvDjx77eELMpFM6SR0jx1QG1MG2rTLfzC7YFp4cYOSPqRMZlQcI6pbNjLphyyLHPzziDz5KEXum22aAa/fAsfxWydYz1KWYlnam8H5AK5MpquzHLcE0RungT7ZfOaVfUGEDnNdG8QMpiZ0B8E2ZTkRlNzz3TMTrra3kuxFIQ3ezv7nu4IS6p4yOFrMf/ZcNwlwbLhO7OWog70dxWT29s403m0EEhwOhFiPGy2+28AHkOa2XAbpGjhpKz+1CHsbM9qWlxMnebqeZBHeCujGp5avqs3SpWU20VZTbBg9EdhoBuBaRfK9jI+XhMTxKqlDXRRbSnLT2WorUKJDnOmRvwGgXIIAa60AfjdYZNEHgANnhzwwZid8jK5JMRwbdEtxJW07K6jhyYEXnMmLHLzW2xOxNnsrlrDvsNN3Y+8CTWYWBzWVDY7wed1xAH9viTFGDp0KbKNX7u/UG8PttaIA+3ALyRcFxe61+3GiwY47IqOEmPb518CgsYwArRV8YXMazsgNbTaAGgDsCJHCbuPEklKK9DfeGtzJSrXD0P8ApLZH3HB2UkNby4u7vZMts4ptV7t2zd5waOLWw1vkG+aswdYUqLt0EboLW857JcOgLkuoYewkcIt3ykyp5ZJqCcHRygDh+qNbui3y/spU4AiO9Qc4g5ZqdZ64a8l5AMW7/wBlVIIsp0LmeAssCx4kiOQv7LdbJphoGmnBYrDMlwvqJHzmvoWHZH65+KpxuflWg208VwPwXXsLwgcQFVJ4STMHwB915gyWywyZuNOq9HGfnVU1Rumb6EX8bRksy8gi0uXK+mWkAxn1XqzHFW+p7zKqIty6+HBWOfpB6xCrcy2XcnBXvHl6/wAKL76/ORhTk6WjqoSNLnvzWFVVHXzVe7ERPT97K9zevMqndjX1nuQYv2q3e3WH8297Qe4ws9EgtI75iNJPBaHajz2Im7rSMucJVU7L3NsAXXF/wuvM5Z2uuXk/Z08X6qqLAACZtOY7O8NAZExnwXVwCBP5gToTxzCvwAa7eEzDRab6+AUMU4G4Mgfp+UwpVeE21aLtw2N4gznae7LzSjEbObUpGIaC2Cbw14iJ6m/itG4TxjnkOiDxFQsBDYLSJII/Nr3Qnxy0nlj7YHH7NqAbxYQ4HdPOwPjBBQLH6r6JSwlOs15O625jeN87uB5EjxWar/TznlzmiYz3c7aga5K3lo3jv3CQ1SDnEjjrp3rqj7WjPSxPZA0PKepKMxewngWO95IIYOoLQZk2Ak5A5cCCjuF1Ud2DJNosIFuSu/qeeS4YOq6QKTz/AMSmFD6bqn8RDbEmc+XitsfGg6JLoa0EuOnumn/ixTbvOJk3cYyAOTeN0xo7PZRaGh8OcJJgh0Zi+vQLtq4gPlp3eyQbCJEkCB0k3Q2byk/0tZV35AyBkc5vB6I1gtNpHDmhAYG6B8PNHU6dh0SWki7DkeOnzkpYgC2cfLKDBkOCsq1ANOSQQzgBYi3LrkiLNChTpSe+Z6K11iRl8zCLCdkUN6qzjaeAjtZHSy3TCI49Fm/p6h/cLtA0Dv4+XmtS2QPdV4+tubk7RAB5L14HJeLiFRN4Acz6Kuu6QYtF7hWgcPVdvTwWaF7artH26hcpVsMZMC3RcsLXVtwWL3dzRbxPsqiwHJw6uGnCSs1Q2817g3dcCTGYKIpb+87tlwJtIy43TbHLjywv5Q5fwDh3fyouvnJtw+BBhhzzPDmr9ntcWTUIZAMyRneBHstsHAAZKt2evjM95UvuAmZ0GojwVbu/5zQoQHtX8IMmzrx0PvCT40dpp3iA5oix/EBf201TnHfgNs4tnYESkGIDy3duN1xvOQBvfqubl/Z08XRjSbDBGQILptGk2EnJB46p/cu3siCWiRN+Bu2ys2WWGd5xgXkCZ8M8z4KjHOBlwnM2NzH+RnVJVpQdZxBjXLp0Q9du9J9OCnVEiYsZ9cuS8g368LZfygF7ANhvZdYEZ5GxB84VeHNehJd+J0l0nMucAAAMgBa3BX41gvImIjTVJqlZ4eHEk31vBvHhKrLtO/w9p4+lvtL2tBA7V5EA88k+pY3DvZLA0dkG/dOXBZWjtemWkbocd0DIA3NwChMXtIAHsARoOmXRbS05fRttXGtFXdFg9pAIFw7MX7vNA4TAVapl1SAbGJg6DmhKGMo1WuDiJO6c7iOHDLzTT+oa3eDXRIBjgMolYJlbU9vYdmGoVQ3+5VIjedfcBjL5ossKsMyl1t53G3kj9p43ebAM3jwS9hPcVtkzk36W4RkneOiYUW3uZ6ZKrC0rc0TTZE80rRZRbde1hJ8vhzXm9u+KiXGc89eEXm62hWMaBJufQ8V64G/QmOgn1U2i0kdFFjjc6CQg1PNgVty7snETbSBfxlakNAHzLqs7h6ZFMAmYA8CAT5yjG1XtMNNjocv2K2HJq6Jnx76Npj+VFwzuhqOPa7Ox5+xRAOoK6JlL057jY971U6pewHip5ZkfNYVL3dbJgSL+QXKr7vXyXIBsNsPZZbLnDtHLkP3Who0YVeFwm4Sd4mdNAjsPT33Bo1z5DUp9Qcs7ld1LC4YvNjAGbuHLmUh+sXtDN2m4niHRlqRCbbW2mWf22Bv2wDJntTz4yV85+rdqWgfidYcmz2ikzy0fjtl3Gkwe3GPY2NABMA5AD2RgxW9OWloy5LC7FfuQfJa3C4wOaMvc5T1KjeSq/HKOeCbDnne3LggMU380xoQQLO/KelkzoVAh8aeyWuEAnPMXkyIupZZW9qY4SdFWEEOBbk4QbHs9DIkaK7aujQRcdrdBAJm5M5npyQwpBr3M3jukgtIyIGh55ovFPaRJaWm+6BlbU8BOmplNG6oCq4jJ14jPogcTUk9md2bDpnPzVX1XSLtgg3nppy/VDtqRleWmCb3JAMDTLNAa9qvkAloyFvIlKq2CBJLSeMdRbzhGvadT8PBVBr7xlBk8+JRgWbIK+Dc058bicxwVNWm8gCM/kpw8ndABjdkz3yR3ygK1z1+W5Jtl0XU6ZDjNotzsjHOdxm0dBr1UvtmSeII+cCrqDPD1sLohJQopckWyiIiCOK9AjIceJVD69TfDQ3M3KA6MqTYPL9ETuzMgRwQ9KWkA3PLmcldUfkAtoyVQWJIn5dQpttwk26Ez6Kkvm3UdERSMESbAHzOXgUKC+uQBAzOXU2lVUKUkM/yJ7gYHnPgqa1eXzoMrePsjdmmGl4zzHdMeZSXoezarV7LvLoDn/wDlyPdd4vw8wf1CXVbte0ZhpE9LWPD9Sp/evSdod3z7JnyUzjHUhb5n+6ixpGRI1V5cJ8fW3mo7us39OCO7CaR/q3jgeog+IXrsfxkeBVbyR+6GdUVJyZEvHBP9cP8AXH/ErkA4hcn+Wl+KNrvpk1n26Tj+dwN+A0CD2TRDnbxyHmUVtaqYXTXMwWNxjiSCcs/dY2o/79cu/KLDoPhTz6wxX29+M32Hfn5SluwcPutBXPlXTh0ZUhujKUfgWXUA0G5CKwDM81Oqw1o1LjlKIL7EFpex2YGY7jmEHSbHGyvc934mkAWkOB3TGjiLt0vokppSTaXZAfSlzNWkc4sdDyKL2diA9hYDwIBEkmQHAHTjeYujKlWlVJjs1L5OBkjQkWcOR0Samx1KoYAJiXDR3+TAOWY5FHHIMo82tSLNReJG9vHj2iMr+nJLTTDDBEkGb8NARwmCmWNp2E9oR2RkB2TnGccEvqsgtLjJcJ8zY+HonCVS/eJkzzE5ZaIQVC5xBMAZgcMx6gIzHNImIk6zpw9UD/UbojXksyz+kMm4Ezmc0MaFLL7km2QjLMSVeILZAg+nNDVGSSSPD1RFc3DUWgneJIjMz1mc1Rinsi0mdTHshbydZ58FaGg2sIz/AGRBDD70mCb55oxrjaQAc+48SqoaMlA1SbRF7rMJp1JvCro15m3KZyjUKjEVhYNtb5Kqw7onPuRLaOY8AFwy58lc54a2x7bj3Dp0CCYdb7osBxOnuhquILpI6dBwHNLR2uc/edutOZgHjxK1OEZuN3bWjyj3We2VSDf7jhYRE6cGjiTn3p8Kg43kT1P7KeRsRbcna2Nj1P7Kh0lpbcRkeTuf+6V7TqZzewUouOB98/NLDrG42WteZz7Q4EWd53R33hvZyJHgQIKTPpi/+WY/yGo6hdQxn4dLQ7k5uR9EdFptiKgBixGqArHgeh4qh+KmYsRnPqoOxI0+FHRF/wB0rkIcTzXI6bb61s9oDLIDax7Pj6Lly7cnDHyv67/+Vn+0+Nlbsv8AA1cuXNl268OjV2qPwOvRcuSHGYQ59QvMVUcA4gmQacX4uMrlyXLoYp+oWAtY6BMvvF7RF0uw7yd2STY/9XBeLlP7UW4T8Tf93q5koDaWYPX/ALLly6PpCdhsSbO+aBK2jsjquXLHWuNj3Iau4ybr1ciyqLKuL+HqvVyzLGa9Sqq3uuXLModmOp9FKrke5cuWJVmMs0xpCDaLtGk+y5csJ6D+D/bPfIuj2gDxH/ULlykpOhVIX8PRWOyPReLkINU4j2KBxWR7ly5GFrnj0Cm4ZLlyYl7QXLly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70" name="AutoShape 10" descr="data:image/jpeg;base64,/9j/4AAQSkZJRgABAQAAAQABAAD/2wCEAAkGBxQSEhUUEhQUFRQXGBcXFxcXFxcXGBcYGRQWGBUXFxgYHCggGBolHBQUITEhJSkrLi4uFx8zODMsNygtLisBCgoKDg0OGhAQGiwkHyQsLCwsLCwsLCwsLCwsLCwsLCwsLCwsLCwsLCwsLCwsLCwsLCwsLCwsLCw3LDcsKywsK//AABEIAMcA/QMBIgACEQEDEQH/xAAcAAABBQEBAQAAAAAAAAAAAAAEAAIDBQYBBwj/xAA9EAABBAAEAwUFBwMEAQUAAAABAAIDEQQSITEFQVEGImFxgRMykaGxByNCUsHR8BRicjOC4fHSQ1NUkpP/xAAaAQADAQEBAQAAAAAAAAAAAAAAAQIDBAUG/8QAIhEAAgIDAAMAAgMAAAAAAAAAAAECEQMhMRJBUQQTFCJx/9oADAMBAAIRAxEAPwDzC02TZOCI4fw6XESCKBjpJHbNb9XHkPEoAAj1tT4N1Ar1bs99ixID8ZOWn/24eVjm88x4KLtJ9j74WmTAyOl1/wBF9B1V+F3M31TYHmeGOYAHdNeCNFpofs74mNP6V3/2Z+6nP2f8ScDeFdbf72a+WuqQ6ZkKXCFdT9k+INOuCxO9aMzfRQns1jv/AIWK/wDyd+yYqKqkqVlLwHFMFvwuJb5xP/ZPh7OYt5puFxHj90/T5JAytijLj9T0U75K0bt9VbT9n8UBljwmKI5n2L9T8ERw7sBxKZtswrmC6+9cI/WjqgEZxIr0GP7IccR3pMMzzLjXwC0fC/sfwzReJmmmJAtrPu2g86I1IQFnjBbZDR3nE01o1cT0AG5XoHA/sexc7WvneyAGjkILpMvO+TXV5r1vg/ZfBYV2fD4VjJKrOG274lXolP5SmB5txT7FcI/WCWWE0BV522Buc2vzWL439j2OhBdC6PENAuhbHnwAOhPqvfxmPQfNM9h1Lj6osD5BnjcxxY8FjhYLXCiCDRGqjK+s+L9nsNiWlk8MbwerRfx3XkP2h/ZhBhY/b4aVzQXBoifqCSfwnlSLEeU0mlHv4VKPw35IaXDOG7T8EwshUjAoyE8IGER6NKLxGjGDwtDAaAdSiOIHvAdAFIWCznRDs3UkxTGcymBFJuuNXCUmlAD2CyuzbpRbpj90xB48r8Op5BfQ32cdmxgsM0Effyd6V3OzqGX0aKXnH2WdkzPIMVM37lh+6BGkkg/F4tb9Qvc8BFSkoKaeSik3H85ogod4/X6oQmTLjinNO6T9kAcDkwP15m6KkbskWIAYHbjmutJ8U9JADcp6rhi66+akSQAwRhLInpIA4AupJIAS4V1JADcqzPaV0X9ThxMCWhsh3oC8oDq5nf4rULyz7aIXukwvs3ta7LNQNjN7l6+STBGsk4Dg5h3HNs9C0/Iqi4l9n0Z0a9l8gaaT+i8lxOIxmH98OFflcHEeJDTY35qTD9tZRQeSfMm/igC/432Aew95hHjuPiFj8d2fLNlrsD24fQAkI8Haj5qefiMc3vtDT+YbJ39A89bCRI0EKHFOuQrVcRwGXUGx1Cz2IweWyE7Qk/pXSqK+6U6VNl0ATGQJwTV20rAliTCVIzYqKkwPrmLDtaGtYA1rRTWtFBo5ADkrKFtCl5xwzthiGOHtmtlZzoBrwOo5O8tFueEcahxLbieCdi3Z48ws00XODj0sSoiNPipCuEaKiDrP2TiuN2TkAcCRKQSKAOrihxeMZE0uke1jRuXEAfNZDifb9urcLE6Q/nfcbN9eWY/CvFJtIaTfDalB43isMN+1lYyhZBcLry3XmGN41ip/9SdzWkEFkXcBB8dTfjYVc2FgN5czvzOJLvidVDyI1jhb6ei4jtzhmkBgllB/ExhLfiaVfJ2+dfcwriORdI1vyorKRYhnM5VPKY9CHCvO1m8zNv48atmgk7cTn3cM31kv6Bcb28nHvYUHykr6hZd0+uVp181K2VzfeBrqNUftkJYoGrg+0Jg/1sPMw/2ASD1Iqlp+F8WixDc0L2uHMcx5jcLzJ0ZeLbqPDdAEGJ+eN7opAdC3T4jmPNOOX6OX43w9qCy32gcJknga6ERe0jdmuU00MIp5vlQ19FH2R7YNxFxTFrJ2izya8fmbe3iFp35JGlttcHAgiwQQRRW3TkcWtM8V4hhpMMWSs/ppg806Vjtqof7j5rP4uOJ7i3+nc95tzniso9BrfjsrHjReWvwpwzIo4XOYBG46hrjRIHu2FX4TAPmYSxs7GtHfINGh0rUhNE/4UmI4czNlZnaaskjug8gOqbGZYtiHgb1ZrwK12H4TcTpjLJDBdOcYznLRuQ0iyPJLifC2MhY/Dyh0Tz3nTR+ydptq6srfRFoEynwHFQ7Q6HoUzHQ5iSK8goJxfuiMNG7771+B2pLAjKd7Sr4PvSnx+D5hVWIOtLW42FZziOHo2rTJAAnNTU+EapFEr9AoFNMVElYHsxkrfZca3UPYS1w5g0fkoXSm9dQdPJMZKWlcilZ7ksaaNlwLtm8FrJwHNui/Zw13I5j5rfRyBwBaQQRYIXiudr/ByvuyvaV+GcGTOLoSa11MV7EdW9ei1hN8Z5eXDW0entXU1jrFjUHVRYvFMiYXyODWjclbHOTOdXkspxztixlsw4Er9i78DfX8R8lm+1XaM4umRlzYBvrRk6Zq2Hh46qrgZoK0Hgspzrh04/x3LbJpmSTvzzPdI7q73W+DW7BOgwhfpas5Issfoo8EafVb0uSWVtnbHEqGDguloafhYGzlop4XOADdyhRg6sVmI3PIeSSm+jWJfTI4iAtPest8KsdPNBPhztdl3G1LYYvhzXDQeazmLw/snWNuYVqV8FKCKlkucZWuDXjrpY6ErmE45LhXCPEjMzr0Vf2h+7eJIzfVNlxTcWwR5wHgHK38w6G9nAjRapWcs40jeCXN34NHc29fFAcaxjfYvzgtdpVb2NuWyreA4z2sEeU/fR2xw2zZdgUfxyE5HNdpIW6jTSwp8djtqPj9MPxnBvyMnBBa+6AOoA6hXPZ3jEjWAhtEc2nIa8ws4cV7OOjq43ob0HVEcIx7cpDjsNB1W/jo5L2ejsw0czfataM41JuzZ3JPNV39VFA/O4zkuOXI2zGDWji0fqg+y3EDr0J+qtII85moaDL8dVipOL2dn6lOFrpCOMuY4+1xBI/9OEtFDUbEDUjxVbxbiU0wcJpGPboGtpra6D+4p2Iw8jQSGtJ5ZhY9UxnDnuAcRDI8Vbc2UC/Ky1dCaZwzg4S2VU2GzNt0bco5A7keB1vy0QkwlazOG5Rfg4Eeat+J4JsL2ktMj8uzSKBPQnl4oKUMabe2U2Nm8vRxApUSJhzsDt73Vbi8NY80Zw9+RxjcCGnUWicdhtLSTop/TDzxFpop0IVnxPD2L5jdVrjTVTEiNxTCnEpqQz1mSTqg34ghGSx2NFX4jQrjf1Ht8Jnyc9iN10Y38w9UJhYJHmwNDuSr3BcIqi4XfVVejNxs0nZbta6CBzJWukDa9jW+t21xOwGmqrOJcRnxTwZ3aA21jdGN/wDI+JXWwCyFGQc1Nqq9UnkZh+mMXZAI7dXJHMjoaIdg73r+qNaa09FNv2dUEWkBD2jnpRUDo8sjVFgn5TXJH8RotDua5mmmbKNMt8LVfqmOjLCcotpQvDsRbQipZfkiSOeSpgskG55/oshx9tWtbjZzl05fNZTiLS52uuuv7K4KgSKTiODz4fbXqsrPgQzDvkb/AKjXNyvBogAmxXRegTxj2bqFDcArF4fDtxEr4X37r5ARrWUH66Lpg2YZY2yl7N8Vkbibv3jbul1uvTuJNJIe9wdnjaSNAQK0WA4Xw32b3BotxyXfLcn9FpJsYe8OlNHhQVNpvRml41ZmO0EwIdGABlcC3mddKv8ARUPDGOc+lY8SgqTMdRdnx1RnC4Mzi/KGg9NgrUqRj4Nyo0PA6jbXMrSdl8Qy5Wv3sOv+eSo8Fhsosqy4bCQ/M3y81zy3s7o6VF7xCBjmkArIT4MRNf7NlOcbJBAFddrJWuxOHsKlnhN2UscnErLiU47MkxrW20NfmOuYe6P1tcc8aj2khkOpLgSBpp3ydfJXWNwxGrHlh5kVdeoUEVPY44eYUNHPczTbUd+q812xlZ5GTG4umUmIAIr2he9uut36nZW/DsQJI6PPfzQ0uYOqMxO1ok95p/xIO6FY4wy61ld01CbQonOIYTKSCFmMdGWmuS3+Oi9o3NzCy3FMLY8QhbDjM8u2kQuJgesc6G/83Vtw/grXkF6KwMLY2nTNqPU6DdWkEe2gb4DYLhdUexGNqwPEYJjRQH/HJTNw+lqTG7Dx19Nh9FIxltH88lN6NIK0Vzo+8URheHa5vX4JQtHtTe3NW8FBup72yT4TljRSYnCANJ6G/idUxw6dArXFNADue/0VMJEvIIMnFo6B+dpZzGiAj5olppwPoUpKzdPVHOGSFji0qwkktCyQ5SJB5H91PlsIqzPIvY2QWCLtVE8NeJ+iuWigq7FgK4qiIopeL4nLC7rSwXZ3FO/qSW7kFvod1qu1JIjdSx3C5xGHv5gE+vL5rWPDHK9lrhszp5X2MuYt+G6tYos0ZI152qThEZe1rB7xuz5mySt5w/hIEYb81EnTCEbRlmcHz96r01H6o/C4DVoqmg7ALVYXhrYxZQ0jyCcoFWp870bwx2itxseorbmFf8JYw1VKhxILjXPVDRkx62QL3B2TWyZwo3rMICNdVRcZhDTV+KfwftCB3XHMOfUDqrbimDjnYCPQhRTTHZjHtsFUWIxUrnmGmZNwdiRzHRXzojHIWm1Rdq8CHMzDduv7hdOOVHNnx+Ub9grYb+7bBoAczgSSfAMAoDxQkkLcpY2Jza2dYyn/AG7qPBYgSsFyPaWnvZXEWPHLqRXJGySg/wClOQ0H3suW+ujhsuk8xp2Fdn+I0C1wBNEEHx2KA4lFqaQrZwx4exweCaJCt8XHnZmH8Ci6ZaVoxfE8PRsc1XErSYyCwQVnpoyCQVohWz6GIAFhPbIBWuvP47o0YPu9T06KFuDou8dv2Xmwdo9/FTQPxeu6WkOGWtOoPP4o3BAFiEGFtpBHPl8CpeHnIcp+PqqrRp4KMWkCTtyP2vNp5/y1PiowBYOoNHXQmtQicYwAh7/dabNC9Ab/AGVdJJlvmS69NaDrNjmd0rOfNK6JXYjM2QgUAKF7nTdVDDqEfI/TTS/2QT4716LKUqZlDRK0qdhsUgw7b9UThzurN3IOwspFh2oIUsRrRDFSMJvXp/AhLZXQp5uhogMTHfgiGuSeORpUTWzP8TwOeMjTn81jZeC2GtojXXReqNw4IA0HggeKuZEC6tdkJtEZIxlsyfC4o8OLIs81eQ8QaRla7UjS/wBFm5Jg4vPgdhfyQHC4faOABdY2VeF7Mm2lSNnO+QNJJukNDPn906q2wUD2RgO72irzhcryRt8kUi4+YnDUHYjdRxNt+UnQiv8ArxUsjxv8UKx3faehH1So1nzZU8NxT5ZXQOFTMzBj6rNk71PrcEBaXheOcI2vae673m9CNDShgwsYxTpSKcy3A8qyutQ8Bh+7eD+ZxGt6LVpNGMG7aYZxp4JYdNwqfiUWZrgdqITsXP7o8R9VJiDd+qlKhv2jzTCyGCYjleUjwWniMj+41kZYLJIHfPm4mqHRZztBHUhIR/D3sliaHZtPe1P6brqTtHk5I1IInY4ksETarRwJzX/iNKUnBsXlJY67HVRylkgqN87QDVn7txocqPuoKVzQc8cgeQaNB1jzJ3TqyU6LPimF5jms7i8MCVqcPKJI1Vzwi9UQdLYpRPoKCMCr5rj8PrqKHWvEIZ5zCjum8PxUkZokvjJAynV8Z2Op3avMxaez1ZuUdonlwTW8ieZ1O223qUJicJpeaq5DxvKFa4jE5jTaIoa81EaII2XU6KhOWmytDMzK0PVB4dgBcDoRQHiK6ouE07K7bUE1XkmzN1BrUfy1lJKzocbZV4nDdPLXr+1UoDHW4Vo9mpvzQmL8Nf5us5pMiUaZVubrypSh9LkjT8FxoTggD4zouGatFFDKnO1VjCLG64HqEOT2Ud0kNMnbJyQ3FcIJG0Dfgp4mt2Pn+yZKd6QOkzN4XhuST1Hw5qxi4cxkmYADUnToUc1gvlak9gQTmIQ5DUENkxAHgOiAnlsiuYKfi7BrdBOf8UWVaRBM7e1Fh2GxqlK+zSkjOh6hUjGUrHODpCSNA6gfIclYgiOMjQaAD9T80yB7Gt13UGJkLteQ26K2JcsqsS63C+v/ACpZ5NCVGBb/APHn46Js7uuwFlJGbZh+0OryeW3wTOBSEPAGgcaO1HpZOy7xeSySBpqbPmgsFNdt60fguuPDzcjtmuYJnOEcbI3C7PdBedOTr0CrJi7NlEYN7mzY8gN0Ux0b2ANErNACT3Qf8S03S7Jh4cuWKVxIbrTXNy+Acdz4pmQBgJHxy5SDR+SscVESbCFGQAASZnN94E27zVgMYxoFuYTzAs5fA+Kh6LR6wcQCCL0N0fHdCxYunEuvY67ctEg7Rw9UE9xGpFi9TzHiuCFM9lJSVM0HDuJxvZqC0jTz6ZTzGqLdqfMFZQYgsdVaH3T16jzCusLjbb150fD9U9kqDRJiYtQb3311UT+u3L9iisRK0tvyOm5tV87tNDtrSpNNGuOVjfaWfHb4FQTD0INHx3UbpacSE67bfist2OaBZ20VA4EH5oiU2oRroVaMxwdqnteoDp+6mYy2BwO+/gbVAJ9nYlpvcKUSV5IY6KHOQmx0WjZOdWoTKaPI6IA4nTRxHgFA+c3oSevRZ2XwsRPrVa/L0Ukz8xvVVYxRvc+CaJvVKgckSveTqTpaHl6rjpuqic4HdWlRlOVnCOmvVTRx5qAGm5TWRnloOqmwzQ03Z10I8lViQUcKG2ZD0oBV2LnvQaeCfipSTrr0Q7GAWSrJk0hMblCqeNYuoyBu7T0UvEeI5QQDyWZx+MLnXyAoK4o58k9UV3EA46D/AJUOAgIdZHuizZ+CnbNRsb9TqpcFFmfbtv4VujjZf4VktMbG6PIQAczGkkeDj7vmp5ZJGd0QxyE7kuNt1/DkNEoIujkaYwyQACjmoA9QK5J+HbE1ojie5rhegaRl8Q7qmjO9nZQ2N3ehe7NyFMPn3gqnE4fK45dAeW6uGwgM1nD3knuveXSbb68kzDslePvXh9aDMGNodNKtKrG2z1iU3YCHJ0057/8AKLjw12QfTzUc7Cw1S8zaZ7rjXCnxcRIqzpr5HqPFScJxpByP97l/cOoU2LadKHmg52hwvSwdDzH/AAtU7WwbLpxBoEkV0+Sjur1tVEOMJ0O45daO/wA1OJtUkqJi6JnDopGDug8+iYxwNtO/JceR/utPTNG7Q4AUhnN1Uwco3eCRkyAHMK5qESltt6/Ok6ckGxyT3yCUA6BzR8fFDKRxr7TXuUWoKc5wq1XobXtDCOjT6C1GWkGjp5ruYg6GlGbJs2pa+CbE4KIZiTppyU/h0TmsseaaMpJgtdfkiYWqRsScWoFEZKdKUTXaoefEhpoEZuZJ90dSocVxBkTC4uv+7r4BVGI3IKxUrW6krP8AEOLZiQCqbivG3SEkWG8h+pVZ7U1a3UNHLkyriDsVic+xooF763NoaV/MLgBB3sFUkYOTJib1VphGOAzXX0Pmq3CttWsNOFFlUKJs949QOS0MnYdDPK6hF7PvHvZmB532aTsUVjDJEa9i155teS31tuqEih0I1HiCB9NbRWHweVliUFxPunMXednRIVbGPyNOd8Tia2joO9C7khZsFHLTiCNNnHUeBpWkUMjwS5+fL+YtFDoBzUjsQ5wAyN7orRmvqeZQJpnosEuu/n5qeY5hv6qCaOiKXCwtdlPPl4Lzj6KkFewaQCCDeiCmwdXlb8OaLjppPTp08U/qL0Pok+mcomXx2CcTmAog7oSXGFrqK1M2Gdd6EUqnivC2vG2v82VWZSQJFisw135ohkvy/mqzT5XwPySaD8LuR8PNWMOO6FVQ1Ky2Mo5FROehf6pQyYmwnVg2Fl49UM7TUFDmfmmDE/BFE+VBxOnVMfKB4BQMm1Ty4G1SQ1M5I69k4zudVkmuvJR6Dr/2uuZSmrBSJ4xvrqiY27ISNGx1VlKmPyVHMQQ0WdFgsX2klBfHmBIcQHjTT91Z9rOPtDSyM2drHL1Xn7nG1vCH05s2SuFxLxAgAguLgbs8yhp5nPILyT0HIeiEJNWfQKSJnMrVJI5HJsIawHX8I3Q+ImskgacguvObbZRSEaD5qiaoZntSxP1ULoyFLCzWynQglvLYH4K6wEuhaADelqgdCXgnatvFH8OlDmhneDhv09ChiLx7HREfdtcfyuJH0Uv9Q2PWRjyPysIB9C7kgsMxjRQmGf8AIS4v23s6IzBMle0gvdLl1AdlBa0dOZCQr2J743d85mt311c3zrdN9u12scj8vWiwnzCmbPNJoYog1vONhzH/ACNqB+KDTRwpk/uEuT5UnQNHsDwKv1UDwHU4iyNjzHgCnxA+hTJYiBpzXns+hSRz2psH8PVPkcCPH9FA9v4dtFyEHnRrklQMlZHWubQ/hXJXjc8vooXO1ATcUKOWwTp6oZnJMr+M8PZKw2LB28PELEYpj8O6nat5H9Ct5LIR5Kt4hAyVpBG42TUqMX0zkONT3TWVVYnBGHP3u6BYB+YtOwmIvUrZL4S5FszzUOMlyiwuDEtG5AVfxTirQ0gUTyV0ZSZGzjDmnvNFcqWmwOEkkZnbVFebjipqnAO/7XqPDp2mNjo3WCAC3kdB3h5aqMr8FwWOSkA4uV0Y218EJJjC3Vx9FbYj3vmhcrHk3uCPgFK3s1WwccTAYX2BQvXf4IBvtphmleWM3DBoSFaz4RknQAclSYrBSwm47cD+HchaUE1RnuJ4ZzH98U07BV8kt6aUrzjPEfbNDSzK4HUn6KpOHArXbdaxOPIlehzW6jRSSgDe9eQ3SZY1+qOj4dbg06yO91oNnXma2AFlNbMiCPhrqt0ckbfzVfxA1Qj8KAXAOaQNj+bxC9O4R2agmia8RyEnQnO6iQadz6grOds+zIwv3gid7Iu0cCXBoIALHjz1B8VVCtmSjY0nUmv1RLsGXDunYXWieyMHZpyjXbdENa1+zHM8zdnqEg0V/DppLETdnHbKCSegKMwQfG+Wog6zVEkZSDrtupcRFG8BsTyS0gkgFpGutFW2Gw2Rgyysc7U1mDnj/Ju6YcBWyRN77mvdyOSs4+Ke+KFxEhsNGoLtwPEBSeyneC+X7yjo8MygDpYFKds+ZuV0LGgfjBNu6BwOiRLJJHO0OGxRAO7onFt9WuBROJwcrSMwBJF2HNdfwKCinh1icyUO/C4AezIrW0zBRYWG80zIS43RDzfjoEAetkckVHtRSSXCz6GQI/36NKGXBMziQ+8NiL18CuJJeheh0woWRryXY8Ne46pJKGRLgPjMDTaCoMS0nwSSQjBso+IssEO3+qw8uDeD3XGieqSS6cTM8y/qQy8Pf1v1QOWrvkkkuo4HJnWuWr7H8SLO493dPu7mj022SSSkk1scG0zTxYV7be92a+m1eXJF4PhLpT3KAPM8gkksKo7MbIuI8WwuFBY4vfJetNr0BKpOJ9oJJGfdRiIHTMTmfX0XEkoK+iyzaMrLFRNmzvZTcNhy8ityaASSW6ORmy7K9g/6xscz5gICacwB2ewaoHZazjOFwnDMLI6KIZy3Lm1LiTt3jskkqeiUXn2VNzcNiJAJzSfN5Wk4lwRk8MkLgA2RpHkeR+NfBJJDEeD4jh00cjoHmzG4tIBFaGrHyKF9vI1xaGxlnOxbh5FJJCAT8RHHo6N7i7YtLQBrzB3U3soIj7SV3sztmDS+z5BJJIpIKw+BkmkaIpHeDbprgeoKmxLsTA+o3Ma7Zwc0PBBSSTJBZcYRbg1r3Ddp7rT122THObJ3vZhl/hvMB5E6pJJ0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72" name="AutoShape 12" descr="data:image/jpeg;base64,/9j/4AAQSkZJRgABAQAAAQABAAD/2wCEAAkGBxQSEhUUEhQUFRQXGBcXFxcXFxcXGBcYGRQWGBUXFxgYHCggGBolHBQUITEhJSkrLi4uFx8zODMsNygtLisBCgoKDg0OGhAQGiwkHyQsLCwsLCwsLCwsLCwsLCwsLCwsLCwsLCwsLCwsLCwsLCwsLCwsLCwsLCw3LDcsKywsK//AABEIAMcA/QMBIgACEQEDEQH/xAAcAAABBQEBAQAAAAAAAAAAAAAEAAIDBQYBBwj/xAA9EAABBAAEAwUFBwMEAQUAAAABAAIDEQQSITEFQVEGImFxgRMykaGxByNCUsHR8BRicjOC4fHSQ1NUkpP/xAAaAQADAQEBAQAAAAAAAAAAAAAAAQIDBAUG/8QAIhEAAgIDAAMAAgMAAAAAAAAAAAECEQMhMRJBUQQTFCJx/9oADAMBAAIRAxEAPwDzC02TZOCI4fw6XESCKBjpJHbNb9XHkPEoAAj1tT4N1Ar1bs99ixID8ZOWn/24eVjm88x4KLtJ9j74WmTAyOl1/wBF9B1V+F3M31TYHmeGOYAHdNeCNFpofs74mNP6V3/2Z+6nP2f8ScDeFdbf72a+WuqQ6ZkKXCFdT9k+INOuCxO9aMzfRQns1jv/AIWK/wDyd+yYqKqkqVlLwHFMFvwuJb5xP/ZPh7OYt5puFxHj90/T5JAytijLj9T0U75K0bt9VbT9n8UBljwmKI5n2L9T8ERw7sBxKZtswrmC6+9cI/WjqgEZxIr0GP7IccR3pMMzzLjXwC0fC/sfwzReJmmmJAtrPu2g86I1IQFnjBbZDR3nE01o1cT0AG5XoHA/sexc7WvneyAGjkILpMvO+TXV5r1vg/ZfBYV2fD4VjJKrOG274lXolP5SmB5txT7FcI/WCWWE0BV522Buc2vzWL439j2OhBdC6PENAuhbHnwAOhPqvfxmPQfNM9h1Lj6osD5BnjcxxY8FjhYLXCiCDRGqjK+s+L9nsNiWlk8MbwerRfx3XkP2h/ZhBhY/b4aVzQXBoifqCSfwnlSLEeU0mlHv4VKPw35IaXDOG7T8EwshUjAoyE8IGER6NKLxGjGDwtDAaAdSiOIHvAdAFIWCznRDs3UkxTGcymBFJuuNXCUmlAD2CyuzbpRbpj90xB48r8Op5BfQ32cdmxgsM0Effyd6V3OzqGX0aKXnH2WdkzPIMVM37lh+6BGkkg/F4tb9Qvc8BFSkoKaeSik3H85ogod4/X6oQmTLjinNO6T9kAcDkwP15m6KkbskWIAYHbjmutJ8U9JADcp6rhi66+akSQAwRhLInpIA4AupJIAS4V1JADcqzPaV0X9ThxMCWhsh3oC8oDq5nf4rULyz7aIXukwvs3ta7LNQNjN7l6+STBGsk4Dg5h3HNs9C0/Iqi4l9n0Z0a9l8gaaT+i8lxOIxmH98OFflcHEeJDTY35qTD9tZRQeSfMm/igC/432Aew95hHjuPiFj8d2fLNlrsD24fQAkI8Haj5qefiMc3vtDT+YbJ39A89bCRI0EKHFOuQrVcRwGXUGx1Cz2IweWyE7Qk/pXSqK+6U6VNl0ATGQJwTV20rAliTCVIzYqKkwPrmLDtaGtYA1rRTWtFBo5ADkrKFtCl5xwzthiGOHtmtlZzoBrwOo5O8tFueEcahxLbieCdi3Z48ws00XODj0sSoiNPipCuEaKiDrP2TiuN2TkAcCRKQSKAOrihxeMZE0uke1jRuXEAfNZDifb9urcLE6Q/nfcbN9eWY/CvFJtIaTfDalB43isMN+1lYyhZBcLry3XmGN41ip/9SdzWkEFkXcBB8dTfjYVc2FgN5czvzOJLvidVDyI1jhb6ei4jtzhmkBgllB/ExhLfiaVfJ2+dfcwriORdI1vyorKRYhnM5VPKY9CHCvO1m8zNv48atmgk7cTn3cM31kv6Bcb28nHvYUHykr6hZd0+uVp181K2VzfeBrqNUftkJYoGrg+0Jg/1sPMw/2ASD1Iqlp+F8WixDc0L2uHMcx5jcLzJ0ZeLbqPDdAEGJ+eN7opAdC3T4jmPNOOX6OX43w9qCy32gcJknga6ERe0jdmuU00MIp5vlQ19FH2R7YNxFxTFrJ2izya8fmbe3iFp35JGlttcHAgiwQQRRW3TkcWtM8V4hhpMMWSs/ppg806Vjtqof7j5rP4uOJ7i3+nc95tzniso9BrfjsrHjReWvwpwzIo4XOYBG46hrjRIHu2FX4TAPmYSxs7GtHfINGh0rUhNE/4UmI4czNlZnaaskjug8gOqbGZYtiHgb1ZrwK12H4TcTpjLJDBdOcYznLRuQ0iyPJLifC2MhY/Dyh0Tz3nTR+ydptq6srfRFoEynwHFQ7Q6HoUzHQ5iSK8goJxfuiMNG7771+B2pLAjKd7Sr4PvSnx+D5hVWIOtLW42FZziOHo2rTJAAnNTU+EapFEr9AoFNMVElYHsxkrfZca3UPYS1w5g0fkoXSm9dQdPJMZKWlcilZ7ksaaNlwLtm8FrJwHNui/Zw13I5j5rfRyBwBaQQRYIXiudr/ByvuyvaV+GcGTOLoSa11MV7EdW9ei1hN8Z5eXDW0entXU1jrFjUHVRYvFMiYXyODWjclbHOTOdXkspxztixlsw4Er9i78DfX8R8lm+1XaM4umRlzYBvrRk6Zq2Hh46qrgZoK0Hgspzrh04/x3LbJpmSTvzzPdI7q73W+DW7BOgwhfpas5Issfoo8EafVb0uSWVtnbHEqGDguloafhYGzlop4XOADdyhRg6sVmI3PIeSSm+jWJfTI4iAtPest8KsdPNBPhztdl3G1LYYvhzXDQeazmLw/snWNuYVqV8FKCKlkucZWuDXjrpY6ErmE45LhXCPEjMzr0Vf2h+7eJIzfVNlxTcWwR5wHgHK38w6G9nAjRapWcs40jeCXN34NHc29fFAcaxjfYvzgtdpVb2NuWyreA4z2sEeU/fR2xw2zZdgUfxyE5HNdpIW6jTSwp8djtqPj9MPxnBvyMnBBa+6AOoA6hXPZ3jEjWAhtEc2nIa8ws4cV7OOjq43ob0HVEcIx7cpDjsNB1W/jo5L2ejsw0czfataM41JuzZ3JPNV39VFA/O4zkuOXI2zGDWji0fqg+y3EDr0J+qtII85moaDL8dVipOL2dn6lOFrpCOMuY4+1xBI/9OEtFDUbEDUjxVbxbiU0wcJpGPboGtpra6D+4p2Iw8jQSGtJ5ZhY9UxnDnuAcRDI8Vbc2UC/Ky1dCaZwzg4S2VU2GzNt0bco5A7keB1vy0QkwlazOG5Rfg4Eeat+J4JsL2ktMj8uzSKBPQnl4oKUMabe2U2Nm8vRxApUSJhzsDt73Vbi8NY80Zw9+RxjcCGnUWicdhtLSTop/TDzxFpop0IVnxPD2L5jdVrjTVTEiNxTCnEpqQz1mSTqg34ghGSx2NFX4jQrjf1Ht8Jnyc9iN10Y38w9UJhYJHmwNDuSr3BcIqi4XfVVejNxs0nZbta6CBzJWukDa9jW+t21xOwGmqrOJcRnxTwZ3aA21jdGN/wDI+JXWwCyFGQc1Nqq9UnkZh+mMXZAI7dXJHMjoaIdg73r+qNaa09FNv2dUEWkBD2jnpRUDo8sjVFgn5TXJH8RotDua5mmmbKNMt8LVfqmOjLCcotpQvDsRbQipZfkiSOeSpgskG55/oshx9tWtbjZzl05fNZTiLS52uuuv7K4KgSKTiODz4fbXqsrPgQzDvkb/AKjXNyvBogAmxXRegTxj2bqFDcArF4fDtxEr4X37r5ARrWUH66Lpg2YZY2yl7N8Vkbibv3jbul1uvTuJNJIe9wdnjaSNAQK0WA4Xw32b3BotxyXfLcn9FpJsYe8OlNHhQVNpvRml41ZmO0EwIdGABlcC3mddKv8ARUPDGOc+lY8SgqTMdRdnx1RnC4Mzi/KGg9NgrUqRj4Nyo0PA6jbXMrSdl8Qy5Wv3sOv+eSo8Fhsosqy4bCQ/M3y81zy3s7o6VF7xCBjmkArIT4MRNf7NlOcbJBAFddrJWuxOHsKlnhN2UscnErLiU47MkxrW20NfmOuYe6P1tcc8aj2khkOpLgSBpp3ydfJXWNwxGrHlh5kVdeoUEVPY44eYUNHPczTbUd+q812xlZ5GTG4umUmIAIr2he9uut36nZW/DsQJI6PPfzQ0uYOqMxO1ok95p/xIO6FY4wy61ld01CbQonOIYTKSCFmMdGWmuS3+Oi9o3NzCy3FMLY8QhbDjM8u2kQuJgesc6G/83Vtw/grXkF6KwMLY2nTNqPU6DdWkEe2gb4DYLhdUexGNqwPEYJjRQH/HJTNw+lqTG7Dx19Nh9FIxltH88lN6NIK0Vzo+8URheHa5vX4JQtHtTe3NW8FBup72yT4TljRSYnCANJ6G/idUxw6dArXFNADue/0VMJEvIIMnFo6B+dpZzGiAj5olppwPoUpKzdPVHOGSFji0qwkktCyQ5SJB5H91PlsIqzPIvY2QWCLtVE8NeJ+iuWigq7FgK4qiIopeL4nLC7rSwXZ3FO/qSW7kFvod1qu1JIjdSx3C5xGHv5gE+vL5rWPDHK9lrhszp5X2MuYt+G6tYos0ZI152qThEZe1rB7xuz5mySt5w/hIEYb81EnTCEbRlmcHz96r01H6o/C4DVoqmg7ALVYXhrYxZQ0jyCcoFWp870bwx2itxseorbmFf8JYw1VKhxILjXPVDRkx62QL3B2TWyZwo3rMICNdVRcZhDTV+KfwftCB3XHMOfUDqrbimDjnYCPQhRTTHZjHtsFUWIxUrnmGmZNwdiRzHRXzojHIWm1Rdq8CHMzDduv7hdOOVHNnx+Ub9grYb+7bBoAczgSSfAMAoDxQkkLcpY2Jza2dYyn/AG7qPBYgSsFyPaWnvZXEWPHLqRXJGySg/wClOQ0H3suW+ujhsuk8xp2Fdn+I0C1wBNEEHx2KA4lFqaQrZwx4exweCaJCt8XHnZmH8Ci6ZaVoxfE8PRsc1XErSYyCwQVnpoyCQVohWz6GIAFhPbIBWuvP47o0YPu9T06KFuDou8dv2Xmwdo9/FTQPxeu6WkOGWtOoPP4o3BAFiEGFtpBHPl8CpeHnIcp+PqqrRp4KMWkCTtyP2vNp5/y1PiowBYOoNHXQmtQicYwAh7/dabNC9Ab/AGVdJJlvmS69NaDrNjmd0rOfNK6JXYjM2QgUAKF7nTdVDDqEfI/TTS/2QT4716LKUqZlDRK0qdhsUgw7b9UThzurN3IOwspFh2oIUsRrRDFSMJvXp/AhLZXQp5uhogMTHfgiGuSeORpUTWzP8TwOeMjTn81jZeC2GtojXXReqNw4IA0HggeKuZEC6tdkJtEZIxlsyfC4o8OLIs81eQ8QaRla7UjS/wBFm5Jg4vPgdhfyQHC4faOABdY2VeF7Mm2lSNnO+QNJJukNDPn906q2wUD2RgO72irzhcryRt8kUi4+YnDUHYjdRxNt+UnQiv8ArxUsjxv8UKx3faehH1So1nzZU8NxT5ZXQOFTMzBj6rNk71PrcEBaXheOcI2vae673m9CNDShgwsYxTpSKcy3A8qyutQ8Bh+7eD+ZxGt6LVpNGMG7aYZxp4JYdNwqfiUWZrgdqITsXP7o8R9VJiDd+qlKhv2jzTCyGCYjleUjwWniMj+41kZYLJIHfPm4mqHRZztBHUhIR/D3sliaHZtPe1P6brqTtHk5I1IInY4ksETarRwJzX/iNKUnBsXlJY67HVRylkgqN87QDVn7txocqPuoKVzQc8cgeQaNB1jzJ3TqyU6LPimF5jms7i8MCVqcPKJI1Vzwi9UQdLYpRPoKCMCr5rj8PrqKHWvEIZ5zCjum8PxUkZokvjJAynV8Z2Op3avMxaez1ZuUdonlwTW8ieZ1O223qUJicJpeaq5DxvKFa4jE5jTaIoa81EaII2XU6KhOWmytDMzK0PVB4dgBcDoRQHiK6ouE07K7bUE1XkmzN1BrUfy1lJKzocbZV4nDdPLXr+1UoDHW4Vo9mpvzQmL8Nf5us5pMiUaZVubrypSh9LkjT8FxoTggD4zouGatFFDKnO1VjCLG64HqEOT2Ud0kNMnbJyQ3FcIJG0Dfgp4mt2Pn+yZKd6QOkzN4XhuST1Hw5qxi4cxkmYADUnToUc1gvlak9gQTmIQ5DUENkxAHgOiAnlsiuYKfi7BrdBOf8UWVaRBM7e1Fh2GxqlK+zSkjOh6hUjGUrHODpCSNA6gfIclYgiOMjQaAD9T80yB7Gt13UGJkLteQ26K2JcsqsS63C+v/ACpZ5NCVGBb/APHn46Js7uuwFlJGbZh+0OryeW3wTOBSEPAGgcaO1HpZOy7xeSySBpqbPmgsFNdt60fguuPDzcjtmuYJnOEcbI3C7PdBedOTr0CrJi7NlEYN7mzY8gN0Ux0b2ANErNACT3Qf8S03S7Jh4cuWKVxIbrTXNy+Acdz4pmQBgJHxy5SDR+SscVESbCFGQAASZnN94E27zVgMYxoFuYTzAs5fA+Kh6LR6wcQCCL0N0fHdCxYunEuvY67ctEg7Rw9UE9xGpFi9TzHiuCFM9lJSVM0HDuJxvZqC0jTz6ZTzGqLdqfMFZQYgsdVaH3T16jzCusLjbb150fD9U9kqDRJiYtQb3311UT+u3L9iisRK0tvyOm5tV87tNDtrSpNNGuOVjfaWfHb4FQTD0INHx3UbpacSE67bfist2OaBZ20VA4EH5oiU2oRroVaMxwdqnteoDp+6mYy2BwO+/gbVAJ9nYlpvcKUSV5IY6KHOQmx0WjZOdWoTKaPI6IA4nTRxHgFA+c3oSevRZ2XwsRPrVa/L0Ukz8xvVVYxRvc+CaJvVKgckSveTqTpaHl6rjpuqic4HdWlRlOVnCOmvVTRx5qAGm5TWRnloOqmwzQ03Z10I8lViQUcKG2ZD0oBV2LnvQaeCfipSTrr0Q7GAWSrJk0hMblCqeNYuoyBu7T0UvEeI5QQDyWZx+MLnXyAoK4o58k9UV3EA46D/AJUOAgIdZHuizZ+CnbNRsb9TqpcFFmfbtv4VujjZf4VktMbG6PIQAczGkkeDj7vmp5ZJGd0QxyE7kuNt1/DkNEoIujkaYwyQACjmoA9QK5J+HbE1ojie5rhegaRl8Q7qmjO9nZQ2N3ehe7NyFMPn3gqnE4fK45dAeW6uGwgM1nD3knuveXSbb68kzDslePvXh9aDMGNodNKtKrG2z1iU3YCHJ0057/8AKLjw12QfTzUc7Cw1S8zaZ7rjXCnxcRIqzpr5HqPFScJxpByP97l/cOoU2LadKHmg52hwvSwdDzH/AAtU7WwbLpxBoEkV0+Sjur1tVEOMJ0O45daO/wA1OJtUkqJi6JnDopGDug8+iYxwNtO/JceR/utPTNG7Q4AUhnN1Uwco3eCRkyAHMK5qESltt6/Ok6ckGxyT3yCUA6BzR8fFDKRxr7TXuUWoKc5wq1XobXtDCOjT6C1GWkGjp5ruYg6GlGbJs2pa+CbE4KIZiTppyU/h0TmsseaaMpJgtdfkiYWqRsScWoFEZKdKUTXaoefEhpoEZuZJ90dSocVxBkTC4uv+7r4BVGI3IKxUrW6krP8AEOLZiQCqbivG3SEkWG8h+pVZ7U1a3UNHLkyriDsVic+xooF763NoaV/MLgBB3sFUkYOTJib1VphGOAzXX0Pmq3CttWsNOFFlUKJs949QOS0MnYdDPK6hF7PvHvZmB532aTsUVjDJEa9i155teS31tuqEih0I1HiCB9NbRWHweVliUFxPunMXednRIVbGPyNOd8Tia2joO9C7khZsFHLTiCNNnHUeBpWkUMjwS5+fL+YtFDoBzUjsQ5wAyN7orRmvqeZQJpnosEuu/n5qeY5hv6qCaOiKXCwtdlPPl4Lzj6KkFewaQCCDeiCmwdXlb8OaLjppPTp08U/qL0Pok+mcomXx2CcTmAog7oSXGFrqK1M2Gdd6EUqnivC2vG2v82VWZSQJFisw135ohkvy/mqzT5XwPySaD8LuR8PNWMOO6FVQ1Ky2Mo5FROehf6pQyYmwnVg2Fl49UM7TUFDmfmmDE/BFE+VBxOnVMfKB4BQMm1Ty4G1SQ1M5I69k4zudVkmuvJR6Dr/2uuZSmrBSJ4xvrqiY27ISNGx1VlKmPyVHMQQ0WdFgsX2klBfHmBIcQHjTT91Z9rOPtDSyM2drHL1Xn7nG1vCH05s2SuFxLxAgAguLgbs8yhp5nPILyT0HIeiEJNWfQKSJnMrVJI5HJsIawHX8I3Q+ImskgacguvObbZRSEaD5qiaoZntSxP1ULoyFLCzWynQglvLYH4K6wEuhaADelqgdCXgnatvFH8OlDmhneDhv09ChiLx7HREfdtcfyuJH0Uv9Q2PWRjyPysIB9C7kgsMxjRQmGf8AIS4v23s6IzBMle0gvdLl1AdlBa0dOZCQr2J743d85mt311c3zrdN9u12scj8vWiwnzCmbPNJoYog1vONhzH/ACNqB+KDTRwpk/uEuT5UnQNHsDwKv1UDwHU4iyNjzHgCnxA+hTJYiBpzXns+hSRz2psH8PVPkcCPH9FA9v4dtFyEHnRrklQMlZHWubQ/hXJXjc8vooXO1ATcUKOWwTp6oZnJMr+M8PZKw2LB28PELEYpj8O6nat5H9Ct5LIR5Kt4hAyVpBG42TUqMX0zkONT3TWVVYnBGHP3u6BYB+YtOwmIvUrZL4S5FszzUOMlyiwuDEtG5AVfxTirQ0gUTyV0ZSZGzjDmnvNFcqWmwOEkkZnbVFebjipqnAO/7XqPDp2mNjo3WCAC3kdB3h5aqMr8FwWOSkA4uV0Y218EJJjC3Vx9FbYj3vmhcrHk3uCPgFK3s1WwccTAYX2BQvXf4IBvtphmleWM3DBoSFaz4RknQAclSYrBSwm47cD+HchaUE1RnuJ4ZzH98U07BV8kt6aUrzjPEfbNDSzK4HUn6KpOHArXbdaxOPIlehzW6jRSSgDe9eQ3SZY1+qOj4dbg06yO91oNnXma2AFlNbMiCPhrqt0ckbfzVfxA1Qj8KAXAOaQNj+bxC9O4R2agmia8RyEnQnO6iQadz6grOds+zIwv3gid7Iu0cCXBoIALHjz1B8VVCtmSjY0nUmv1RLsGXDunYXWieyMHZpyjXbdENa1+zHM8zdnqEg0V/DppLETdnHbKCSegKMwQfG+Wog6zVEkZSDrtupcRFG8BsTyS0gkgFpGutFW2Gw2Rgyysc7U1mDnj/Ju6YcBWyRN77mvdyOSs4+Ke+KFxEhsNGoLtwPEBSeyneC+X7yjo8MygDpYFKds+ZuV0LGgfjBNu6BwOiRLJJHO0OGxRAO7onFt9WuBROJwcrSMwBJF2HNdfwKCinh1icyUO/C4AezIrW0zBRYWG80zIS43RDzfjoEAetkckVHtRSSXCz6GQI/36NKGXBMziQ+8NiL18CuJJeheh0woWRryXY8Ne46pJKGRLgPjMDTaCoMS0nwSSQjBso+IssEO3+qw8uDeD3XGieqSS6cTM8y/qQy8Pf1v1QOWrvkkkuo4HJnWuWr7H8SLO493dPu7mj022SSSkk1scG0zTxYV7be92a+m1eXJF4PhLpT3KAPM8gkksKo7MbIuI8WwuFBY4vfJetNr0BKpOJ9oJJGfdRiIHTMTmfX0XEkoK+iyzaMrLFRNmzvZTcNhy8ityaASSW6ORmy7K9g/6xscz5gICacwB2ewaoHZazjOFwnDMLI6KIZy3Lm1LiTt3jskkqeiUXn2VNzcNiJAJzSfN5Wk4lwRk8MkLgA2RpHkeR+NfBJJDEeD4jh00cjoHmzG4tIBFaGrHyKF9vI1xaGxlnOxbh5FJJCAT8RHHo6N7i7YtLQBrzB3U3soIj7SV3sztmDS+z5BJJIpIKw+BkmkaIpHeDbprgeoKmxLsTA+o3Ma7Zwc0PBBSSTJBZcYRbg1r3Ddp7rT122THObJ3vZhl/hvMB5E6pJJ0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74" name="AutoShape 14" descr="data:image/jpeg;base64,/9j/4AAQSkZJRgABAQAAAQABAAD/2wCEAAkGBxISEhUTExMWFhUXFxcaGRgYFxgaGhgXFxgYGBcXFxcaHSggGBolGxgVIjEiJSkrLi4uFx8zODMtNygtLisBCgoKDg0OGhAQFysdHR0tLS0tLS0tLS0rLS0tLS0tLS0tLS0tLS0tLS0tLS0tKy0rLS0tLS0tNys3LS0rKysrN//AABEIAMIBAwMBIgACEQEDEQH/xAAbAAACAwEBAQAAAAAAAAAAAAAEBQIDBgABB//EADsQAAEDAgMFBwIFAwQCAwAAAAEAAhEDIQQxQQUSUWFxIoGRobHB8AYTMkLR4fEUI2JScoKyFcIzkqL/xAAYAQADAQEAAAAAAAAAAAAAAAABAgMABP/EACERAQEAAgICAgMBAAAAAAAAAAABAhEDMRIhE0EiMmFx/9oADAMBAAIRAxEAPwD6Y3v/AG6Lx1InMAjhy5q9o8vJTIJ0+cSiO3z/AOuNnl4LmNu25NryXCAdQEj+i9mF1Z1Q/hYPM6DuX0TbNL+28AWaGyZyLHEwONgJHApPsVn2qYDQATfpJnLjoo8kW4htHDRcAyTfocwB4q41QIZADuY/CJzI1AgeSrJIEk584OfHxXYzDbrQWh0Bt85I9c1HTrxV/ebTbxgHedpJuSBqeQ4BKcdtNpbaJMATmdbjwsqsVSqPaTG40ceyGtGbnE5fOKIwGxC4gMzi7zO60a7rTm5bZvULcMypUf8AbZc/mdpOs8B6rQUMGyg20udq7gcpPhkjcLhG04pU4a0XJ/M467xQ2LqNpibkZyfLdA5aoBapxIO7LvwxJ5zry/ZJMRjt7M2aSOgPqg9obSe+pu0wSTYDQDiTkMtUW/CfaoduC5xEnO/I8EI1NMDV/tnUR5nMHuXuJDokCIHgAlWArtYTxtnebcFOtjd+zXEWvoqQuKiuZkfJKHxZ3Rn/AAvPugTLp6/ql21cRvCAVq2QLHv3u0DH7pVWpx04I8wRJ0S+pWBnqtob0soVN3TRXsrAXBzQ1ATY65Kp2FvImEE5T2lUkD1/UI+mS6N6Z/K7UfqkGFqRl/Ce4Oq0kSe5LYpHuIxBpyKgJB/MDz6KFXEvAn8bCLOGY4Bw5Sb80wruDgZy5geCWU8CQ6aZj/E5fstKbQVlcGYzN+/JG0MXIbNxy04rjs5rp3huOzjKemhVp2LaQe8ZHk4IB4h8fWY+N2T76LxtBrWiB62TGjsyG5R808F5UbAIlruIyPcjE7K+Z4rCllRzTxIXuHZdO/qTDAFrwOXfmlWFZ2h4q86cuU9nOxKO8Z1GYWxw1OLZgpDs3CAw8GDreP4WjoskTvTyiIPPRUxSoltBcvGVoGYXJwfR2yLd/fzUwJFhA48ZXjAe7ivXm2RJ8p0KwlO3mgUYuOOdwSJE5GYSKi7dEu5pz9SVD9kbxF3tgRFs/wBUiDg6xyInzuufl7dXBPVM9n4gPvDeU2jvzCP/ALbZzd11vpr48Vm2uvDbRyzTTAuBuSSBrzU9umwTidwiXjsf6buLjn2uK9fihEBoDdBEfuUsx+OO8AIDbz3TkoYEklzyC1tok6R6IbbxhhUxgbvEggam150Cy/1NtYvIp0zc2/k8FHbe2M2g2WdwGJbUrEk/hYfErVuvbUbIwrWNLQRvk3cf9UWz0uobfxJIAjdzEHQrOnaDmPME8hnlkq8Rt3fbuuPRN9JbqVXHbvXLNVM2jzzSeviN6VCg6Tey2mmRu+q52RQlfe4r2tWtYlC1KpjigKmtWI6IUvnvXmIeSUO50aowlyNMNUy5I0PB1skNKuOIVv8AUXzW0HkJ2iyO006XARWxtoCQCeiXmtIKX06pa5HRpk+g0nzeVfSqgZ9Fn9lYyRdN6bj+6nV5fRhTfNj8j9oUX1IAAylVUnDX5dV1XXMLCm7EmLEjlKCr1JMyp1LjO6EdYIyBaH2yN+kTqPZKtiUwagnp/Kb13SCNCFnMLXh0ZKkrjznt9O2ds4BoieRA77+aafYtB8s1LYMVKFN/Fo4Hqia1ITn5LojnpPUwzZzI8f0XJnut1PkuRZuGuvPl7XXPbN5HTh+q83wefdIU28ADzm3TmsNZ76tp/wBoOIuKgHi0knvsFmzVuOF1q/q1v9kaRUbrmSH256LDYnETA0H6rm5f2dPB0OFQvfYmAQD0TerV+3T7I0tHE/AszQxYa4fJRjsdv3ym3TO6lXVik2qHQ5w7IBHh7eqp2htghsN4eqBfVjPwSbGviTKw0JtjGG97pbsdxlzpiQqNp1i8gDVMMDhAACQQALwniWVBbSx5B91n8VtOoTnHBarE7K32OcPxDTIGRKz2J2ZUEk0z2bmBIgXOWafHX2589/RazG1AZ3ijqG1KkTIPUKP/AI982bY5cAqa9AsiE/pObNKWO3tCrf6lK6HhdTdVIOaS4qTKvMfi3k2MDzSyoXHMko2vU5If7fqmieW7VIYeiJoOcCLqx2GK9bhytRxFUnyisbhIAIz/AEQ+CpGbp0aEiNY9ZSVbGAdl1jNlp8PXssqxpp1OSe4evIkpclcKatq3uuqVxqUCK4Hepb4cOCVQXvCChKtW6g6qRooHPqjoK9z01Weq4eH960bTb54IfHYO8gcCUyN7b36DxE0GskdmRfhvHWFo8TTi/FfPvpyu6g5odMECb8ROXevorIeyQujHpyXsoNUDh4Lka5g4kf8AEfquTBpqYMyTA5R5BSqVQLC3zjmvN4mxPjl3BQc4C5145/OaDEX1VU/tsGZ3iZ47ogW4dorC4oQZ7+/MjzW0+qa3bp9kx2u0cjdlhrbiVksfTEyMuWlgubkv5Orin4lZJnvujsDUDpjoEFXyGmnXmpYR+6IPj86pKtjXmLqQ6OBzSnaNeQYKYY5xN9EjxpzK0im/QPCUZcXTlktdSwp3W8Jy6gTfwSjYOHa4CSM58TmtLTpg8uGgt6I1DsPhdnBzD2SYM9kneFrGbTqY5K9mzS49guG9IJj8UkNEjSQTMIrDnelpP4tRIkt19l5jCdxrWSXSeyQMxD91p/K6Raxv1Ql2XKE+0titYSCN3PeJv2msLt21oIbPesdtGjMCCCCZ5aGSLLb40sNOm129UY4l7nlzw4vewzv5SIEC2UcUkNVtYsFAubQYHZDPeO9cG5EsF+Z4JoSs1S2K8guJAtOuWkDhzU62xHtaXTlnOnDx0WrqS4TItF+N/Qofa1RrGSH7rnSCwXBBIPaj8tu4hHy23izrNhmwnetNptA3jNtB6K47F7GWtul8+GnintGs7dL9+DGWpDtfD2RYrtfECCRae6f4QuVNMGVfgC0kZSOdrR6qdLZ5AExOq0JYTmPnApfiGu+5ui4zPID+Qh5D4B8LhJyHBMXUgLSP11UmENiLWN/CCqaL5851gC4W2MhftGlIngvcJUsmFRsgjPNL6TCOoRNOxgNrnNSa7XxQzWqFSsQT7IaPsW+qpB1+5AfcMQbDiraRAtPmjC2jKd01wdIPFNp/O5o6gG/kEqw7rSnewWS+kDPZ33dc2j/sjpK3RltvAyN8C/hkm/0ntLebukmRZSrM3m3AI55rO0Khw9cHIE3XR05W+fRv+y5e0cWC0GNF4tsTcknPPhJJ8VJ2sjpHz1Uah/ymdB7n2VbngNvJ5IgSfVTQWNcIs4gxmARAk5ZwstUII7gCPCe5bTaVD7tN7MpBgTq27Z4CYXzsvMXzBI6EHJc/LPbp4cvWlOKw5abZaKioLWKO+4RYoeqzTgICmqX1avZAvzSXFPJdGib41sApTUp5HiM+E/smg79HWxhll+G54X/hNd+IuZPZHgRJ70lwMaZRxidZRVOqSzPpHEGEKSU9oktY4NEkSIM/mvYjLM+KS46k6BU3i129/wDQzMz7qnE4zdkCQQW5GJjmlrtqBzjvOInv1/RCRltOq97nuDtGzcHsgABo5RaF2Dw7pd2pc0Q0x+QwQ2crDSOKVV8UA4imbGLxn1HerqOPc0PEl29m7oL5dUdUKbUqgaNyN0nWb25cEkrEuJ3ibEkW4HPwUH4pwEmOqqoY4zEX0NwcoieCaTQUxoEC4nnFpMcEXiMc0gbsOMWvEG3ulmIlwEkN87oE0S02cOv6BA260bMQWATJBAJ65qdWrA3pgmxtpmfZZ+hVdrJ5cAicZjQQ0wRFgDoOffKExba59QkmMpEdFOk7Mxlc87290mfjTNrymGEeS4DPU/z3I60GzSk30y9Qh30ocfllbEjeOYiO439V7UdInnxQPiHrN80N/T6TzRhbIUS211j2IV6Ae2FXTpw7yRAOh4e693LTMIwlW0BBhav6Vw3ZfUmAIYP+zv8A1WVaY/fot59INii6ncH8VtZGo8E+E9ufk6MKbOHklG3MFvNN7i+SbuaQddL2UKlPet8KqizOF22WtDTmLZrlPFbIBeSAfBchoX01wOVteAg9P0UQDrePALnO4THcV5vz+/8AKcEHWIyju69Fi/rDZwa/7zfwPI3uT/8AVylbOqf9vkfJCY+h9xhpugggyInvnIJcpuGxuq+fiDGsdyqiFPEUnUnvpnNuV9ND3j1XtQaRw62XLfVdmNlhftGjbK8pcKM26JzixIknu4Kn7IjLRbYg2Vg0sIkaccryeUr3ENIfvCwMH0BKIfhQGguFoPDjafBQDAR2dPlkdls0S4txccoHPLMi/NC1a+7LRTEgmCRp1VuI2nuuc2AQSLEa+yX167ie0QAM4y6KkhJXtTEOfIJAHIKIrBtt5J8Zi94w2zfVCFNMU7nI0NXHNJmR4qn/AMg0fmCSFdKPi3zfw0rbTB4woNx4PEJavYW8YX5KcMxQIgPz42UnUykkIvDY4tsbt9FvE0z32YNF+aY4Nxyt/GiADRUALTEBE4GqQSNefmp5G9w4D7eCLpyZGhuEGwGACCctOWaYUQQMs/1SK4q2jSMlFw01RJaM5uqqsaeKylUU23E6qytED5fmrKd+/j8+QhajoJ5ELJ1fs+g6q9rAbk+AW+oE0qjTloUj+jMAGj7hu5wNuXz1WjxtElpPC+vsrYzUcud3ReLbByN8uHcqH34Tz9oV2HqB9IHUWOokdVA9fKU5AjhfMea9VxpTqfneuQFqt+OHU+wiFU8TxgZkx3dFY/nEDl8uqg+5P7/CnBS5s307v1VbrgX6D+LBXPk5yOpHqSqHnn4R5lAWf+p9nh7fugXabnizXrHuVnBUvGcHxW8cRlE6XAM/ssXtjCmk+N6RFrRbhyi/wqPLj9r8Of0CrjevIk/pryVracNHS65xtwtnHjbqpNNhmJ9MlBdCoR9kiPzAmwybJuf+SXY1v26RLbS31TrBt/KRM5DqRfyKT/VLookZk8OeibHsMoxre0S7ONePVKdoV57M9VoK1PcoC2ZWUrHtFXxRznjEVy9AXFqohpErxShdurBp4Fy9AXu6UKMjyFEohlJQqU4Q2bSeCrlh5J2ynIlucJBSpFxDQJJWvoYJzGgGxgGdCCEuSvFuzQnZ+KBz1PhomQNgL8UlolsiBcZxqE3bVJAPwRwUatrVePfC4jXj7e+Si52c+CiavlNkBq6mYaZ+SobPofcqBscD3a+3gvasbsZcTnlonn0nghG9F3c7gaJ8Zuo8mWo1GCpbjQA2AOGQ07giAAbQbqLWAcCeamwjKw8wrOfYXAP3KhpkRveo5dEQ85iYjmFRiWmxbpl1GSNNQOAeBmNNO5Fgv2ufn+65Xjp5BcsDQucDcDuaP1UPvW06fMlJw5E8yB5qmo05mOm963TMrJPMnkBPjoqZmRa2cFWuPRVvDjx77eELMpFM6SR0jx1QG1MG2rTLfzC7YFp4cYOSPqRMZlQcI6pbNjLphyyLHPzziDz5KEXum22aAa/fAsfxWydYz1KWYlnam8H5AK5MpquzHLcE0RungT7ZfOaVfUGEDnNdG8QMpiZ0B8E2ZTkRlNzz3TMTrra3kuxFIQ3ezv7nu4IS6p4yOFrMf/ZcNwlwbLhO7OWog70dxWT29s403m0EEhwOhFiPGy2+28AHkOa2XAbpGjhpKz+1CHsbM9qWlxMnebqeZBHeCujGp5avqs3SpWU20VZTbBg9EdhoBuBaRfK9jI+XhMTxKqlDXRRbSnLT2WorUKJDnOmRvwGgXIIAa60AfjdYZNEHgANnhzwwZid8jK5JMRwbdEtxJW07K6jhyYEXnMmLHLzW2xOxNnsrlrDvsNN3Y+8CTWYWBzWVDY7wed1xAH9viTFGDp0KbKNX7u/UG8PttaIA+3ALyRcFxe61+3GiwY47IqOEmPb518CgsYwArRV8YXMazsgNbTaAGgDsCJHCbuPEklKK9DfeGtzJSrXD0P8ApLZH3HB2UkNby4u7vZMts4ptV7t2zd5waOLWw1vkG+aswdYUqLt0EboLW857JcOgLkuoYewkcIt3ykyp5ZJqCcHRygDh+qNbui3y/spU4AiO9Qc4g5ZqdZ64a8l5AMW7/wBlVIIsp0LmeAssCx4kiOQv7LdbJphoGmnBYrDMlwvqJHzmvoWHZH65+KpxuflWg208VwPwXXsLwgcQFVJ4STMHwB915gyWywyZuNOq9HGfnVU1Rumb6EX8bRksy8gi0uXK+mWkAxn1XqzHFW+p7zKqIty6+HBWOfpB6xCrcy2XcnBXvHl6/wAKL76/ORhTk6WjqoSNLnvzWFVVHXzVe7ERPT97K9zevMqndjX1nuQYv2q3e3WH8297Qe4ws9EgtI75iNJPBaHajz2Im7rSMucJVU7L3NsAXXF/wuvM5Z2uuXk/Z08X6qqLAACZtOY7O8NAZExnwXVwCBP5gToTxzCvwAa7eEzDRab6+AUMU4G4Mgfp+UwpVeE21aLtw2N4gznae7LzSjEbObUpGIaC2Cbw14iJ6m/itG4TxjnkOiDxFQsBDYLSJII/Nr3Qnxy0nlj7YHH7NqAbxYQ4HdPOwPjBBQLH6r6JSwlOs15O625jeN87uB5EjxWar/TznlzmiYz3c7aga5K3lo3jv3CQ1SDnEjjrp3rqj7WjPSxPZA0PKepKMxewngWO95IIYOoLQZk2Ak5A5cCCjuF1Ud2DJNosIFuSu/qeeS4YOq6QKTz/AMSmFD6bqn8RDbEmc+XitsfGg6JLoa0EuOnumn/ixTbvOJk3cYyAOTeN0xo7PZRaGh8OcJJgh0Zi+vQLtq4gPlp3eyQbCJEkCB0k3Q2byk/0tZV35AyBkc5vB6I1gtNpHDmhAYG6B8PNHU6dh0SWki7DkeOnzkpYgC2cfLKDBkOCsq1ANOSQQzgBYi3LrkiLNChTpSe+Z6K11iRl8zCLCdkUN6qzjaeAjtZHSy3TCI49Fm/p6h/cLtA0Dv4+XmtS2QPdV4+tubk7RAB5L14HJeLiFRN4Acz6Kuu6QYtF7hWgcPVdvTwWaF7artH26hcpVsMZMC3RcsLXVtwWL3dzRbxPsqiwHJw6uGnCSs1Q2817g3dcCTGYKIpb+87tlwJtIy43TbHLjywv5Q5fwDh3fyouvnJtw+BBhhzzPDmr9ntcWTUIZAMyRneBHstsHAAZKt2evjM95UvuAmZ0GojwVbu/5zQoQHtX8IMmzrx0PvCT40dpp3iA5oix/EBf201TnHfgNs4tnYESkGIDy3duN1xvOQBvfqubl/Z08XRjSbDBGQILptGk2EnJB46p/cu3siCWiRN+Bu2ys2WWGd5xgXkCZ8M8z4KjHOBlwnM2NzH+RnVJVpQdZxBjXLp0Q9du9J9OCnVEiYsZ9cuS8g368LZfygF7ANhvZdYEZ5GxB84VeHNehJd+J0l0nMucAAAMgBa3BX41gvImIjTVJqlZ4eHEk31vBvHhKrLtO/w9p4+lvtL2tBA7V5EA88k+pY3DvZLA0dkG/dOXBZWjtemWkbocd0DIA3NwChMXtIAHsARoOmXRbS05fRttXGtFXdFg9pAIFw7MX7vNA4TAVapl1SAbGJg6DmhKGMo1WuDiJO6c7iOHDLzTT+oa3eDXRIBjgMolYJlbU9vYdmGoVQ3+5VIjedfcBjL5ossKsMyl1t53G3kj9p43ebAM3jwS9hPcVtkzk36W4RkneOiYUW3uZ6ZKrC0rc0TTZE80rRZRbde1hJ8vhzXm9u+KiXGc89eEXm62hWMaBJufQ8V64G/QmOgn1U2i0kdFFjjc6CQg1PNgVty7snETbSBfxlakNAHzLqs7h6ZFMAmYA8CAT5yjG1XtMNNjocv2K2HJq6Jnx76Npj+VFwzuhqOPa7Ox5+xRAOoK6JlL057jY971U6pewHip5ZkfNYVL3dbJgSL+QXKr7vXyXIBsNsPZZbLnDtHLkP3Who0YVeFwm4Sd4mdNAjsPT33Bo1z5DUp9Qcs7ld1LC4YvNjAGbuHLmUh+sXtDN2m4niHRlqRCbbW2mWf22Bv2wDJntTz4yV85+rdqWgfidYcmz2ikzy0fjtl3Gkwe3GPY2NABMA5AD2RgxW9OWloy5LC7FfuQfJa3C4wOaMvc5T1KjeSq/HKOeCbDnne3LggMU380xoQQLO/KelkzoVAh8aeyWuEAnPMXkyIupZZW9qY4SdFWEEOBbk4QbHs9DIkaK7aujQRcdrdBAJm5M5npyQwpBr3M3jukgtIyIGh55ovFPaRJaWm+6BlbU8BOmplNG6oCq4jJ14jPogcTUk9md2bDpnPzVX1XSLtgg3nppy/VDtqRleWmCb3JAMDTLNAa9qvkAloyFvIlKq2CBJLSeMdRbzhGvadT8PBVBr7xlBk8+JRgWbIK+Dc058bicxwVNWm8gCM/kpw8ndABjdkz3yR3ygK1z1+W5Jtl0XU6ZDjNotzsjHOdxm0dBr1UvtmSeII+cCrqDPD1sLohJQopckWyiIiCOK9AjIceJVD69TfDQ3M3KA6MqTYPL9ETuzMgRwQ9KWkA3PLmcldUfkAtoyVQWJIn5dQpttwk26Ez6Kkvm3UdERSMESbAHzOXgUKC+uQBAzOXU2lVUKUkM/yJ7gYHnPgqa1eXzoMrePsjdmmGl4zzHdMeZSXoezarV7LvLoDn/wDlyPdd4vw8wf1CXVbte0ZhpE9LWPD9Sp/evSdod3z7JnyUzjHUhb5n+6ixpGRI1V5cJ8fW3mo7us39OCO7CaR/q3jgeog+IXrsfxkeBVbyR+6GdUVJyZEvHBP9cP8AXH/ErkA4hcn+Wl+KNrvpk1n26Tj+dwN+A0CD2TRDnbxyHmUVtaqYXTXMwWNxjiSCcs/dY2o/79cu/KLDoPhTz6wxX29+M32Hfn5SluwcPutBXPlXTh0ZUhujKUfgWXUA0G5CKwDM81Oqw1o1LjlKIL7EFpex2YGY7jmEHSbHGyvc934mkAWkOB3TGjiLt0vokppSTaXZAfSlzNWkc4sdDyKL2diA9hYDwIBEkmQHAHTjeYujKlWlVJjs1L5OBkjQkWcOR0Samx1KoYAJiXDR3+TAOWY5FHHIMo82tSLNReJG9vHj2iMr+nJLTTDDBEkGb8NARwmCmWNp2E9oR2RkB2TnGccEvqsgtLjJcJ8zY+HonCVS/eJkzzE5ZaIQVC5xBMAZgcMx6gIzHNImIk6zpw9UD/UbojXksyz+kMm4Ezmc0MaFLL7km2QjLMSVeILZAg+nNDVGSSSPD1RFc3DUWgneJIjMz1mc1Rinsi0mdTHshbydZ58FaGg2sIz/AGRBDD70mCb55oxrjaQAc+48SqoaMlA1SbRF7rMJp1JvCro15m3KZyjUKjEVhYNtb5Kqw7onPuRLaOY8AFwy58lc54a2x7bj3Dp0CCYdb7osBxOnuhquILpI6dBwHNLR2uc/edutOZgHjxK1OEZuN3bWjyj3We2VSDf7jhYRE6cGjiTn3p8Kg43kT1P7KeRsRbcna2Nj1P7Kh0lpbcRkeTuf+6V7TqZzewUouOB98/NLDrG42WteZz7Q4EWd53R33hvZyJHgQIKTPpi/+WY/yGo6hdQxn4dLQ7k5uR9EdFptiKgBixGqArHgeh4qh+KmYsRnPqoOxI0+FHRF/wB0rkIcTzXI6bb61s9oDLIDax7Pj6Lly7cnDHyv67/+Vn+0+Nlbsv8AA1cuXNl268OjV2qPwOvRcuSHGYQ59QvMVUcA4gmQacX4uMrlyXLoYp+oWAtY6BMvvF7RF0uw7yd2STY/9XBeLlP7UW4T8Tf93q5koDaWYPX/ALLly6PpCdhsSbO+aBK2jsjquXLHWuNj3Iau4ybr1ciyqLKuL+HqvVyzLGa9Sqq3uuXLModmOp9FKrke5cuWJVmMs0xpCDaLtGk+y5csJ6D+D/bPfIuj2gDxH/ULlykpOhVIX8PRWOyPReLkINU4j2KBxWR7ly5GFrnj0Cm4ZLlyYl7QXLly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76" name="AutoShape 16" descr="data:image/jpeg;base64,/9j/4AAQSkZJRgABAQAAAQABAAD/2wCEAAkGBxQSEhUUEhQUFRQXGBcXFxcXFxcXGBcYGRQWGBUXFxgYHCggGBolHBQUITEhJSkrLi4uFx8zODMsNygtLisBCgoKDg0OGhAQGiwkHyQsLCwsLCwsLCwsLCwsLCwsLCwsLCwsLCwsLCwsLCwsLCwsLCwsLCwsLCw3LDcsKywsK//AABEIAMcA/QMBIgACEQEDEQH/xAAcAAABBQEBAQAAAAAAAAAAAAAEAAIDBQYBBwj/xAA9EAABBAAEAwUFBwMEAQUAAAABAAIDEQQSITEFQVEGImFxgRMykaGxByNCUsHR8BRicjOC4fHSQ1NUkpP/xAAaAQADAQEBAQAAAAAAAAAAAAAAAQIDBAUG/8QAIhEAAgIDAAMAAgMAAAAAAAAAAAECEQMhMRJBUQQTFCJx/9oADAMBAAIRAxEAPwDzC02TZOCI4fw6XESCKBjpJHbNb9XHkPEoAAj1tT4N1Ar1bs99ixID8ZOWn/24eVjm88x4KLtJ9j74WmTAyOl1/wBF9B1V+F3M31TYHmeGOYAHdNeCNFpofs74mNP6V3/2Z+6nP2f8ScDeFdbf72a+WuqQ6ZkKXCFdT9k+INOuCxO9aMzfRQns1jv/AIWK/wDyd+yYqKqkqVlLwHFMFvwuJb5xP/ZPh7OYt5puFxHj90/T5JAytijLj9T0U75K0bt9VbT9n8UBljwmKI5n2L9T8ERw7sBxKZtswrmC6+9cI/WjqgEZxIr0GP7IccR3pMMzzLjXwC0fC/sfwzReJmmmJAtrPu2g86I1IQFnjBbZDR3nE01o1cT0AG5XoHA/sexc7WvneyAGjkILpMvO+TXV5r1vg/ZfBYV2fD4VjJKrOG274lXolP5SmB5txT7FcI/WCWWE0BV522Buc2vzWL439j2OhBdC6PENAuhbHnwAOhPqvfxmPQfNM9h1Lj6osD5BnjcxxY8FjhYLXCiCDRGqjK+s+L9nsNiWlk8MbwerRfx3XkP2h/ZhBhY/b4aVzQXBoifqCSfwnlSLEeU0mlHv4VKPw35IaXDOG7T8EwshUjAoyE8IGER6NKLxGjGDwtDAaAdSiOIHvAdAFIWCznRDs3UkxTGcymBFJuuNXCUmlAD2CyuzbpRbpj90xB48r8Op5BfQ32cdmxgsM0Effyd6V3OzqGX0aKXnH2WdkzPIMVM37lh+6BGkkg/F4tb9Qvc8BFSkoKaeSik3H85ogod4/X6oQmTLjinNO6T9kAcDkwP15m6KkbskWIAYHbjmutJ8U9JADcp6rhi66+akSQAwRhLInpIA4AupJIAS4V1JADcqzPaV0X9ThxMCWhsh3oC8oDq5nf4rULyz7aIXukwvs3ta7LNQNjN7l6+STBGsk4Dg5h3HNs9C0/Iqi4l9n0Z0a9l8gaaT+i8lxOIxmH98OFflcHEeJDTY35qTD9tZRQeSfMm/igC/432Aew95hHjuPiFj8d2fLNlrsD24fQAkI8Haj5qefiMc3vtDT+YbJ39A89bCRI0EKHFOuQrVcRwGXUGx1Cz2IweWyE7Qk/pXSqK+6U6VNl0ATGQJwTV20rAliTCVIzYqKkwPrmLDtaGtYA1rRTWtFBo5ADkrKFtCl5xwzthiGOHtmtlZzoBrwOo5O8tFueEcahxLbieCdi3Z48ws00XODj0sSoiNPipCuEaKiDrP2TiuN2TkAcCRKQSKAOrihxeMZE0uke1jRuXEAfNZDifb9urcLE6Q/nfcbN9eWY/CvFJtIaTfDalB43isMN+1lYyhZBcLry3XmGN41ip/9SdzWkEFkXcBB8dTfjYVc2FgN5czvzOJLvidVDyI1jhb6ei4jtzhmkBgllB/ExhLfiaVfJ2+dfcwriORdI1vyorKRYhnM5VPKY9CHCvO1m8zNv48atmgk7cTn3cM31kv6Bcb28nHvYUHykr6hZd0+uVp181K2VzfeBrqNUftkJYoGrg+0Jg/1sPMw/2ASD1Iqlp+F8WixDc0L2uHMcx5jcLzJ0ZeLbqPDdAEGJ+eN7opAdC3T4jmPNOOX6OX43w9qCy32gcJknga6ERe0jdmuU00MIp5vlQ19FH2R7YNxFxTFrJ2izya8fmbe3iFp35JGlttcHAgiwQQRRW3TkcWtM8V4hhpMMWSs/ppg806Vjtqof7j5rP4uOJ7i3+nc95tzniso9BrfjsrHjReWvwpwzIo4XOYBG46hrjRIHu2FX4TAPmYSxs7GtHfINGh0rUhNE/4UmI4czNlZnaaskjug8gOqbGZYtiHgb1ZrwK12H4TcTpjLJDBdOcYznLRuQ0iyPJLifC2MhY/Dyh0Tz3nTR+ydptq6srfRFoEynwHFQ7Q6HoUzHQ5iSK8goJxfuiMNG7771+B2pLAjKd7Sr4PvSnx+D5hVWIOtLW42FZziOHo2rTJAAnNTU+EapFEr9AoFNMVElYHsxkrfZca3UPYS1w5g0fkoXSm9dQdPJMZKWlcilZ7ksaaNlwLtm8FrJwHNui/Zw13I5j5rfRyBwBaQQRYIXiudr/ByvuyvaV+GcGTOLoSa11MV7EdW9ei1hN8Z5eXDW0entXU1jrFjUHVRYvFMiYXyODWjclbHOTOdXkspxztixlsw4Er9i78DfX8R8lm+1XaM4umRlzYBvrRk6Zq2Hh46qrgZoK0Hgspzrh04/x3LbJpmSTvzzPdI7q73W+DW7BOgwhfpas5Issfoo8EafVb0uSWVtnbHEqGDguloafhYGzlop4XOADdyhRg6sVmI3PIeSSm+jWJfTI4iAtPest8KsdPNBPhztdl3G1LYYvhzXDQeazmLw/snWNuYVqV8FKCKlkucZWuDXjrpY6ErmE45LhXCPEjMzr0Vf2h+7eJIzfVNlxTcWwR5wHgHK38w6G9nAjRapWcs40jeCXN34NHc29fFAcaxjfYvzgtdpVb2NuWyreA4z2sEeU/fR2xw2zZdgUfxyE5HNdpIW6jTSwp8djtqPj9MPxnBvyMnBBa+6AOoA6hXPZ3jEjWAhtEc2nIa8ws4cV7OOjq43ob0HVEcIx7cpDjsNB1W/jo5L2ejsw0czfataM41JuzZ3JPNV39VFA/O4zkuOXI2zGDWji0fqg+y3EDr0J+qtII85moaDL8dVipOL2dn6lOFrpCOMuY4+1xBI/9OEtFDUbEDUjxVbxbiU0wcJpGPboGtpra6D+4p2Iw8jQSGtJ5ZhY9UxnDnuAcRDI8Vbc2UC/Ky1dCaZwzg4S2VU2GzNt0bco5A7keB1vy0QkwlazOG5Rfg4Eeat+J4JsL2ktMj8uzSKBPQnl4oKUMabe2U2Nm8vRxApUSJhzsDt73Vbi8NY80Zw9+RxjcCGnUWicdhtLSTop/TDzxFpop0IVnxPD2L5jdVrjTVTEiNxTCnEpqQz1mSTqg34ghGSx2NFX4jQrjf1Ht8Jnyc9iN10Y38w9UJhYJHmwNDuSr3BcIqi4XfVVejNxs0nZbta6CBzJWukDa9jW+t21xOwGmqrOJcRnxTwZ3aA21jdGN/wDI+JXWwCyFGQc1Nqq9UnkZh+mMXZAI7dXJHMjoaIdg73r+qNaa09FNv2dUEWkBD2jnpRUDo8sjVFgn5TXJH8RotDua5mmmbKNMt8LVfqmOjLCcotpQvDsRbQipZfkiSOeSpgskG55/oshx9tWtbjZzl05fNZTiLS52uuuv7K4KgSKTiODz4fbXqsrPgQzDvkb/AKjXNyvBogAmxXRegTxj2bqFDcArF4fDtxEr4X37r5ARrWUH66Lpg2YZY2yl7N8Vkbibv3jbul1uvTuJNJIe9wdnjaSNAQK0WA4Xw32b3BotxyXfLcn9FpJsYe8OlNHhQVNpvRml41ZmO0EwIdGABlcC3mddKv8ARUPDGOc+lY8SgqTMdRdnx1RnC4Mzi/KGg9NgrUqRj4Nyo0PA6jbXMrSdl8Qy5Wv3sOv+eSo8Fhsosqy4bCQ/M3y81zy3s7o6VF7xCBjmkArIT4MRNf7NlOcbJBAFddrJWuxOHsKlnhN2UscnErLiU47MkxrW20NfmOuYe6P1tcc8aj2khkOpLgSBpp3ydfJXWNwxGrHlh5kVdeoUEVPY44eYUNHPczTbUd+q812xlZ5GTG4umUmIAIr2he9uut36nZW/DsQJI6PPfzQ0uYOqMxO1ok95p/xIO6FY4wy61ld01CbQonOIYTKSCFmMdGWmuS3+Oi9o3NzCy3FMLY8QhbDjM8u2kQuJgesc6G/83Vtw/grXkF6KwMLY2nTNqPU6DdWkEe2gb4DYLhdUexGNqwPEYJjRQH/HJTNw+lqTG7Dx19Nh9FIxltH88lN6NIK0Vzo+8URheHa5vX4JQtHtTe3NW8FBup72yT4TljRSYnCANJ6G/idUxw6dArXFNADue/0VMJEvIIMnFo6B+dpZzGiAj5olppwPoUpKzdPVHOGSFji0qwkktCyQ5SJB5H91PlsIqzPIvY2QWCLtVE8NeJ+iuWigq7FgK4qiIopeL4nLC7rSwXZ3FO/qSW7kFvod1qu1JIjdSx3C5xGHv5gE+vL5rWPDHK9lrhszp5X2MuYt+G6tYos0ZI152qThEZe1rB7xuz5mySt5w/hIEYb81EnTCEbRlmcHz96r01H6o/C4DVoqmg7ALVYXhrYxZQ0jyCcoFWp870bwx2itxseorbmFf8JYw1VKhxILjXPVDRkx62QL3B2TWyZwo3rMICNdVRcZhDTV+KfwftCB3XHMOfUDqrbimDjnYCPQhRTTHZjHtsFUWIxUrnmGmZNwdiRzHRXzojHIWm1Rdq8CHMzDduv7hdOOVHNnx+Ub9grYb+7bBoAczgSSfAMAoDxQkkLcpY2Jza2dYyn/AG7qPBYgSsFyPaWnvZXEWPHLqRXJGySg/wClOQ0H3suW+ujhsuk8xp2Fdn+I0C1wBNEEHx2KA4lFqaQrZwx4exweCaJCt8XHnZmH8Ci6ZaVoxfE8PRsc1XErSYyCwQVnpoyCQVohWz6GIAFhPbIBWuvP47o0YPu9T06KFuDou8dv2Xmwdo9/FTQPxeu6WkOGWtOoPP4o3BAFiEGFtpBHPl8CpeHnIcp+PqqrRp4KMWkCTtyP2vNp5/y1PiowBYOoNHXQmtQicYwAh7/dabNC9Ab/AGVdJJlvmS69NaDrNjmd0rOfNK6JXYjM2QgUAKF7nTdVDDqEfI/TTS/2QT4716LKUqZlDRK0qdhsUgw7b9UThzurN3IOwspFh2oIUsRrRDFSMJvXp/AhLZXQp5uhogMTHfgiGuSeORpUTWzP8TwOeMjTn81jZeC2GtojXXReqNw4IA0HggeKuZEC6tdkJtEZIxlsyfC4o8OLIs81eQ8QaRla7UjS/wBFm5Jg4vPgdhfyQHC4faOABdY2VeF7Mm2lSNnO+QNJJukNDPn906q2wUD2RgO72irzhcryRt8kUi4+YnDUHYjdRxNt+UnQiv8ArxUsjxv8UKx3faehH1So1nzZU8NxT5ZXQOFTMzBj6rNk71PrcEBaXheOcI2vae673m9CNDShgwsYxTpSKcy3A8qyutQ8Bh+7eD+ZxGt6LVpNGMG7aYZxp4JYdNwqfiUWZrgdqITsXP7o8R9VJiDd+qlKhv2jzTCyGCYjleUjwWniMj+41kZYLJIHfPm4mqHRZztBHUhIR/D3sliaHZtPe1P6brqTtHk5I1IInY4ksETarRwJzX/iNKUnBsXlJY67HVRylkgqN87QDVn7txocqPuoKVzQc8cgeQaNB1jzJ3TqyU6LPimF5jms7i8MCVqcPKJI1Vzwi9UQdLYpRPoKCMCr5rj8PrqKHWvEIZ5zCjum8PxUkZokvjJAynV8Z2Op3avMxaez1ZuUdonlwTW8ieZ1O223qUJicJpeaq5DxvKFa4jE5jTaIoa81EaII2XU6KhOWmytDMzK0PVB4dgBcDoRQHiK6ouE07K7bUE1XkmzN1BrUfy1lJKzocbZV4nDdPLXr+1UoDHW4Vo9mpvzQmL8Nf5us5pMiUaZVubrypSh9LkjT8FxoTggD4zouGatFFDKnO1VjCLG64HqEOT2Ud0kNMnbJyQ3FcIJG0Dfgp4mt2Pn+yZKd6QOkzN4XhuST1Hw5qxi4cxkmYADUnToUc1gvlak9gQTmIQ5DUENkxAHgOiAnlsiuYKfi7BrdBOf8UWVaRBM7e1Fh2GxqlK+zSkjOh6hUjGUrHODpCSNA6gfIclYgiOMjQaAD9T80yB7Gt13UGJkLteQ26K2JcsqsS63C+v/ACpZ5NCVGBb/APHn46Js7uuwFlJGbZh+0OryeW3wTOBSEPAGgcaO1HpZOy7xeSySBpqbPmgsFNdt60fguuPDzcjtmuYJnOEcbI3C7PdBedOTr0CrJi7NlEYN7mzY8gN0Ux0b2ANErNACT3Qf8S03S7Jh4cuWKVxIbrTXNy+Acdz4pmQBgJHxy5SDR+SscVESbCFGQAASZnN94E27zVgMYxoFuYTzAs5fA+Kh6LR6wcQCCL0N0fHdCxYunEuvY67ctEg7Rw9UE9xGpFi9TzHiuCFM9lJSVM0HDuJxvZqC0jTz6ZTzGqLdqfMFZQYgsdVaH3T16jzCusLjbb150fD9U9kqDRJiYtQb3311UT+u3L9iisRK0tvyOm5tV87tNDtrSpNNGuOVjfaWfHb4FQTD0INHx3UbpacSE67bfist2OaBZ20VA4EH5oiU2oRroVaMxwdqnteoDp+6mYy2BwO+/gbVAJ9nYlpvcKUSV5IY6KHOQmx0WjZOdWoTKaPI6IA4nTRxHgFA+c3oSevRZ2XwsRPrVa/L0Ukz8xvVVYxRvc+CaJvVKgckSveTqTpaHl6rjpuqic4HdWlRlOVnCOmvVTRx5qAGm5TWRnloOqmwzQ03Z10I8lViQUcKG2ZD0oBV2LnvQaeCfipSTrr0Q7GAWSrJk0hMblCqeNYuoyBu7T0UvEeI5QQDyWZx+MLnXyAoK4o58k9UV3EA46D/AJUOAgIdZHuizZ+CnbNRsb9TqpcFFmfbtv4VujjZf4VktMbG6PIQAczGkkeDj7vmp5ZJGd0QxyE7kuNt1/DkNEoIujkaYwyQACjmoA9QK5J+HbE1ojie5rhegaRl8Q7qmjO9nZQ2N3ehe7NyFMPn3gqnE4fK45dAeW6uGwgM1nD3knuveXSbb68kzDslePvXh9aDMGNodNKtKrG2z1iU3YCHJ0057/8AKLjw12QfTzUc7Cw1S8zaZ7rjXCnxcRIqzpr5HqPFScJxpByP97l/cOoU2LadKHmg52hwvSwdDzH/AAtU7WwbLpxBoEkV0+Sjur1tVEOMJ0O45daO/wA1OJtUkqJi6JnDopGDug8+iYxwNtO/JceR/utPTNG7Q4AUhnN1Uwco3eCRkyAHMK5qESltt6/Ok6ckGxyT3yCUA6BzR8fFDKRxr7TXuUWoKc5wq1XobXtDCOjT6C1GWkGjp5ruYg6GlGbJs2pa+CbE4KIZiTppyU/h0TmsseaaMpJgtdfkiYWqRsScWoFEZKdKUTXaoefEhpoEZuZJ90dSocVxBkTC4uv+7r4BVGI3IKxUrW6krP8AEOLZiQCqbivG3SEkWG8h+pVZ7U1a3UNHLkyriDsVic+xooF763NoaV/MLgBB3sFUkYOTJib1VphGOAzXX0Pmq3CttWsNOFFlUKJs949QOS0MnYdDPK6hF7PvHvZmB532aTsUVjDJEa9i155teS31tuqEih0I1HiCB9NbRWHweVliUFxPunMXednRIVbGPyNOd8Tia2joO9C7khZsFHLTiCNNnHUeBpWkUMjwS5+fL+YtFDoBzUjsQ5wAyN7orRmvqeZQJpnosEuu/n5qeY5hv6qCaOiKXCwtdlPPl4Lzj6KkFewaQCCDeiCmwdXlb8OaLjppPTp08U/qL0Pok+mcomXx2CcTmAog7oSXGFrqK1M2Gdd6EUqnivC2vG2v82VWZSQJFisw135ohkvy/mqzT5XwPySaD8LuR8PNWMOO6FVQ1Ky2Mo5FROehf6pQyYmwnVg2Fl49UM7TUFDmfmmDE/BFE+VBxOnVMfKB4BQMm1Ty4G1SQ1M5I69k4zudVkmuvJR6Dr/2uuZSmrBSJ4xvrqiY27ISNGx1VlKmPyVHMQQ0WdFgsX2klBfHmBIcQHjTT91Z9rOPtDSyM2drHL1Xn7nG1vCH05s2SuFxLxAgAguLgbs8yhp5nPILyT0HIeiEJNWfQKSJnMrVJI5HJsIawHX8I3Q+ImskgacguvObbZRSEaD5qiaoZntSxP1ULoyFLCzWynQglvLYH4K6wEuhaADelqgdCXgnatvFH8OlDmhneDhv09ChiLx7HREfdtcfyuJH0Uv9Q2PWRjyPysIB9C7kgsMxjRQmGf8AIS4v23s6IzBMle0gvdLl1AdlBa0dOZCQr2J743d85mt311c3zrdN9u12scj8vWiwnzCmbPNJoYog1vONhzH/ACNqB+KDTRwpk/uEuT5UnQNHsDwKv1UDwHU4iyNjzHgCnxA+hTJYiBpzXns+hSRz2psH8PVPkcCPH9FA9v4dtFyEHnRrklQMlZHWubQ/hXJXjc8vooXO1ATcUKOWwTp6oZnJMr+M8PZKw2LB28PELEYpj8O6nat5H9Ct5LIR5Kt4hAyVpBG42TUqMX0zkONT3TWVVYnBGHP3u6BYB+YtOwmIvUrZL4S5FszzUOMlyiwuDEtG5AVfxTirQ0gUTyV0ZSZGzjDmnvNFcqWmwOEkkZnbVFebjipqnAO/7XqPDp2mNjo3WCAC3kdB3h5aqMr8FwWOSkA4uV0Y218EJJjC3Vx9FbYj3vmhcrHk3uCPgFK3s1WwccTAYX2BQvXf4IBvtphmleWM3DBoSFaz4RknQAclSYrBSwm47cD+HchaUE1RnuJ4ZzH98U07BV8kt6aUrzjPEfbNDSzK4HUn6KpOHArXbdaxOPIlehzW6jRSSgDe9eQ3SZY1+qOj4dbg06yO91oNnXma2AFlNbMiCPhrqt0ckbfzVfxA1Qj8KAXAOaQNj+bxC9O4R2agmia8RyEnQnO6iQadz6grOds+zIwv3gid7Iu0cCXBoIALHjz1B8VVCtmSjY0nUmv1RLsGXDunYXWieyMHZpyjXbdENa1+zHM8zdnqEg0V/DppLETdnHbKCSegKMwQfG+Wog6zVEkZSDrtupcRFG8BsTyS0gkgFpGutFW2Gw2Rgyysc7U1mDnj/Ju6YcBWyRN77mvdyOSs4+Ke+KFxEhsNGoLtwPEBSeyneC+X7yjo8MygDpYFKds+ZuV0LGgfjBNu6BwOiRLJJHO0OGxRAO7onFt9WuBROJwcrSMwBJF2HNdfwKCinh1icyUO/C4AezIrW0zBRYWG80zIS43RDzfjoEAetkckVHtRSSXCz6GQI/36NKGXBMziQ+8NiL18CuJJeheh0woWRryXY8Ne46pJKGRLgPjMDTaCoMS0nwSSQjBso+IssEO3+qw8uDeD3XGieqSS6cTM8y/qQy8Pf1v1QOWrvkkkuo4HJnWuWr7H8SLO493dPu7mj022SSSkk1scG0zTxYV7be92a+m1eXJF4PhLpT3KAPM8gkksKo7MbIuI8WwuFBY4vfJetNr0BKpOJ9oJJGfdRiIHTMTmfX0XEkoK+iyzaMrLFRNmzvZTcNhy8ityaASSW6ORmy7K9g/6xscz5gICacwB2ewaoHZazjOFwnDMLI6KIZy3Lm1LiTt3jskkqeiUXn2VNzcNiJAJzSfN5Wk4lwRk8MkLgA2RpHkeR+NfBJJDEeD4jh00cjoHmzG4tIBFaGrHyKF9vI1xaGxlnOxbh5FJJCAT8RHHo6N7i7YtLQBrzB3U3soIj7SV3sztmDS+z5BJJIpIKw+BkmkaIpHeDbprgeoKmxLsTA+o3Ma7Zwc0PBBSSTJBZcYRbg1r3Ddp7rT122THObJ3vZhl/hvMB5E6pJJ0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000528"/>
          </a:xfrm>
        </p:spPr>
        <p:txBody>
          <a:bodyPr>
            <a:normAutofit fontScale="55000" lnSpcReduction="20000"/>
          </a:bodyPr>
          <a:lstStyle/>
          <a:p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4500" b="1" dirty="0" smtClean="0">
                <a:latin typeface="Calibri" pitchFamily="34" charset="0"/>
              </a:rPr>
              <a:t>2. Infekcija – </a:t>
            </a:r>
            <a:r>
              <a:rPr lang="hr-HR" sz="4500" dirty="0" smtClean="0">
                <a:latin typeface="Calibri" pitchFamily="34" charset="0"/>
              </a:rPr>
              <a:t>bakterijama koje su ostale neoštećene u najdubljim folikulima dlaka, a s druge strane opečena površina ugrožena vanjskim onečišćenjem (nesterilni zavoj, nedostatak aseptičnih uvjeta) </a:t>
            </a:r>
          </a:p>
          <a:p>
            <a:endParaRPr lang="hr-HR" sz="4500" dirty="0" smtClean="0"/>
          </a:p>
          <a:p>
            <a:pPr>
              <a:buNone/>
            </a:pPr>
            <a:r>
              <a:rPr lang="hr-HR" sz="4500" b="1" dirty="0" smtClean="0">
                <a:latin typeface="Calibri" pitchFamily="34" charset="0"/>
              </a:rPr>
              <a:t>3. Septikemija – </a:t>
            </a:r>
            <a:r>
              <a:rPr lang="hr-HR" sz="4500" dirty="0" smtClean="0">
                <a:latin typeface="Calibri" pitchFamily="34" charset="0"/>
              </a:rPr>
              <a:t>vrlo teška komplikacija koja često uzrokuje smrt. Glavni su znaci: postepeno povišenje tjelesne temperature, loše opće stanje, smetenost, paralitički ileus, sniženje krvnog tlaka i oligurija. Najčešći uzročnici septikemije: Pseudomonas aeruginosa i stafilokok</a:t>
            </a:r>
          </a:p>
          <a:p>
            <a:endParaRPr lang="hr-HR" sz="4500" dirty="0"/>
          </a:p>
        </p:txBody>
      </p:sp>
      <p:sp>
        <p:nvSpPr>
          <p:cNvPr id="14338" name="AutoShape 2" descr="data:image/jpeg;base64,/9j/4AAQSkZJRgABAQAAAQABAAD/2wCEAAkGBxQSEhUUEhQUFRQXGBcXFxcXFxcXGBcYGRQWGBUXFxgYHCggGBolHBQUITEhJSkrLi4uFx8zODMsNygtLisBCgoKDg0OGhAQGiwkHyQsLCwsLCwsLCwsLCwsLCwsLCwsLCwsLCwsLCwsLCwsLCwsLCwsLCwsLCw3LDcsKywsK//AABEIAMcA/QMBIgACEQEDEQH/xAAcAAABBQEBAQAAAAAAAAAAAAAEAAIDBQYBBwj/xAA9EAABBAAEAwUFBwMEAQUAAAABAAIDEQQSITEFQVEGImFxgRMykaGxByNCUsHR8BRicjOC4fHSQ1NUkpP/xAAaAQADAQEBAQAAAAAAAAAAAAAAAQIDBAUG/8QAIhEAAgIDAAMAAgMAAAAAAAAAAAECEQMhMRJBUQQTFCJx/9oADAMBAAIRAxEAPwDzC02TZOCI4fw6XESCKBjpJHbNb9XHkPEoAAj1tT4N1Ar1bs99ixID8ZOWn/24eVjm88x4KLtJ9j74WmTAyOl1/wBF9B1V+F3M31TYHmeGOYAHdNeCNFpofs74mNP6V3/2Z+6nP2f8ScDeFdbf72a+WuqQ6ZkKXCFdT9k+INOuCxO9aMzfRQns1jv/AIWK/wDyd+yYqKqkqVlLwHFMFvwuJb5xP/ZPh7OYt5puFxHj90/T5JAytijLj9T0U75K0bt9VbT9n8UBljwmKI5n2L9T8ERw7sBxKZtswrmC6+9cI/WjqgEZxIr0GP7IccR3pMMzzLjXwC0fC/sfwzReJmmmJAtrPu2g86I1IQFnjBbZDR3nE01o1cT0AG5XoHA/sexc7WvneyAGjkILpMvO+TXV5r1vg/ZfBYV2fD4VjJKrOG274lXolP5SmB5txT7FcI/WCWWE0BV522Buc2vzWL439j2OhBdC6PENAuhbHnwAOhPqvfxmPQfNM9h1Lj6osD5BnjcxxY8FjhYLXCiCDRGqjK+s+L9nsNiWlk8MbwerRfx3XkP2h/ZhBhY/b4aVzQXBoifqCSfwnlSLEeU0mlHv4VKPw35IaXDOG7T8EwshUjAoyE8IGER6NKLxGjGDwtDAaAdSiOIHvAdAFIWCznRDs3UkxTGcymBFJuuNXCUmlAD2CyuzbpRbpj90xB48r8Op5BfQ32cdmxgsM0Effyd6V3OzqGX0aKXnH2WdkzPIMVM37lh+6BGkkg/F4tb9Qvc8BFSkoKaeSik3H85ogod4/X6oQmTLjinNO6T9kAcDkwP15m6KkbskWIAYHbjmutJ8U9JADcp6rhi66+akSQAwRhLInpIA4AupJIAS4V1JADcqzPaV0X9ThxMCWhsh3oC8oDq5nf4rULyz7aIXukwvs3ta7LNQNjN7l6+STBGsk4Dg5h3HNs9C0/Iqi4l9n0Z0a9l8gaaT+i8lxOIxmH98OFflcHEeJDTY35qTD9tZRQeSfMm/igC/432Aew95hHjuPiFj8d2fLNlrsD24fQAkI8Haj5qefiMc3vtDT+YbJ39A89bCRI0EKHFOuQrVcRwGXUGx1Cz2IweWyE7Qk/pXSqK+6U6VNl0ATGQJwTV20rAliTCVIzYqKkwPrmLDtaGtYA1rRTWtFBo5ADkrKFtCl5xwzthiGOHtmtlZzoBrwOo5O8tFueEcahxLbieCdi3Z48ws00XODj0sSoiNPipCuEaKiDrP2TiuN2TkAcCRKQSKAOrihxeMZE0uke1jRuXEAfNZDifb9urcLE6Q/nfcbN9eWY/CvFJtIaTfDalB43isMN+1lYyhZBcLry3XmGN41ip/9SdzWkEFkXcBB8dTfjYVc2FgN5czvzOJLvidVDyI1jhb6ei4jtzhmkBgllB/ExhLfiaVfJ2+dfcwriORdI1vyorKRYhnM5VPKY9CHCvO1m8zNv48atmgk7cTn3cM31kv6Bcb28nHvYUHykr6hZd0+uVp181K2VzfeBrqNUftkJYoGrg+0Jg/1sPMw/2ASD1Iqlp+F8WixDc0L2uHMcx5jcLzJ0ZeLbqPDdAEGJ+eN7opAdC3T4jmPNOOX6OX43w9qCy32gcJknga6ERe0jdmuU00MIp5vlQ19FH2R7YNxFxTFrJ2izya8fmbe3iFp35JGlttcHAgiwQQRRW3TkcWtM8V4hhpMMWSs/ppg806Vjtqof7j5rP4uOJ7i3+nc95tzniso9BrfjsrHjReWvwpwzIo4XOYBG46hrjRIHu2FX4TAPmYSxs7GtHfINGh0rUhNE/4UmI4czNlZnaaskjug8gOqbGZYtiHgb1ZrwK12H4TcTpjLJDBdOcYznLRuQ0iyPJLifC2MhY/Dyh0Tz3nTR+ydptq6srfRFoEynwHFQ7Q6HoUzHQ5iSK8goJxfuiMNG7771+B2pLAjKd7Sr4PvSnx+D5hVWIOtLW42FZziOHo2rTJAAnNTU+EapFEr9AoFNMVElYHsxkrfZca3UPYS1w5g0fkoXSm9dQdPJMZKWlcilZ7ksaaNlwLtm8FrJwHNui/Zw13I5j5rfRyBwBaQQRYIXiudr/ByvuyvaV+GcGTOLoSa11MV7EdW9ei1hN8Z5eXDW0entXU1jrFjUHVRYvFMiYXyODWjclbHOTOdXkspxztixlsw4Er9i78DfX8R8lm+1XaM4umRlzYBvrRk6Zq2Hh46qrgZoK0Hgspzrh04/x3LbJpmSTvzzPdI7q73W+DW7BOgwhfpas5Issfoo8EafVb0uSWVtnbHEqGDguloafhYGzlop4XOADdyhRg6sVmI3PIeSSm+jWJfTI4iAtPest8KsdPNBPhztdl3G1LYYvhzXDQeazmLw/snWNuYVqV8FKCKlkucZWuDXjrpY6ErmE45LhXCPEjMzr0Vf2h+7eJIzfVNlxTcWwR5wHgHK38w6G9nAjRapWcs40jeCXN34NHc29fFAcaxjfYvzgtdpVb2NuWyreA4z2sEeU/fR2xw2zZdgUfxyE5HNdpIW6jTSwp8djtqPj9MPxnBvyMnBBa+6AOoA6hXPZ3jEjWAhtEc2nIa8ws4cV7OOjq43ob0HVEcIx7cpDjsNB1W/jo5L2ejsw0czfataM41JuzZ3JPNV39VFA/O4zkuOXI2zGDWji0fqg+y3EDr0J+qtII85moaDL8dVipOL2dn6lOFrpCOMuY4+1xBI/9OEtFDUbEDUjxVbxbiU0wcJpGPboGtpra6D+4p2Iw8jQSGtJ5ZhY9UxnDnuAcRDI8Vbc2UC/Ky1dCaZwzg4S2VU2GzNt0bco5A7keB1vy0QkwlazOG5Rfg4Eeat+J4JsL2ktMj8uzSKBPQnl4oKUMabe2U2Nm8vRxApUSJhzsDt73Vbi8NY80Zw9+RxjcCGnUWicdhtLSTop/TDzxFpop0IVnxPD2L5jdVrjTVTEiNxTCnEpqQz1mSTqg34ghGSx2NFX4jQrjf1Ht8Jnyc9iN10Y38w9UJhYJHmwNDuSr3BcIqi4XfVVejNxs0nZbta6CBzJWukDa9jW+t21xOwGmqrOJcRnxTwZ3aA21jdGN/wDI+JXWwCyFGQc1Nqq9UnkZh+mMXZAI7dXJHMjoaIdg73r+qNaa09FNv2dUEWkBD2jnpRUDo8sjVFgn5TXJH8RotDua5mmmbKNMt8LVfqmOjLCcotpQvDsRbQipZfkiSOeSpgskG55/oshx9tWtbjZzl05fNZTiLS52uuuv7K4KgSKTiODz4fbXqsrPgQzDvkb/AKjXNyvBogAmxXRegTxj2bqFDcArF4fDtxEr4X37r5ARrWUH66Lpg2YZY2yl7N8Vkbibv3jbul1uvTuJNJIe9wdnjaSNAQK0WA4Xw32b3BotxyXfLcn9FpJsYe8OlNHhQVNpvRml41ZmO0EwIdGABlcC3mddKv8ARUPDGOc+lY8SgqTMdRdnx1RnC4Mzi/KGg9NgrUqRj4Nyo0PA6jbXMrSdl8Qy5Wv3sOv+eSo8Fhsosqy4bCQ/M3y81zy3s7o6VF7xCBjmkArIT4MRNf7NlOcbJBAFddrJWuxOHsKlnhN2UscnErLiU47MkxrW20NfmOuYe6P1tcc8aj2khkOpLgSBpp3ydfJXWNwxGrHlh5kVdeoUEVPY44eYUNHPczTbUd+q812xlZ5GTG4umUmIAIr2he9uut36nZW/DsQJI6PPfzQ0uYOqMxO1ok95p/xIO6FY4wy61ld01CbQonOIYTKSCFmMdGWmuS3+Oi9o3NzCy3FMLY8QhbDjM8u2kQuJgesc6G/83Vtw/grXkF6KwMLY2nTNqPU6DdWkEe2gb4DYLhdUexGNqwPEYJjRQH/HJTNw+lqTG7Dx19Nh9FIxltH88lN6NIK0Vzo+8URheHa5vX4JQtHtTe3NW8FBup72yT4TljRSYnCANJ6G/idUxw6dArXFNADue/0VMJEvIIMnFo6B+dpZzGiAj5olppwPoUpKzdPVHOGSFji0qwkktCyQ5SJB5H91PlsIqzPIvY2QWCLtVE8NeJ+iuWigq7FgK4qiIopeL4nLC7rSwXZ3FO/qSW7kFvod1qu1JIjdSx3C5xGHv5gE+vL5rWPDHK9lrhszp5X2MuYt+G6tYos0ZI152qThEZe1rB7xuz5mySt5w/hIEYb81EnTCEbRlmcHz96r01H6o/C4DVoqmg7ALVYXhrYxZQ0jyCcoFWp870bwx2itxseorbmFf8JYw1VKhxILjXPVDRkx62QL3B2TWyZwo3rMICNdVRcZhDTV+KfwftCB3XHMOfUDqrbimDjnYCPQhRTTHZjHtsFUWIxUrnmGmZNwdiRzHRXzojHIWm1Rdq8CHMzDduv7hdOOVHNnx+Ub9grYb+7bBoAczgSSfAMAoDxQkkLcpY2Jza2dYyn/AG7qPBYgSsFyPaWnvZXEWPHLqRXJGySg/wClOQ0H3suW+ujhsuk8xp2Fdn+I0C1wBNEEHx2KA4lFqaQrZwx4exweCaJCt8XHnZmH8Ci6ZaVoxfE8PRsc1XErSYyCwQVnpoyCQVohWz6GIAFhPbIBWuvP47o0YPu9T06KFuDou8dv2Xmwdo9/FTQPxeu6WkOGWtOoPP4o3BAFiEGFtpBHPl8CpeHnIcp+PqqrRp4KMWkCTtyP2vNp5/y1PiowBYOoNHXQmtQicYwAh7/dabNC9Ab/AGVdJJlvmS69NaDrNjmd0rOfNK6JXYjM2QgUAKF7nTdVDDqEfI/TTS/2QT4716LKUqZlDRK0qdhsUgw7b9UThzurN3IOwspFh2oIUsRrRDFSMJvXp/AhLZXQp5uhogMTHfgiGuSeORpUTWzP8TwOeMjTn81jZeC2GtojXXReqNw4IA0HggeKuZEC6tdkJtEZIxlsyfC4o8OLIs81eQ8QaRla7UjS/wBFm5Jg4vPgdhfyQHC4faOABdY2VeF7Mm2lSNnO+QNJJukNDPn906q2wUD2RgO72irzhcryRt8kUi4+YnDUHYjdRxNt+UnQiv8ArxUsjxv8UKx3faehH1So1nzZU8NxT5ZXQOFTMzBj6rNk71PrcEBaXheOcI2vae673m9CNDShgwsYxTpSKcy3A8qyutQ8Bh+7eD+ZxGt6LVpNGMG7aYZxp4JYdNwqfiUWZrgdqITsXP7o8R9VJiDd+qlKhv2jzTCyGCYjleUjwWniMj+41kZYLJIHfPm4mqHRZztBHUhIR/D3sliaHZtPe1P6brqTtHk5I1IInY4ksETarRwJzX/iNKUnBsXlJY67HVRylkgqN87QDVn7txocqPuoKVzQc8cgeQaNB1jzJ3TqyU6LPimF5jms7i8MCVqcPKJI1Vzwi9UQdLYpRPoKCMCr5rj8PrqKHWvEIZ5zCjum8PxUkZokvjJAynV8Z2Op3avMxaez1ZuUdonlwTW8ieZ1O223qUJicJpeaq5DxvKFa4jE5jTaIoa81EaII2XU6KhOWmytDMzK0PVB4dgBcDoRQHiK6ouE07K7bUE1XkmzN1BrUfy1lJKzocbZV4nDdPLXr+1UoDHW4Vo9mpvzQmL8Nf5us5pMiUaZVubrypSh9LkjT8FxoTggD4zouGatFFDKnO1VjCLG64HqEOT2Ud0kNMnbJyQ3FcIJG0Dfgp4mt2Pn+yZKd6QOkzN4XhuST1Hw5qxi4cxkmYADUnToUc1gvlak9gQTmIQ5DUENkxAHgOiAnlsiuYKfi7BrdBOf8UWVaRBM7e1Fh2GxqlK+zSkjOh6hUjGUrHODpCSNA6gfIclYgiOMjQaAD9T80yB7Gt13UGJkLteQ26K2JcsqsS63C+v/ACpZ5NCVGBb/APHn46Js7uuwFlJGbZh+0OryeW3wTOBSEPAGgcaO1HpZOy7xeSySBpqbPmgsFNdt60fguuPDzcjtmuYJnOEcbI3C7PdBedOTr0CrJi7NlEYN7mzY8gN0Ux0b2ANErNACT3Qf8S03S7Jh4cuWKVxIbrTXNy+Acdz4pmQBgJHxy5SDR+SscVESbCFGQAASZnN94E27zVgMYxoFuYTzAs5fA+Kh6LR6wcQCCL0N0fHdCxYunEuvY67ctEg7Rw9UE9xGpFi9TzHiuCFM9lJSVM0HDuJxvZqC0jTz6ZTzGqLdqfMFZQYgsdVaH3T16jzCusLjbb150fD9U9kqDRJiYtQb3311UT+u3L9iisRK0tvyOm5tV87tNDtrSpNNGuOVjfaWfHb4FQTD0INHx3UbpacSE67bfist2OaBZ20VA4EH5oiU2oRroVaMxwdqnteoDp+6mYy2BwO+/gbVAJ9nYlpvcKUSV5IY6KHOQmx0WjZOdWoTKaPI6IA4nTRxHgFA+c3oSevRZ2XwsRPrVa/L0Ukz8xvVVYxRvc+CaJvVKgckSveTqTpaHl6rjpuqic4HdWlRlOVnCOmvVTRx5qAGm5TWRnloOqmwzQ03Z10I8lViQUcKG2ZD0oBV2LnvQaeCfipSTrr0Q7GAWSrJk0hMblCqeNYuoyBu7T0UvEeI5QQDyWZx+MLnXyAoK4o58k9UV3EA46D/AJUOAgIdZHuizZ+CnbNRsb9TqpcFFmfbtv4VujjZf4VktMbG6PIQAczGkkeDj7vmp5ZJGd0QxyE7kuNt1/DkNEoIujkaYwyQACjmoA9QK5J+HbE1ojie5rhegaRl8Q7qmjO9nZQ2N3ehe7NyFMPn3gqnE4fK45dAeW6uGwgM1nD3knuveXSbb68kzDslePvXh9aDMGNodNKtKrG2z1iU3YCHJ0057/8AKLjw12QfTzUc7Cw1S8zaZ7rjXCnxcRIqzpr5HqPFScJxpByP97l/cOoU2LadKHmg52hwvSwdDzH/AAtU7WwbLpxBoEkV0+Sjur1tVEOMJ0O45daO/wA1OJtUkqJi6JnDopGDug8+iYxwNtO/JceR/utPTNG7Q4AUhnN1Uwco3eCRkyAHMK5qESltt6/Ok6ckGxyT3yCUA6BzR8fFDKRxr7TXuUWoKc5wq1XobXtDCOjT6C1GWkGjp5ruYg6GlGbJs2pa+CbE4KIZiTppyU/h0TmsseaaMpJgtdfkiYWqRsScWoFEZKdKUTXaoefEhpoEZuZJ90dSocVxBkTC4uv+7r4BVGI3IKxUrW6krP8AEOLZiQCqbivG3SEkWG8h+pVZ7U1a3UNHLkyriDsVic+xooF763NoaV/MLgBB3sFUkYOTJib1VphGOAzXX0Pmq3CttWsNOFFlUKJs949QOS0MnYdDPK6hF7PvHvZmB532aTsUVjDJEa9i155teS31tuqEih0I1HiCB9NbRWHweVliUFxPunMXednRIVbGPyNOd8Tia2joO9C7khZsFHLTiCNNnHUeBpWkUMjwS5+fL+YtFDoBzUjsQ5wAyN7orRmvqeZQJpnosEuu/n5qeY5hv6qCaOiKXCwtdlPPl4Lzj6KkFewaQCCDeiCmwdXlb8OaLjppPTp08U/qL0Pok+mcomXx2CcTmAog7oSXGFrqK1M2Gdd6EUqnivC2vG2v82VWZSQJFisw135ohkvy/mqzT5XwPySaD8LuR8PNWMOO6FVQ1Ky2Mo5FROehf6pQyYmwnVg2Fl49UM7TUFDmfmmDE/BFE+VBxOnVMfKB4BQMm1Ty4G1SQ1M5I69k4zudVkmuvJR6Dr/2uuZSmrBSJ4xvrqiY27ISNGx1VlKmPyVHMQQ0WdFgsX2klBfHmBIcQHjTT91Z9rOPtDSyM2drHL1Xn7nG1vCH05s2SuFxLxAgAguLgbs8yhp5nPILyT0HIeiEJNWfQKSJnMrVJI5HJsIawHX8I3Q+ImskgacguvObbZRSEaD5qiaoZntSxP1ULoyFLCzWynQglvLYH4K6wEuhaADelqgdCXgnatvFH8OlDmhneDhv09ChiLx7HREfdtcfyuJH0Uv9Q2PWRjyPysIB9C7kgsMxjRQmGf8AIS4v23s6IzBMle0gvdLl1AdlBa0dOZCQr2J743d85mt311c3zrdN9u12scj8vWiwnzCmbPNJoYog1vONhzH/ACNqB+KDTRwpk/uEuT5UnQNHsDwKv1UDwHU4iyNjzHgCnxA+hTJYiBpzXns+hSRz2psH8PVPkcCPH9FA9v4dtFyEHnRrklQMlZHWubQ/hXJXjc8vooXO1ATcUKOWwTp6oZnJMr+M8PZKw2LB28PELEYpj8O6nat5H9Ct5LIR5Kt4hAyVpBG42TUqMX0zkONT3TWVVYnBGHP3u6BYB+YtOwmIvUrZL4S5FszzUOMlyiwuDEtG5AVfxTirQ0gUTyV0ZSZGzjDmnvNFcqWmwOEkkZnbVFebjipqnAO/7XqPDp2mNjo3WCAC3kdB3h5aqMr8FwWOSkA4uV0Y218EJJjC3Vx9FbYj3vmhcrHk3uCPgFK3s1WwccTAYX2BQvXf4IBvtphmleWM3DBoSFaz4RknQAclSYrBSwm47cD+HchaUE1RnuJ4ZzH98U07BV8kt6aUrzjPEfbNDSzK4HUn6KpOHArXbdaxOPIlehzW6jRSSgDe9eQ3SZY1+qOj4dbg06yO91oNnXma2AFlNbMiCPhrqt0ckbfzVfxA1Qj8KAXAOaQNj+bxC9O4R2agmia8RyEnQnO6iQadz6grOds+zIwv3gid7Iu0cCXBoIALHjz1B8VVCtmSjY0nUmv1RLsGXDunYXWieyMHZpyjXbdENa1+zHM8zdnqEg0V/DppLETdnHbKCSegKMwQfG+Wog6zVEkZSDrtupcRFG8BsTyS0gkgFpGutFW2Gw2Rgyysc7U1mDnj/Ju6YcBWyRN77mvdyOSs4+Ke+KFxEhsNGoLtwPEBSeyneC+X7yjo8MygDpYFKds+ZuV0LGgfjBNu6BwOiRLJJHO0OGxRAO7onFt9WuBROJwcrSMwBJF2HNdfwKCinh1icyUO/C4AezIrW0zBRYWG80zIS43RDzfjoEAetkckVHtRSSXCz6GQI/36NKGXBMziQ+8NiL18CuJJeheh0woWRryXY8Ne46pJKGRLgPjMDTaCoMS0nwSSQjBso+IssEO3+qw8uDeD3XGieqSS6cTM8y/qQy8Pf1v1QOWrvkkkuo4HJnWuWr7H8SLO493dPu7mj022SSSkk1scG0zTxYV7be92a+m1eXJF4PhLpT3KAPM8gkksKo7MbIuI8WwuFBY4vfJetNr0BKpOJ9oJJGfdRiIHTMTmfX0XEkoK+iyzaMrLFRNmzvZTcNhy8ityaASSW6ORmy7K9g/6xscz5gICacwB2ewaoHZazjOFwnDMLI6KIZy3Lm1LiTt3jskkqeiUXn2VNzcNiJAJzSfN5Wk4lwRk8MkLgA2RpHkeR+NfBJJDEeD4jh00cjoHmzG4tIBFaGrHyKF9vI1xaGxlnOxbh5FJJCAT8RHHo6N7i7YtLQBrzB3U3soIj7SV3sztmDS+z5BJJIpIKw+BkmkaIpHeDbprgeoKmxLsTA+o3Ma7Zwc0PBBSSTJBZcYRbg1r3Ddp7rT122THObJ3vZhl/hvMB5E6pJJ0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4873752"/>
          </a:xfrm>
        </p:spPr>
        <p:txBody>
          <a:bodyPr>
            <a:normAutofit fontScale="92500" lnSpcReduction="10000"/>
          </a:bodyPr>
          <a:lstStyle/>
          <a:p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2800" b="1" dirty="0" smtClean="0">
                <a:latin typeface="Calibri" pitchFamily="34" charset="0"/>
              </a:rPr>
              <a:t>4. Akutna dilatacija želuca – </a:t>
            </a:r>
            <a:r>
              <a:rPr lang="hr-HR" sz="2800" dirty="0" smtClean="0">
                <a:latin typeface="Calibri" pitchFamily="34" charset="0"/>
              </a:rPr>
              <a:t>javlja se ako se bolesnik u prvih 12 sati nakon opekotine hrani na usta. Simptomi: regurgitacija, bol u gornjem dijelu trbuha, teško disanje, intenzivno povračanje, poremećaj elektrolita i acidobazne ravnoteže, oligurija, itd.</a:t>
            </a:r>
          </a:p>
          <a:p>
            <a:endParaRPr lang="hr-HR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2800" b="1" dirty="0" smtClean="0">
                <a:latin typeface="Calibri" pitchFamily="34" charset="0"/>
              </a:rPr>
              <a:t>5. Curlingov ulkus – </a:t>
            </a:r>
            <a:r>
              <a:rPr lang="hr-HR" sz="2800" dirty="0" smtClean="0">
                <a:latin typeface="Calibri" pitchFamily="34" charset="0"/>
              </a:rPr>
              <a:t>vrijed želuca i duodenuma obično se javlja oko trećeg tjedna poslije nastanka ozljede. Počinje bolovima u epigastriju, a nerijetko i hematemezom, melenom, pa čak i perforacijom</a:t>
            </a:r>
          </a:p>
          <a:p>
            <a:endParaRPr lang="hr-HR" dirty="0"/>
          </a:p>
        </p:txBody>
      </p:sp>
      <p:pic>
        <p:nvPicPr>
          <p:cNvPr id="13314" name="Picture 2" descr="http://www.stetoskop.info/pics/6/3906/thumbnails/150x150/distenzija-%C5%BEelud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57364"/>
            <a:ext cx="1785950" cy="1452573"/>
          </a:xfrm>
          <a:prstGeom prst="rect">
            <a:avLst/>
          </a:prstGeom>
          <a:noFill/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642934"/>
          </a:xfrm>
        </p:spPr>
        <p:txBody>
          <a:bodyPr>
            <a:noAutofit/>
          </a:bodyPr>
          <a:lstStyle/>
          <a:p>
            <a:r>
              <a:rPr lang="hr-HR" sz="5400" dirty="0" smtClean="0">
                <a:latin typeface="Calibri" pitchFamily="34" charset="0"/>
              </a:rPr>
              <a:t>Kasne komplikacije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7467600" cy="4286280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Calibri" pitchFamily="34" charset="0"/>
              </a:rPr>
              <a:t>Pojavljuju se ožiljne kontrakture na mjestima dubokih opeklina koje nisu pravodobno pokrivene slobodnim kožnim transplantatima</a:t>
            </a:r>
          </a:p>
          <a:p>
            <a:r>
              <a:rPr lang="hr-HR" sz="2800" dirty="0" smtClean="0">
                <a:latin typeface="Calibri" pitchFamily="34" charset="0"/>
              </a:rPr>
              <a:t>Ožiljci u području zglobova otežavaju fizikalnu terapiju i ranu rehabilitaciju</a:t>
            </a:r>
          </a:p>
          <a:p>
            <a:r>
              <a:rPr lang="hr-HR" sz="2800" dirty="0" smtClean="0">
                <a:latin typeface="Calibri" pitchFamily="34" charset="0"/>
              </a:rPr>
              <a:t>Katkad se u ožiljku pojavljuju ulceracije koje vrlo sporo zacjeljuju</a:t>
            </a:r>
          </a:p>
          <a:p>
            <a:r>
              <a:rPr lang="hr-HR" sz="2800" dirty="0" smtClean="0">
                <a:latin typeface="Calibri" pitchFamily="34" charset="0"/>
              </a:rPr>
              <a:t>Na bazi takvih kroničnih ulceracija može se pojaviti karcinom kože (Mariolinov ulkus)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12292" name="AutoShape 4" descr="Slikovni rezultat za Marjolinov ulk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4" name="Picture 6" descr="http://img.mf.cz/545/701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636"/>
            <a:ext cx="1785950" cy="1571636"/>
          </a:xfrm>
          <a:prstGeom prst="rect">
            <a:avLst/>
          </a:prstGeom>
          <a:noFill/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Calibri" pitchFamily="34" charset="0"/>
              </a:rPr>
              <a:t>Opće liječenje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Calibri" pitchFamily="34" charset="0"/>
              </a:rPr>
              <a:t>Potrebno je bolesnika izvagati i postaviti nazogastričnu sondu, kako bi se izbjegla aspiracija i akutna dilatacija želuca, a za mjerenje diureze Foleyev kateter</a:t>
            </a:r>
          </a:p>
          <a:p>
            <a:r>
              <a:rPr lang="vi-VN" dirty="0" smtClean="0">
                <a:latin typeface="Calibri" pitchFamily="34" charset="0"/>
              </a:rPr>
              <a:t>Prosječni gubitak tekućine iznosi oko 4 ml/kg/sat. Time se povećava gustoća krvi i ubrzava povećanje hematokrita. Prvih 24 sata dovoljno je davati samo Ringer laktat koji uz vodu nadoknađuje natrijev, kalijev i kalcijev klorid te natrijev laktat. Daje se kod djece do 10 godina starosti i odraslih iznad 50 godina, ako je opeklinom zahvaćeno više od 10% tjelesne površine, te kod opečenih od 11 – 50 godina starosti ako je zahvaćeno više od 20% tjelesne površine. Drugih 24 sata primjenjuju se koloidne otopine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itchFamily="34" charset="0"/>
              </a:rPr>
              <a:t>U prvih 24 sata 2 – 4 ml Ringer laktata/kg tjelesne težine pomnožen s postotkom opečene površine. Polovica ove količine daje se u prvih 8 sati, a slijedeća polovica u daljnih 16 sati (u prvih 8 sati gubitak tekućine je najveći). Važno je da se količina dane tekućine izračunava od vremena nastanka opekline a ne od momenta početka terapije</a:t>
            </a:r>
          </a:p>
          <a:p>
            <a:r>
              <a:rPr lang="hr-HR" dirty="0" smtClean="0">
                <a:latin typeface="Calibri" pitchFamily="34" charset="0"/>
              </a:rPr>
              <a:t>Plazma se daje u količini od 0,3 – 0,5 ml/kg tjelesne težine pomnoženo s veličinom opečene površine. Mogu se davati i ljudski albumini te dekstrani i želatinski preparati. Kod manjih opeklina, bez komplikacija, rehidracija može biti peroralna. U litru vode stavi se 3g soli i 1,5g sode bikarbone. Tekućina se daje češće u manjim količinama i ne smije se prijeći količinu od 5 l u 24 sata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67600" cy="571496"/>
          </a:xfrm>
        </p:spPr>
        <p:txBody>
          <a:bodyPr/>
          <a:lstStyle/>
          <a:p>
            <a:r>
              <a:rPr lang="hr-HR" dirty="0" smtClean="0">
                <a:latin typeface="Calibri" pitchFamily="34" charset="0"/>
              </a:rPr>
              <a:t>Najčešće formule za nadoknadu tekućine</a:t>
            </a:r>
            <a:endParaRPr lang="hr-HR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44" y="1142984"/>
          <a:ext cx="8786842" cy="521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266"/>
                <a:gridCol w="1779154"/>
                <a:gridCol w="2196711"/>
                <a:gridCol w="2196711"/>
              </a:tblGrid>
              <a:tr h="98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KOLOIDI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ELEKTROLITI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H2O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98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EVANS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 / kg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 / kg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 ml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98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BROOKE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ml / kg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ml / kg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 ml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1279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MASSACHUSETTS, opća bolnica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 ml </a:t>
                      </a:r>
                    </a:p>
                    <a:p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plazma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ml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 ml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983957">
                <a:tc>
                  <a:txBody>
                    <a:bodyPr/>
                    <a:lstStyle/>
                    <a:p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PARKLAND, </a:t>
                      </a:r>
                    </a:p>
                    <a:p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opća bolnica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__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ml / kg / % 	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__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2900354" cy="560406"/>
          </a:xfrm>
        </p:spPr>
        <p:txBody>
          <a:bodyPr>
            <a:noAutofit/>
          </a:bodyPr>
          <a:lstStyle/>
          <a:p>
            <a:r>
              <a:rPr lang="hr-HR" sz="4400" dirty="0" smtClean="0">
                <a:latin typeface="Calibri" pitchFamily="34" charset="0"/>
              </a:rPr>
              <a:t>Prva pomoć</a:t>
            </a:r>
            <a:endParaRPr lang="hr-HR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7467600" cy="5143536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itchFamily="34" charset="0"/>
              </a:rPr>
              <a:t>Žrtvu ukloniti s mjesta incidenta i staviti u ležeći položaj radi prevencije nastanka opeklina glave i dišnih putova</a:t>
            </a:r>
          </a:p>
          <a:p>
            <a:r>
              <a:rPr lang="hr-HR" dirty="0" smtClean="0">
                <a:latin typeface="Calibri" pitchFamily="34" charset="0"/>
              </a:rPr>
              <a:t>Nakon toga opeklinu hladiti</a:t>
            </a:r>
          </a:p>
          <a:p>
            <a:r>
              <a:rPr lang="hr-HR" dirty="0" smtClean="0">
                <a:latin typeface="Calibri" pitchFamily="34" charset="0"/>
              </a:rPr>
              <a:t>Djelovanje visoke temperature povećava temperaturu kože i potkožnog tkiva koja prodire u dubinu i termički oštećuje tkiva polagano i dugotrajno (indukcija topline)</a:t>
            </a:r>
          </a:p>
          <a:p>
            <a:r>
              <a:rPr lang="vi-VN" dirty="0" smtClean="0">
                <a:latin typeface="Calibri" pitchFamily="34" charset="0"/>
              </a:rPr>
              <a:t>Do potpunog ohlađenja dolazi za 10 – 20 minuta, temperatura kože se snižava za nekoliko desetaka sekundi, a time se smiruje bol, reducira eritem i stvaranje mjehura, smanjuje dubina nekroze i gubitak tekućine te se kasnije pospješuje epitelizacija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8194" name="AutoShape 2" descr="data:image/png;base64,iVBORw0KGgoAAAANSUhEUgAAARMAAAC3CAMAAAAGjUrGAAAAM1BMVEX/////AAD+/v7+AAD/qqr/s7P9bm39kpL/p6f9ZmX+ycn/eHj+0ND/sbH/t7f/rq79jY03Sk0oAAAGE0lEQVR4nO1djXrbIAzExMu6rtv6/k+7JrENxj9IQgjh6vJtu7WpY06HdEnj1rkE/vHHu+U2EyBWd+agyzHlqG6wqgun8Qn43f8kd/bndFHcM9Dm2PNOohJkNRM4qAJRWBCWxkCVY6/v7tAFPD6R7SPVyqD41LiRaa0zreATPx9fjnLXBCgejOoG8EQjnzDQpVk5WYqoy+pr9qlhi0mgoHkRnTsM74TPUoeq7vI1R9SwRXZz4WgfAIwKxsnDLDGU8iI66BH9hsiq8vH5E47Pj1Y+QVimPGa9DRi8IY6sFIBqjMPt6/aF23Q7pePjC/1yBAn6Ok3kkk8oACPKJyP85LSC1SePf0cnbhTMaqNFn9AszCfmEwi+nU8AuKImpQnlipqU4oqaAJ62ndJxaqDDsPTSQ9qLJqW4ok9OUWkWi07jBjCfWGaD4Nv5hHfuzD5xUREFKGKty+LMJ9y4oiaW7flxRU0s2/OjF58kM6kqMJo8X7cXDWxt3ljYi09CaFHoE7WRrY0mrXtsFEqroh9N5DzTjybmkxX8871cYg/XU49NfBJ9mrcbd+ETZz6xWQxDIlhVmE/KNLFsbz5R7xOHe525BF1o4pe/RNCFJhMWlyjqJ5btt2jdY/2a+PgDlu3roiefaNSk9WtKkWBVYT4p08SyvflEvU+cZfsVJDZMhH8oTf6JndceFl0Q8rz/QOPvb5Qmv/+iH+HPO4sY1Mz2C7U+PKa3QN6WG4j+clw9dpPtY9EONLlX1oSGO6m+Ccg+qa3Js/bBBEB6f3k/1B5HC3FhnzhqthfxCbqf3Nn6CQWX9gkx26v0yWA+2YKrn0TZXpFPaODrsRSIaXJD0EiTVcgC02gr6dMEo0REI5/QRJmzvUZNGvVY5T5Z3meOofewHE+j+n2CTfeTT8p+/olun8B/gMxE77trw1DzyY5PCl52rD6LSR3lfrA2BA0+QWtTVxOUOWr4hIRr5th5Fmv0CdEpcz4hO2USRms/IYHLJyo1IfTX4eWTeXGkVus6mMXRtoBQy/Y71LJ9lVms3SeW7fdEscy2FQVJS7O9t2zfm09IsGy/oRfP9oRmMkyZLV0YgqrPbGhJLNvvUcv2lu2FZrF2n7TO9khtLusTzZktDFgEvbvom78eT6NsT9hDlu2lNaGCNdtr7Se4hBKyfVx7DJ2V0Dh3aPHk+tkePYlvocdSJ3FRZrvm++3LfPL+p+p1GV/ro12XQdkxXD6hAHP9zo12/Q5hACezuMAnFCCu87rNP3uZ3BqoHcXTs31dTR79odHvrhJRgqLJQ5ZwPWB0kpVpWbanwHxSoskDLa4b3WT76sBfc92gycaaCIBwHbqwImWZrbImt7nHyprEiWc2/T+voA+fkEM6ker3SbNZrFETy/Z7kphPdmSxbK/MJ2LoLtsLwLI9hybSivSR2WRN4iyzpbQHn7TObLo0aT2LNWqiwycC2nSU2TT6ZFhnNi9EmbM94AnFGEww5Khl+5xPpKA72w8h279OVu6psVpN7PXYHUks2x/4xLL9xietM5suTVrPYo2a6PCJgDbmkzJNWmY27a/bh7MToLMw5pMI+rO93PPhiCrWpNnvhhDqIxRNnj5pYJMYxxqGz2Zpph4j/KKTZz6JRoAM3SzrCHw2Qn8P3UdbXIJuVn50VyDq+OTZ7uZhWZ9GKxECySeSjTaRYqPTyjLgXnL6oCP8Qpx1P/FCFF1lYLM+gf5+EuniV3V3KQUdGODQEX7V1ssnPgwFEYqo765QW5q9ywj7NkbTfgIbLcsdPIwee+oNs3eGN0S9auG8X2QFAWyzj8+fcHx+NNk7aRuhaJXS7P7CoDykE+n8gaNtFj6bpWzb+1m3uY7SsxjnE0lkd2IFCj4F5Bp4fdIi2xds9spg1RhIEykinXYsA+4lXCfoCd2Aq5+gCpehvNipTHUa65IO5WS6gg7M6+algvVDSURJhTul4JENoEEnL0jjOsO0AC6Iyc0qsCq+S2lWEF5JXuVrs3cAZcn21mTz9E/jD0Wbar2/8i7xJwcg0Gfd5jpatg8Py6gxkCZrDSVKaZM1LJXzohRfuAzlRQuf/AcniXqqoQJg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6" name="AutoShape 4" descr="data:image/png;base64,iVBORw0KGgoAAAANSUhEUgAAARMAAAC3CAMAAAAGjUrGAAAAM1BMVEX/////AAD+/v7+AAD/qqr/s7P9bm39kpL/p6f9ZmX+ycn/eHj+0ND/sbH/t7f/rq79jY03Sk0oAAAGE0lEQVR4nO1djXrbIAzExMu6rtv6/k+7JrENxj9IQgjh6vJtu7WpY06HdEnj1rkE/vHHu+U2EyBWd+agyzHlqG6wqgun8Qn43f8kd/bndFHcM9Dm2PNOohJkNRM4qAJRWBCWxkCVY6/v7tAFPD6R7SPVyqD41LiRaa0zreATPx9fjnLXBCgejOoG8EQjnzDQpVk5WYqoy+pr9qlhi0mgoHkRnTsM74TPUoeq7vI1R9SwRXZz4WgfAIwKxsnDLDGU8iI66BH9hsiq8vH5E47Pj1Y+QVimPGa9DRi8IY6sFIBqjMPt6/aF23Q7pePjC/1yBAn6Ok3kkk8oACPKJyP85LSC1SePf0cnbhTMaqNFn9AszCfmEwi+nU8AuKImpQnlipqU4oqaAJ62ndJxaqDDsPTSQ9qLJqW4ok9OUWkWi07jBjCfWGaD4Nv5hHfuzD5xUREFKGKty+LMJ9y4oiaW7flxRU0s2/OjF58kM6kqMJo8X7cXDWxt3ljYi09CaFHoE7WRrY0mrXtsFEqroh9N5DzTjybmkxX8871cYg/XU49NfBJ9mrcbd+ETZz6xWQxDIlhVmE/KNLFsbz5R7xOHe525BF1o4pe/RNCFJhMWlyjqJ5btt2jdY/2a+PgDlu3roiefaNSk9WtKkWBVYT4p08SyvflEvU+cZfsVJDZMhH8oTf6JndceFl0Q8rz/QOPvb5Qmv/+iH+HPO4sY1Mz2C7U+PKa3QN6WG4j+clw9dpPtY9EONLlX1oSGO6m+Ccg+qa3Js/bBBEB6f3k/1B5HC3FhnzhqthfxCbqf3Nn6CQWX9gkx26v0yWA+2YKrn0TZXpFPaODrsRSIaXJD0EiTVcgC02gr6dMEo0REI5/QRJmzvUZNGvVY5T5Z3meOofewHE+j+n2CTfeTT8p+/olun8B/gMxE77trw1DzyY5PCl52rD6LSR3lfrA2BA0+QWtTVxOUOWr4hIRr5th5Fmv0CdEpcz4hO2USRms/IYHLJyo1IfTX4eWTeXGkVus6mMXRtoBQy/Y71LJ9lVms3SeW7fdEscy2FQVJS7O9t2zfm09IsGy/oRfP9oRmMkyZLV0YgqrPbGhJLNvvUcv2lu2FZrF2n7TO9khtLusTzZktDFgEvbvom78eT6NsT9hDlu2lNaGCNdtr7Se4hBKyfVx7DJ2V0Dh3aPHk+tkePYlvocdSJ3FRZrvm++3LfPL+p+p1GV/ro12XQdkxXD6hAHP9zo12/Q5hACezuMAnFCCu87rNP3uZ3BqoHcXTs31dTR79odHvrhJRgqLJQ5ZwPWB0kpVpWbanwHxSoskDLa4b3WT76sBfc92gycaaCIBwHbqwImWZrbImt7nHyprEiWc2/T+voA+fkEM6ker3SbNZrFETy/Z7kphPdmSxbK/MJ2LoLtsLwLI9hybSivSR2WRN4iyzpbQHn7TObLo0aT2LNWqiwycC2nSU2TT6ZFhnNi9EmbM94AnFGEww5Khl+5xPpKA72w8h279OVu6psVpN7PXYHUks2x/4xLL9xietM5suTVrPYo2a6PCJgDbmkzJNWmY27a/bh7MToLMw5pMI+rO93PPhiCrWpNnvhhDqIxRNnj5pYJMYxxqGz2Zpph4j/KKTZz6JRoAM3SzrCHw2Qn8P3UdbXIJuVn50VyDq+OTZ7uZhWZ9GKxECySeSjTaRYqPTyjLgXnL6oCP8Qpx1P/FCFF1lYLM+gf5+EuniV3V3KQUdGODQEX7V1ssnPgwFEYqo765QW5q9ywj7NkbTfgIbLcsdPIwee+oNs3eGN0S9auG8X2QFAWyzj8+fcHx+NNk7aRuhaJXS7P7CoDykE+n8gaNtFj6bpWzb+1m3uY7SsxjnE0lkd2IFCj4F5Bp4fdIi2xds9spg1RhIEykinXYsA+4lXCfoCd2Aq5+gCpehvNipTHUa65IO5WS6gg7M6+algvVDSURJhTul4JENoEEnL0jjOsO0AC6Iyc0qsCq+S2lWEF5JXuVrs3cAZcn21mTz9E/jD0Wbar2/8i7xJwcg0Gfd5jpatg8Py6gxkCZrDSVKaZM1LJXzohRfuAzlRQuf/AcniXqqoQJg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198" name="Picture 6" descr="http://www.cuvarkuca.hr/repository/images/_variations/f/7/f7a25dc027def1a64b1cddf02d2cd67d_content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86388"/>
            <a:ext cx="2428860" cy="1571612"/>
          </a:xfrm>
          <a:prstGeom prst="rect">
            <a:avLst/>
          </a:prstGeom>
          <a:noFill/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4873752"/>
          </a:xfrm>
        </p:spPr>
        <p:txBody>
          <a:bodyPr>
            <a:noAutofit/>
          </a:bodyPr>
          <a:lstStyle/>
          <a:p>
            <a:r>
              <a:rPr lang="vi-VN" sz="2800" dirty="0" smtClean="0">
                <a:latin typeface="Calibri" pitchFamily="34" charset="0"/>
              </a:rPr>
              <a:t>Optimalna temperatura vode za hlađenje je 15 – 20 stupnjeva C, a vrijeme hlađenja mora trajati do prestanka bolova, najmanje 10 minuta, kod težih opeklina i dulje. </a:t>
            </a:r>
            <a:r>
              <a:rPr lang="vi-VN" sz="2800" b="1" dirty="0" smtClean="0">
                <a:latin typeface="Calibri" pitchFamily="34" charset="0"/>
              </a:rPr>
              <a:t>Na opekline se ne smije stavljati led!</a:t>
            </a:r>
            <a:endParaRPr lang="hr-HR" sz="2800" b="1" dirty="0" smtClean="0">
              <a:latin typeface="Calibri" pitchFamily="34" charset="0"/>
            </a:endParaRPr>
          </a:p>
          <a:p>
            <a:r>
              <a:rPr lang="hr-HR" sz="2800" dirty="0" smtClean="0">
                <a:latin typeface="Calibri" pitchFamily="34" charset="0"/>
              </a:rPr>
              <a:t>Analgezija i sedacija što ranije, jer borba protiv bola doprinosi prevenciji šoka </a:t>
            </a:r>
          </a:p>
          <a:p>
            <a:r>
              <a:rPr lang="hr-HR" sz="2800" dirty="0" smtClean="0">
                <a:latin typeface="Calibri" pitchFamily="34" charset="0"/>
              </a:rPr>
              <a:t>Jaka bol povezana je s drugim stupnjem opekline zbog iritacije živčanih završetaka u koži </a:t>
            </a:r>
          </a:p>
          <a:p>
            <a:r>
              <a:rPr lang="hr-HR" sz="2800" dirty="0" smtClean="0">
                <a:latin typeface="Calibri" pitchFamily="34" charset="0"/>
              </a:rPr>
              <a:t>Treći stupanj opekline je bezbolan jer su u koži uništeni receptori za bol </a:t>
            </a:r>
            <a:endParaRPr lang="hr-HR" sz="2800" b="1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000132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Calibri" pitchFamily="34" charset="0"/>
              </a:rPr>
              <a:t>OPEKLINE (combustio)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545150"/>
          </a:xfrm>
        </p:spPr>
        <p:txBody>
          <a:bodyPr>
            <a:normAutofit fontScale="92500" lnSpcReduction="20000"/>
          </a:bodyPr>
          <a:lstStyle/>
          <a:p>
            <a:endParaRPr lang="hr-HR" dirty="0" smtClean="0">
              <a:latin typeface="Calibri" pitchFamily="34" charset="0"/>
            </a:endParaRPr>
          </a:p>
          <a:p>
            <a:r>
              <a:rPr lang="hr-HR" sz="3000" dirty="0" smtClean="0">
                <a:latin typeface="Calibri" pitchFamily="34" charset="0"/>
              </a:rPr>
              <a:t>Opeklina je posljedica izravnog djelovanja visoke temperature na kožu i potkožno tkivo</a:t>
            </a:r>
          </a:p>
          <a:p>
            <a:r>
              <a:rPr lang="hr-HR" sz="3000" dirty="0" smtClean="0">
                <a:latin typeface="Calibri" pitchFamily="34" charset="0"/>
              </a:rPr>
              <a:t>Postoji nekoliko etioloških faktora u nastajanju opeklina: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000" dirty="0" smtClean="0">
                <a:latin typeface="Calibri" pitchFamily="34" charset="0"/>
              </a:rPr>
              <a:t>termičke opekline uzrokovane plamenom, toplotnim zračenjem, vrućom parom ili vrelom tekućinom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000" dirty="0" smtClean="0">
                <a:latin typeface="Calibri" pitchFamily="34" charset="0"/>
              </a:rPr>
              <a:t>kemijske opekline uzrokovane kiselinama, lužinama, fosfornim i napalm bombama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000" dirty="0" smtClean="0">
                <a:latin typeface="Calibri" pitchFamily="34" charset="0"/>
              </a:rPr>
              <a:t>električne opekline </a:t>
            </a:r>
            <a:endParaRPr lang="hr-HR" sz="3000" dirty="0">
              <a:latin typeface="Calibri" pitchFamily="34" charset="0"/>
            </a:endParaRPr>
          </a:p>
        </p:txBody>
      </p:sp>
      <p:sp>
        <p:nvSpPr>
          <p:cNvPr id="23556" name="AutoShape 4" descr="Slikovni rezultat za elektricne opekot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58" name="Picture 6" descr="http://upload.wikimedia.org/wikipedia/commons/thumb/0/09/Sodium_hydroxide_burn.png/500px-Sodium_hydroxide_bu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143380"/>
            <a:ext cx="1362868" cy="1785950"/>
          </a:xfrm>
          <a:prstGeom prst="rect">
            <a:avLst/>
          </a:prstGeom>
          <a:noFill/>
        </p:spPr>
      </p:pic>
      <p:pic>
        <p:nvPicPr>
          <p:cNvPr id="23560" name="Picture 8" descr="http://zdravlje.eu/wp-content/uploads/2011/03/Elektri%C4%8Dna-opeko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715016"/>
            <a:ext cx="2250249" cy="928694"/>
          </a:xfrm>
          <a:prstGeom prst="rect">
            <a:avLst/>
          </a:prstGeom>
          <a:noFill/>
        </p:spPr>
      </p:pic>
      <p:pic>
        <p:nvPicPr>
          <p:cNvPr id="23564" name="Picture 12" descr="http://image.slidesharecdn.com/termickaostecenja-111113103815-phpapp01/95/termicka-ostecenja-1-728.jpg?cb=1321182096"/>
          <p:cNvPicPr>
            <a:picLocks noChangeAspect="1" noChangeArrowheads="1"/>
          </p:cNvPicPr>
          <p:nvPr/>
        </p:nvPicPr>
        <p:blipFill>
          <a:blip r:embed="rId4" cstate="print"/>
          <a:srcRect l="6181" t="27472" r="52610" b="3846"/>
          <a:stretch>
            <a:fillRect/>
          </a:stretch>
        </p:blipFill>
        <p:spPr bwMode="auto">
          <a:xfrm>
            <a:off x="500034" y="5357826"/>
            <a:ext cx="1000132" cy="12501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592933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Termička opeklina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429520" y="5934670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Kemijska opeklina</a:t>
            </a:r>
          </a:p>
          <a:p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607220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Električna opeklina</a:t>
            </a:r>
            <a:endParaRPr lang="hr-HR" dirty="0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1971676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Calibri" pitchFamily="34" charset="0"/>
              </a:rPr>
              <a:t>Morfij smanjuje afektivnu reakciju na bol, strah i nemir bolesnika, daje se 1-10 mg i.v. (paziti na respiratornu depresiju). Diazepam se daje 5–10mg i.v. </a:t>
            </a:r>
            <a:endParaRPr lang="hr-HR" sz="3200" dirty="0">
              <a:latin typeface="Calibri" pitchFamily="34" charset="0"/>
            </a:endParaRPr>
          </a:p>
        </p:txBody>
      </p:sp>
      <p:pic>
        <p:nvPicPr>
          <p:cNvPr id="6146" name="Picture 2" descr="http://cdn.narodnilek.com/wp-content/uploads/2013/04/opekotine-ko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3927061" cy="3286148"/>
          </a:xfrm>
          <a:prstGeom prst="rect">
            <a:avLst/>
          </a:prstGeom>
          <a:noFill/>
        </p:spPr>
      </p:pic>
      <p:pic>
        <p:nvPicPr>
          <p:cNvPr id="6150" name="Picture 6" descr="http://gracija.ba/slike/vijesti/zanimljivosti/Blue_ice_cu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496"/>
            <a:ext cx="4381504" cy="273844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143372" y="2857496"/>
            <a:ext cx="4357718" cy="2714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14810" y="2857496"/>
            <a:ext cx="4357718" cy="2714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4810" y="5786454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 OPEKLINE SE NE SMIJE STAVLJATI LED!!!</a:t>
            </a:r>
            <a:endParaRPr lang="hr-HR" sz="240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Calibri" pitchFamily="34" charset="0"/>
              </a:rPr>
              <a:t>Lokalno liječenje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7467600" cy="4143404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alibri" pitchFamily="34" charset="0"/>
              </a:rPr>
              <a:t>Cilj je lokalnog liječenja postizanje brzog i trajnog zacjeljenja opečene površine</a:t>
            </a:r>
          </a:p>
          <a:p>
            <a:r>
              <a:rPr lang="hr-HR" sz="2800" dirty="0" smtClean="0">
                <a:latin typeface="Calibri" pitchFamily="34" charset="0"/>
              </a:rPr>
              <a:t>Potrebno je kontrolirati mikrobiološku floru, odstraniti mrtvo tkivo, sačuvati površinu od sekundarnih infekcija</a:t>
            </a:r>
          </a:p>
          <a:p>
            <a:r>
              <a:rPr lang="hr-HR" sz="2800" dirty="0" smtClean="0">
                <a:latin typeface="Calibri" pitchFamily="34" charset="0"/>
              </a:rPr>
              <a:t>Početno liječenje sastoji se u primarnoj obradi opečene površine, koju treba učiniti u operacijskoj dvorani po pravilima asepse, u jakoj analgeziji ili općoj anesteziji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4873752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libri" pitchFamily="34" charset="0"/>
              </a:rPr>
              <a:t>Opečena površina čisti se otopinom 0,5 % tnog Asepsola ili pjene povidon-jodida, a zatim se ispire 0,9 % - tnom otopinom NaCl ili sterilnom vodom</a:t>
            </a:r>
          </a:p>
          <a:p>
            <a:r>
              <a:rPr lang="hr-HR" sz="3200" dirty="0" smtClean="0">
                <a:latin typeface="Calibri" pitchFamily="34" charset="0"/>
              </a:rPr>
              <a:t>Svi mjehuri i odvojeni epidermis moraju se ukloniti</a:t>
            </a:r>
          </a:p>
          <a:p>
            <a:r>
              <a:rPr lang="hr-HR" sz="3200" dirty="0" smtClean="0">
                <a:latin typeface="Calibri" pitchFamily="34" charset="0"/>
              </a:rPr>
              <a:t>Kod opekotina III stupnja treba učiniti hitnu nekrektomiju da bi se oslobodio pritisak na krvne žile</a:t>
            </a:r>
          </a:p>
          <a:p>
            <a:endParaRPr lang="hr-HR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071562"/>
          </a:xfrm>
        </p:spPr>
        <p:txBody>
          <a:bodyPr>
            <a:normAutofit fontScale="90000"/>
          </a:bodyPr>
          <a:lstStyle/>
          <a:p>
            <a:r>
              <a:rPr lang="hr-HR" sz="3600" i="1" dirty="0" smtClean="0">
                <a:latin typeface="Calibri" pitchFamily="34" charset="0"/>
              </a:rPr>
              <a:t>Nakon primarne obrade opečena se površina može liječiti na nekoliko načina:</a:t>
            </a:r>
            <a:endParaRPr lang="hr-HR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398"/>
            <a:ext cx="7467600" cy="5357874"/>
          </a:xfrm>
        </p:spPr>
        <p:txBody>
          <a:bodyPr>
            <a:noAutofit/>
          </a:bodyPr>
          <a:lstStyle/>
          <a:p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b="1" dirty="0" smtClean="0">
                <a:latin typeface="Calibri" pitchFamily="34" charset="0"/>
              </a:rPr>
              <a:t>1. Metodom izlaganja </a:t>
            </a:r>
            <a:r>
              <a:rPr lang="hr-HR" dirty="0" smtClean="0">
                <a:latin typeface="Calibri" pitchFamily="34" charset="0"/>
              </a:rPr>
              <a:t>- opečena površina ostavi se otvorena i slobodna u toploj i suhoj okolini. Takva metoda pogodna je za opekline lica, perineuma i trupa. Nakon 24 – 36 sati stvori se krusta, koja ranu štiti od bakterijske kontaminacije</a:t>
            </a:r>
          </a:p>
          <a:p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b="1" dirty="0" smtClean="0">
                <a:latin typeface="Calibri" pitchFamily="34" charset="0"/>
              </a:rPr>
              <a:t>2. Metoda zavoja - </a:t>
            </a:r>
            <a:r>
              <a:rPr lang="hr-HR" dirty="0" smtClean="0">
                <a:latin typeface="Calibri" pitchFamily="34" charset="0"/>
              </a:rPr>
              <a:t>sastoji se u pokrivanju opekline sterilnim zavojem kako bi se spriječila invazija bakterijama. Zavoj se sastoji od dva dijela. Na opečenu površinu stavlja se vazelinska gaza, na nju gaza i vatirana gaza, a zatim se zavije krep – zavojem. Pononvo previjanje je kad zavoj postane vlažan a najkasnije nakon 3 – 5 dana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7467600" cy="4873752"/>
          </a:xfrm>
        </p:spPr>
        <p:txBody>
          <a:bodyPr/>
          <a:lstStyle/>
          <a:p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3200" b="1" dirty="0" smtClean="0">
                <a:latin typeface="Calibri" pitchFamily="34" charset="0"/>
              </a:rPr>
              <a:t>3. Metoda vlažnog zavoja </a:t>
            </a:r>
            <a:r>
              <a:rPr lang="hr-HR" sz="3200" dirty="0" smtClean="0">
                <a:latin typeface="Calibri" pitchFamily="34" charset="0"/>
              </a:rPr>
              <a:t>– sastoji se u pokrivanju gazom natopljenom u 0,9 % - tni NaCl ili 0,5% - tni srebrni nitrat. Mijenja se svaka 2 do tri sata</a:t>
            </a:r>
          </a:p>
          <a:p>
            <a:endParaRPr lang="hr-HR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3200" b="1" dirty="0" smtClean="0">
                <a:latin typeface="Calibri" pitchFamily="34" charset="0"/>
              </a:rPr>
              <a:t>4. Lokalna primjena kemoterapijskih sredstava </a:t>
            </a:r>
            <a:r>
              <a:rPr lang="hr-HR" sz="3200" dirty="0" smtClean="0">
                <a:latin typeface="Calibri" pitchFamily="34" charset="0"/>
              </a:rPr>
              <a:t>– sastoji se u mazanju srebro – sulfadijazinom u obliku kreme ili otopine 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917596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Calibri" pitchFamily="34" charset="0"/>
              </a:rPr>
              <a:t>Kirurško liječenje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72006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Calibri" pitchFamily="34" charset="0"/>
              </a:rPr>
              <a:t>Pri dubokim dermalnim opeklinama i opeklinama III stupnja, kad ne postoji germinativni sloj, potrebno je kirurškim postupkom odstraniti mrtvo tkivo</a:t>
            </a:r>
          </a:p>
          <a:p>
            <a:r>
              <a:rPr lang="hr-HR" sz="2800" dirty="0" smtClean="0">
                <a:latin typeface="Calibri" pitchFamily="34" charset="0"/>
              </a:rPr>
              <a:t>Ranjavu površinu pokrivamo tankim komadićima zdrave kože (transplantatima), koju uzimamo operativnim putom najčešće s bedra ili nadlaktice bolesnika (autotransplantati)</a:t>
            </a:r>
          </a:p>
          <a:p>
            <a:r>
              <a:rPr lang="hr-HR" sz="2800" dirty="0" smtClean="0">
                <a:latin typeface="Calibri" pitchFamily="34" charset="0"/>
              </a:rPr>
              <a:t>Primjenjuje se transplantat u obliku mrežice, kojim se poveća površina transplantata 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3643338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Calibri" pitchFamily="34" charset="0"/>
              </a:rPr>
              <a:t>Oštećenja pri opeklinama podjeljena su u četiri stupnja: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600" dirty="0" smtClean="0">
                <a:latin typeface="Calibri" pitchFamily="34" charset="0"/>
              </a:rPr>
              <a:t>combustio eritematosa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600" dirty="0" smtClean="0">
                <a:latin typeface="Calibri" pitchFamily="34" charset="0"/>
              </a:rPr>
              <a:t>combustio bullosa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600" dirty="0" smtClean="0">
                <a:latin typeface="Calibri" pitchFamily="34" charset="0"/>
              </a:rPr>
              <a:t>combustio esharotica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600" dirty="0" smtClean="0">
                <a:latin typeface="Calibri" pitchFamily="34" charset="0"/>
              </a:rPr>
              <a:t>combustio gangrenosa</a:t>
            </a:r>
            <a:endParaRPr lang="hr-HR" sz="36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5072098"/>
          </a:xfrm>
        </p:spPr>
        <p:txBody>
          <a:bodyPr>
            <a:noAutofit/>
          </a:bodyPr>
          <a:lstStyle/>
          <a:p>
            <a:r>
              <a:rPr lang="vi-VN" sz="2800" dirty="0" smtClean="0">
                <a:latin typeface="Calibri" pitchFamily="34" charset="0"/>
              </a:rPr>
              <a:t>Izvor topline ovisno o temperaturi i vremenu djelovanja na površini kože dovodi do koagulacijske nekroze</a:t>
            </a:r>
            <a:endParaRPr lang="hr-HR" sz="2800" dirty="0" smtClean="0">
              <a:latin typeface="Calibri" pitchFamily="34" charset="0"/>
            </a:endParaRPr>
          </a:p>
          <a:p>
            <a:r>
              <a:rPr lang="vi-VN" sz="2800" dirty="0" smtClean="0">
                <a:latin typeface="Calibri" pitchFamily="34" charset="0"/>
              </a:rPr>
              <a:t>Osim topline na kapilarni permeabilitet djeluje hipoksija i biološki aktivne tvari oslobođene iz toplinom oštećenog tkiva</a:t>
            </a:r>
            <a:endParaRPr lang="hr-HR" sz="2800" dirty="0" smtClean="0">
              <a:latin typeface="Calibri" pitchFamily="34" charset="0"/>
            </a:endParaRPr>
          </a:p>
          <a:p>
            <a:r>
              <a:rPr lang="vi-VN" sz="2800" dirty="0" smtClean="0">
                <a:latin typeface="Calibri" pitchFamily="34" charset="0"/>
              </a:rPr>
              <a:t>Posljedica je prijelaz intravaskularne tekućine u ekstravaskularni prostor sa stvaranjem edema te gubitak bjelančevina plazme, smanjenja minutnog volumena, hemokoncentracije uz nastanak metaboličke acidoze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928686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Calibri" pitchFamily="34" charset="0"/>
              </a:rPr>
              <a:t>Procjena težine opekline</a:t>
            </a:r>
            <a:endParaRPr lang="hr-HR" sz="5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467600" cy="5072098"/>
          </a:xfrm>
        </p:spPr>
        <p:txBody>
          <a:bodyPr>
            <a:noAutofit/>
          </a:bodyPr>
          <a:lstStyle/>
          <a:p>
            <a:r>
              <a:rPr lang="vi-VN" sz="3200" dirty="0" smtClean="0">
                <a:latin typeface="Calibri" pitchFamily="34" charset="0"/>
              </a:rPr>
              <a:t>Veličina opečene tjelesne površine ocjenjuje se </a:t>
            </a:r>
            <a:r>
              <a:rPr lang="vi-VN" sz="3200" b="1" dirty="0" smtClean="0">
                <a:latin typeface="Calibri" pitchFamily="34" charset="0"/>
              </a:rPr>
              <a:t>“pravilom devetke”</a:t>
            </a:r>
            <a:endParaRPr lang="hr-HR" sz="3200" b="1" dirty="0" smtClean="0">
              <a:latin typeface="Calibri" pitchFamily="34" charset="0"/>
            </a:endParaRPr>
          </a:p>
          <a:p>
            <a:r>
              <a:rPr lang="vi-VN" sz="3200" dirty="0" smtClean="0">
                <a:latin typeface="Calibri" pitchFamily="34" charset="0"/>
              </a:rPr>
              <a:t>Glava i vrat iznose 9%, prednji dio trupa 18%, leđa 18%, svaka ruka 9%, svaka noga 18% i perineum 1%. Kod djece od jedne godine starosti glava čini 18% površine tijela. Za procjenu manjih ili nepravilno raspoređenih opeklina koristi se fleksorna strana stisnute šake čija površina iznosi 1%</a:t>
            </a:r>
            <a:endParaRPr lang="hr-HR" sz="32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785810"/>
          </a:xfrm>
        </p:spPr>
        <p:txBody>
          <a:bodyPr>
            <a:normAutofit fontScale="90000"/>
          </a:bodyPr>
          <a:lstStyle/>
          <a:p>
            <a:r>
              <a:rPr lang="hr-HR" sz="4800" dirty="0" smtClean="0">
                <a:latin typeface="Calibri" pitchFamily="34" charset="0"/>
              </a:rPr>
              <a:t>PREMA DUBINI OŠTEĆENJA:</a:t>
            </a:r>
            <a:endParaRPr lang="hr-HR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7467600" cy="4572032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latin typeface="Calibri" pitchFamily="34" charset="0"/>
              </a:rPr>
              <a:t>Opeklina I stupnja </a:t>
            </a:r>
            <a:r>
              <a:rPr lang="hr-HR" sz="3200" dirty="0" smtClean="0">
                <a:latin typeface="Calibri" pitchFamily="34" charset="0"/>
              </a:rPr>
              <a:t>– zahvaća epidermis, koža je crvena zbog hiperemije, bez mjehura, a postaje vrlo bolna nakon nekoliko sati. Nakon 2-3 dana dolazi do spontanog izlječenja</a:t>
            </a:r>
          </a:p>
          <a:p>
            <a:r>
              <a:rPr lang="hr-HR" sz="3200" b="1" dirty="0" smtClean="0">
                <a:latin typeface="Calibri" pitchFamily="34" charset="0"/>
              </a:rPr>
              <a:t>Opeklina II stupnja </a:t>
            </a:r>
            <a:r>
              <a:rPr lang="hr-HR" sz="3200" dirty="0" smtClean="0">
                <a:latin typeface="Calibri" pitchFamily="34" charset="0"/>
              </a:rPr>
              <a:t>– zahvaća epidermis i dijelove korijuma, koža je obično ružičasta, pojavljuju se edem i mjehuri, germinativni sloj kože je sačuvan</a:t>
            </a:r>
            <a:endParaRPr lang="hr-HR" sz="32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klina od sunca je tipična opeklina prvog stupnj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571900" cy="5112720"/>
          </a:xfrm>
          <a:prstGeom prst="rect">
            <a:avLst/>
          </a:prstGeom>
          <a:noFill/>
        </p:spPr>
      </p:pic>
      <p:pic>
        <p:nvPicPr>
          <p:cNvPr id="37890" name="Picture 2" descr="Opeklina drugog stupnja na palc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7"/>
            <a:ext cx="3786214" cy="2672674"/>
          </a:xfrm>
          <a:prstGeom prst="rect">
            <a:avLst/>
          </a:prstGeom>
          <a:noFill/>
        </p:spPr>
      </p:pic>
      <p:pic>
        <p:nvPicPr>
          <p:cNvPr id="37892" name="Picture 4" descr="Opeklina drugog stupnja izazvana vrućom vodom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43248"/>
            <a:ext cx="378621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85789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I. STUPANJ</a:t>
            </a:r>
            <a:endParaRPr lang="hr-H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78645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II. STUPANJ</a:t>
            </a:r>
            <a:endParaRPr lang="hr-HR" sz="2800" dirty="0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467600" cy="2543180"/>
          </a:xfrm>
        </p:spPr>
        <p:txBody>
          <a:bodyPr>
            <a:normAutofit fontScale="92500" lnSpcReduction="20000"/>
          </a:bodyPr>
          <a:lstStyle/>
          <a:p>
            <a:r>
              <a:rPr lang="hr-HR" sz="3500" b="1" dirty="0" smtClean="0">
                <a:latin typeface="Calibri" pitchFamily="34" charset="0"/>
              </a:rPr>
              <a:t>Opeklina III stupnja </a:t>
            </a:r>
            <a:r>
              <a:rPr lang="hr-HR" sz="3500" dirty="0" smtClean="0">
                <a:latin typeface="Calibri" pitchFamily="34" charset="0"/>
              </a:rPr>
              <a:t>– zahvaća kožu u svim slojevima uz potkožno tkivo. Koža je suha, blijeda i bezbolna</a:t>
            </a:r>
          </a:p>
          <a:p>
            <a:r>
              <a:rPr lang="hr-HR" sz="3500" dirty="0" smtClean="0">
                <a:latin typeface="Calibri" pitchFamily="34" charset="0"/>
              </a:rPr>
              <a:t> </a:t>
            </a:r>
            <a:r>
              <a:rPr lang="hr-HR" sz="3500" b="1" dirty="0" smtClean="0">
                <a:latin typeface="Calibri" pitchFamily="34" charset="0"/>
              </a:rPr>
              <a:t>Opeklina IV stupnja </a:t>
            </a:r>
            <a:r>
              <a:rPr lang="hr-HR" sz="3500" dirty="0" smtClean="0">
                <a:latin typeface="Calibri" pitchFamily="34" charset="0"/>
              </a:rPr>
              <a:t>– zahvaća dublje strukture sve do kosti. Dubina opekline definitivna je tek nakon nekoliko dana</a:t>
            </a:r>
          </a:p>
          <a:p>
            <a:endParaRPr lang="hr-HR" dirty="0"/>
          </a:p>
        </p:txBody>
      </p:sp>
      <p:pic>
        <p:nvPicPr>
          <p:cNvPr id="18434" name="Picture 2" descr="Opeklina trećeg stupnja stara osam dana izazvana dodirom s auspuhom motocikl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429024" cy="2714644"/>
          </a:xfrm>
          <a:prstGeom prst="rect">
            <a:avLst/>
          </a:prstGeom>
          <a:noFill/>
        </p:spPr>
      </p:pic>
      <p:pic>
        <p:nvPicPr>
          <p:cNvPr id="18436" name="Picture 4" descr="opeklina četvrtog stup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3571900" cy="2736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14364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III. STUPANJ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614364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IV. STUPANJ</a:t>
            </a:r>
            <a:endParaRPr lang="hr-HR" sz="2400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917596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Calibri" pitchFamily="34" charset="0"/>
              </a:rPr>
              <a:t>VELIKE OPEKLINE</a:t>
            </a:r>
            <a:endParaRPr lang="hr-HR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25% površine ili više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Funkcionalno značajni dijelovi tijela: šaka, lice, oko, stopalo, perineum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Opekline električnom strujom</a:t>
            </a:r>
          </a:p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Opekline respiracijskog trakta</a:t>
            </a:r>
          </a:p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Mnogostruke ozljede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Opekline u djece i starijih osoba </a:t>
            </a:r>
          </a:p>
          <a:p>
            <a:pPr algn="ctr">
              <a:buFont typeface="Wingdings" pitchFamily="2" charset="2"/>
              <a:buChar char="ü"/>
            </a:pPr>
            <a:r>
              <a:rPr lang="hr-HR" sz="3200" dirty="0" smtClean="0">
                <a:latin typeface="Calibri" pitchFamily="34" charset="0"/>
              </a:rPr>
              <a:t>Smanjena tjelesna otpornost zbog preegzistentne bolesti </a:t>
            </a:r>
            <a:endParaRPr lang="hr-HR" sz="3200" dirty="0">
              <a:latin typeface="Calibri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Snežana Žaja, nastavnik-savjetnik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1671</Words>
  <Application>Microsoft Office PowerPoint</Application>
  <PresentationFormat>Prikaz na zaslonu (4:3)</PresentationFormat>
  <Paragraphs>146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Oriel</vt:lpstr>
      <vt:lpstr>ZDRAVSTVENA NJEGA BOLESNIKA S OPEKLINAMA</vt:lpstr>
      <vt:lpstr>OPEKLINE (combustio)</vt:lpstr>
      <vt:lpstr>Slajd 3</vt:lpstr>
      <vt:lpstr>Slajd 4</vt:lpstr>
      <vt:lpstr>Procjena težine opekline</vt:lpstr>
      <vt:lpstr>PREMA DUBINI OŠTEĆENJA:</vt:lpstr>
      <vt:lpstr>Slajd 7</vt:lpstr>
      <vt:lpstr>Slajd 8</vt:lpstr>
      <vt:lpstr>VELIKE OPEKLINE</vt:lpstr>
      <vt:lpstr>Srednje opekline</vt:lpstr>
      <vt:lpstr>komplikacije</vt:lpstr>
      <vt:lpstr>Slajd 12</vt:lpstr>
      <vt:lpstr>Slajd 13</vt:lpstr>
      <vt:lpstr>Kasne komplikacije</vt:lpstr>
      <vt:lpstr>Opće liječenje</vt:lpstr>
      <vt:lpstr>Slajd 16</vt:lpstr>
      <vt:lpstr>Najčešće formule za nadoknadu tekućine</vt:lpstr>
      <vt:lpstr>Prva pomoć</vt:lpstr>
      <vt:lpstr>Slajd 19</vt:lpstr>
      <vt:lpstr>Slajd 20</vt:lpstr>
      <vt:lpstr>Lokalno liječenje</vt:lpstr>
      <vt:lpstr>Slajd 22</vt:lpstr>
      <vt:lpstr>Nakon primarne obrade opečena se površina može liječiti na nekoliko načina:</vt:lpstr>
      <vt:lpstr>Slajd 24</vt:lpstr>
      <vt:lpstr>Kirurško liječenje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ZDRAVSTVENA NJEGA BOLESNIKA S OPEKLINAMA</dc:title>
  <dc:creator>Korisnik</dc:creator>
  <cp:lastModifiedBy>MedicinskaSkola</cp:lastModifiedBy>
  <cp:revision>19</cp:revision>
  <dcterms:created xsi:type="dcterms:W3CDTF">2016-04-02T15:26:05Z</dcterms:created>
  <dcterms:modified xsi:type="dcterms:W3CDTF">2016-10-29T21:52:21Z</dcterms:modified>
</cp:coreProperties>
</file>