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324" r:id="rId3"/>
    <p:sldId id="325" r:id="rId4"/>
    <p:sldId id="361" r:id="rId5"/>
    <p:sldId id="326" r:id="rId6"/>
    <p:sldId id="327" r:id="rId7"/>
    <p:sldId id="328" r:id="rId8"/>
    <p:sldId id="329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108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6508AB-E6AF-49C2-8C74-2EC9A3967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2815FF8-928E-4D82-AA1F-4893BF4BF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8869A40-28D8-4F7C-83AD-DF24CCD9C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59E7-EF2D-4E63-ABD1-DC8626F7F74F}" type="datetimeFigureOut">
              <a:rPr lang="hr-HR" smtClean="0"/>
              <a:t>25.10.2021.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EB8360D-C673-47BC-879D-F5B401CB3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BE94CAD-694B-44E7-BCE9-13394E152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DE03-0896-40A8-862C-3F1B20505E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450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72AA04-EA96-4C4A-8683-76E11AFD7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304AA19-316E-4674-B627-E87A06A5C3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5F87CA2-E893-4315-B578-F3219F04A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59E7-EF2D-4E63-ABD1-DC8626F7F74F}" type="datetimeFigureOut">
              <a:rPr lang="hr-HR" smtClean="0"/>
              <a:t>25.10.2021.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AD410DC-F266-41A5-B6F0-05B18AA91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061BAF2-A3E2-4770-9CA6-6AD570111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DE03-0896-40A8-862C-3F1B20505E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655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1E7A770D-4850-4A25-999B-B0FBFB667C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1BF35E0-0AD2-4BF8-AE25-5E378B115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3BDAB37-EA16-4281-AB1F-8C5EBE0E4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59E7-EF2D-4E63-ABD1-DC8626F7F74F}" type="datetimeFigureOut">
              <a:rPr lang="hr-HR" smtClean="0"/>
              <a:t>25.10.2021.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7F4C8C5-4974-4E3D-BB9C-EF55859EC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7586B85-0D63-4C12-A278-EA9E603B5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DE03-0896-40A8-862C-3F1B20505E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469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A6CC17-C785-456C-AF10-611CCE89F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CBBB3C2-B430-4AC0-9701-E7FD0DEDA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9AF3EDA-F349-4A33-8FE6-6F54CB99C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59E7-EF2D-4E63-ABD1-DC8626F7F74F}" type="datetimeFigureOut">
              <a:rPr lang="hr-HR" smtClean="0"/>
              <a:t>25.10.2021.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E6BA30C-D71E-4297-BA01-EBDA476D1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0058474-7522-4E80-B041-4356E1CAD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DE03-0896-40A8-862C-3F1B20505E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716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E9B1FF-6F89-423E-90A5-3C90BC170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0533BD8-3586-40E5-9A1A-DAD754596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14F7CC9-0F6A-4E4A-AC00-82C875830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59E7-EF2D-4E63-ABD1-DC8626F7F74F}" type="datetimeFigureOut">
              <a:rPr lang="hr-HR" smtClean="0"/>
              <a:t>25.10.2021.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6E52205-6C59-421C-BD53-D30C306A6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20E1359-4EE4-4FFD-B6F3-B8688324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DE03-0896-40A8-862C-3F1B20505E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166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CBE840-540B-4EF0-8A0F-050172CFC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EA9B141-5988-458E-BC79-BF3A0A5129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B5A7C9F-9E34-446D-B259-454B53FB8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C08A539-10F7-40D1-9F0D-17617AA3B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59E7-EF2D-4E63-ABD1-DC8626F7F74F}" type="datetimeFigureOut">
              <a:rPr lang="hr-HR" smtClean="0"/>
              <a:t>25.10.2021.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DF33D6D-AB11-43F0-938A-DE26E1B73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B323018-AE3F-45EE-A26A-7F3470374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DE03-0896-40A8-862C-3F1B20505E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436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875AF3-8CB9-496C-944A-32614A36A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74C422C-AE30-4AF0-B9EA-CE60B94BD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6C2EEAA-8459-4369-B3C9-4DED0F205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7E9D896-08BB-40F4-80C1-AC9C6C334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5E3E3B67-CE30-460D-BB5D-55FAC2B8D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E1F64D42-76AB-4E78-ABFA-EB3417DA3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59E7-EF2D-4E63-ABD1-DC8626F7F74F}" type="datetimeFigureOut">
              <a:rPr lang="hr-HR" smtClean="0"/>
              <a:t>25.10.2021.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974F4477-5B8E-459F-831D-EA9AD2A28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1F01D315-BA2B-4410-91C8-93A42AAD3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DE03-0896-40A8-862C-3F1B20505E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369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42FF2E-04BD-44C8-B035-355056D63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C6EA0CB-ACF5-4804-A640-F32BDB930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59E7-EF2D-4E63-ABD1-DC8626F7F74F}" type="datetimeFigureOut">
              <a:rPr lang="hr-HR" smtClean="0"/>
              <a:t>25.10.2021.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650720D-E2A4-470A-8034-C1150A98C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C284867E-219D-4167-9242-9B5DE93F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DE03-0896-40A8-862C-3F1B20505E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345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A17A1FEB-E6EF-4C88-B601-399945475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59E7-EF2D-4E63-ABD1-DC8626F7F74F}" type="datetimeFigureOut">
              <a:rPr lang="hr-HR" smtClean="0"/>
              <a:t>25.10.2021.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2826AA2B-BB9B-42F3-90DA-748EE7233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BD2DAF4-4B02-4870-A729-73B4D8439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DE03-0896-40A8-862C-3F1B20505E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3688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A8C5AA-000D-4B9F-AA2C-6EB078158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3C5C007-6565-4676-84FB-7EA8647EE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AE1FAC9-655F-467C-8476-F0601568E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B6BBFA7-833D-4648-B110-118816E02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59E7-EF2D-4E63-ABD1-DC8626F7F74F}" type="datetimeFigureOut">
              <a:rPr lang="hr-HR" smtClean="0"/>
              <a:t>25.10.2021.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C651B23-4D25-4049-8478-541585488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4C07540-6CAF-4E08-9EA8-163E02014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DE03-0896-40A8-862C-3F1B20505E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642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39E5AD-CD08-472E-AB7B-F6EF4D716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923B3013-E326-45D2-AEBD-27212F4592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0D4BBB7-10DC-4D93-8B56-65219E1425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A8FA1C7-2456-4607-8427-22C0FB582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59E7-EF2D-4E63-ABD1-DC8626F7F74F}" type="datetimeFigureOut">
              <a:rPr lang="hr-HR" smtClean="0"/>
              <a:t>25.10.2021.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228B2D0-77D8-49C7-8ED6-F0EDC356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1C6CECB-9C78-44D1-8A29-8EADFB70C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DE03-0896-40A8-862C-3F1B20505E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539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D7B081B5-B128-4730-B2AF-BC9F778A8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3AD0D17-4318-4C42-821C-A9544BC2C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475D6E4-B38F-4C04-A87C-36FEC4127E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B59E7-EF2D-4E63-ABD1-DC8626F7F74F}" type="datetimeFigureOut">
              <a:rPr lang="hr-HR" smtClean="0"/>
              <a:t>25.10.2021.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EB049F1-FADF-46F8-81E0-AEF4930DCC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CDC5FC5-2AD2-4086-A8D1-2106F00BC7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9DE03-0896-40A8-862C-3F1B20505E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919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1" y="274638"/>
            <a:ext cx="8964613" cy="1143000"/>
          </a:xfrm>
        </p:spPr>
        <p:txBody>
          <a:bodyPr/>
          <a:lstStyle/>
          <a:p>
            <a:pPr algn="ctr" eaLnBrk="1" hangingPunct="1"/>
            <a:r>
              <a:rPr lang="hr-HR" altLang="sr-Latn-RS" sz="2800" b="1" dirty="0">
                <a:solidFill>
                  <a:srgbClr val="FF3300"/>
                </a:solidFill>
              </a:rPr>
              <a:t>Zadaće sestre kod </a:t>
            </a:r>
            <a:r>
              <a:rPr lang="hr-HR" altLang="sr-Latn-RS" sz="2800" b="1" dirty="0" err="1">
                <a:solidFill>
                  <a:srgbClr val="FF3300"/>
                </a:solidFill>
              </a:rPr>
              <a:t>visokofebrilnog</a:t>
            </a:r>
            <a:r>
              <a:rPr lang="hr-HR" altLang="sr-Latn-RS" sz="2800" b="1" dirty="0">
                <a:solidFill>
                  <a:srgbClr val="FF3300"/>
                </a:solidFill>
              </a:rPr>
              <a:t> bolesnika su :</a:t>
            </a:r>
            <a:endParaRPr lang="en-US" altLang="sr-Latn-RS" sz="2800" b="1" dirty="0">
              <a:solidFill>
                <a:srgbClr val="FF33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989138"/>
            <a:ext cx="8229600" cy="4495800"/>
          </a:xfrm>
        </p:spPr>
        <p:txBody>
          <a:bodyPr/>
          <a:lstStyle/>
          <a:p>
            <a:pPr algn="ctr" eaLnBrk="1" hangingPunct="1"/>
            <a:endParaRPr lang="hr-HR" altLang="sr-Latn-RS" b="1" i="1" dirty="0">
              <a:solidFill>
                <a:srgbClr val="003399"/>
              </a:solidFill>
            </a:endParaRPr>
          </a:p>
          <a:p>
            <a:pPr algn="ctr" eaLnBrk="1" hangingPunct="1"/>
            <a:r>
              <a:rPr lang="hr-HR" altLang="sr-Latn-RS" sz="2600" b="1" dirty="0">
                <a:solidFill>
                  <a:srgbClr val="003399"/>
                </a:solidFill>
              </a:rPr>
              <a:t>Smanjiti proizvodnju topline</a:t>
            </a:r>
          </a:p>
          <a:p>
            <a:pPr algn="ctr" eaLnBrk="1" hangingPunct="1"/>
            <a:endParaRPr lang="hr-HR" altLang="sr-Latn-RS" sz="2600" b="1" dirty="0">
              <a:solidFill>
                <a:srgbClr val="003399"/>
              </a:solidFill>
            </a:endParaRPr>
          </a:p>
          <a:p>
            <a:pPr algn="ctr" eaLnBrk="1" hangingPunct="1"/>
            <a:r>
              <a:rPr lang="hr-HR" altLang="sr-Latn-RS" sz="2600" b="1" dirty="0">
                <a:solidFill>
                  <a:srgbClr val="003399"/>
                </a:solidFill>
              </a:rPr>
              <a:t>Povećati gubitak topline</a:t>
            </a:r>
            <a:endParaRPr lang="en-US" altLang="sr-Latn-RS" sz="2600" b="1" dirty="0">
              <a:solidFill>
                <a:srgbClr val="003399"/>
              </a:solidFill>
            </a:endParaRPr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80D0EF-AA9D-4A2A-A906-A37C7179D29A}" type="datetime1">
              <a:rPr lang="hr-HR" smtClean="0"/>
              <a:t>25.10.2021.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000" dirty="0" err="1"/>
              <a:t>Snežana</a:t>
            </a:r>
            <a:r>
              <a:rPr lang="en-US" sz="1000" dirty="0"/>
              <a:t> Žaja, </a:t>
            </a:r>
            <a:r>
              <a:rPr lang="en-US" sz="1000" dirty="0" err="1"/>
              <a:t>nastavnik-savjetnik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4997549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69572" y="-1"/>
            <a:ext cx="9198429" cy="838201"/>
          </a:xfrm>
        </p:spPr>
        <p:txBody>
          <a:bodyPr/>
          <a:lstStyle/>
          <a:p>
            <a:pPr algn="ctr" eaLnBrk="1" hangingPunct="1"/>
            <a:r>
              <a:rPr lang="hr-HR" altLang="sr-Latn-RS" sz="2600" b="1" dirty="0">
                <a:solidFill>
                  <a:srgbClr val="FF0000"/>
                </a:solidFill>
              </a:rPr>
              <a:t>Njega bolesnika s visokom temperaturom !</a:t>
            </a:r>
            <a:endParaRPr lang="en-US" altLang="sr-Latn-RS" sz="2600" b="1" dirty="0">
              <a:solidFill>
                <a:srgbClr val="FF0000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352" y="766309"/>
            <a:ext cx="11329416" cy="5543550"/>
          </a:xfrm>
        </p:spPr>
        <p:txBody>
          <a:bodyPr/>
          <a:lstStyle/>
          <a:p>
            <a:pPr algn="ctr" eaLnBrk="1" hangingPunct="1"/>
            <a:r>
              <a:rPr lang="hr-HR" altLang="sr-Latn-RS" sz="2400" b="1" dirty="0">
                <a:solidFill>
                  <a:srgbClr val="002060"/>
                </a:solidFill>
              </a:rPr>
              <a:t>Osigurati mirovanje u krevetu</a:t>
            </a:r>
          </a:p>
          <a:p>
            <a:pPr algn="ctr" eaLnBrk="1" hangingPunct="1"/>
            <a:r>
              <a:rPr lang="hr-HR" altLang="sr-Latn-RS" sz="2400" b="1" dirty="0" err="1">
                <a:solidFill>
                  <a:srgbClr val="002060"/>
                </a:solidFill>
              </a:rPr>
              <a:t>Fowlerov</a:t>
            </a:r>
            <a:r>
              <a:rPr lang="hr-HR" altLang="sr-Latn-RS" sz="2400" b="1" dirty="0">
                <a:solidFill>
                  <a:srgbClr val="002060"/>
                </a:solidFill>
              </a:rPr>
              <a:t> položaj</a:t>
            </a:r>
          </a:p>
          <a:p>
            <a:pPr algn="ctr" eaLnBrk="1" hangingPunct="1"/>
            <a:r>
              <a:rPr lang="hr-HR" altLang="sr-Latn-RS" sz="2400" b="1" dirty="0">
                <a:solidFill>
                  <a:srgbClr val="002060"/>
                </a:solidFill>
              </a:rPr>
              <a:t>Smiriti ga</a:t>
            </a:r>
          </a:p>
          <a:p>
            <a:pPr algn="ctr" eaLnBrk="1" hangingPunct="1"/>
            <a:r>
              <a:rPr lang="hr-HR" altLang="sr-Latn-RS" sz="2400" b="1" dirty="0">
                <a:solidFill>
                  <a:srgbClr val="002060"/>
                </a:solidFill>
              </a:rPr>
              <a:t>Osigurati mikroklimatske uvjete</a:t>
            </a:r>
          </a:p>
          <a:p>
            <a:pPr algn="ctr" eaLnBrk="1" hangingPunct="1"/>
            <a:r>
              <a:rPr lang="hr-HR" altLang="sr-Latn-RS" sz="2400" b="1" dirty="0">
                <a:solidFill>
                  <a:srgbClr val="002060"/>
                </a:solidFill>
              </a:rPr>
              <a:t>Fizikalnim metodama sniziti  temperaturu</a:t>
            </a:r>
          </a:p>
          <a:p>
            <a:pPr algn="ctr" eaLnBrk="1" hangingPunct="1"/>
            <a:r>
              <a:rPr lang="hr-HR" altLang="sr-Latn-RS" sz="2400" b="1" dirty="0">
                <a:solidFill>
                  <a:srgbClr val="002060"/>
                </a:solidFill>
              </a:rPr>
              <a:t>Promatrati ga i bilježiti VF</a:t>
            </a:r>
          </a:p>
          <a:p>
            <a:pPr algn="ctr" eaLnBrk="1" hangingPunct="1"/>
            <a:r>
              <a:rPr lang="hr-HR" altLang="sr-Latn-RS" sz="2400" b="1" dirty="0">
                <a:solidFill>
                  <a:srgbClr val="002060"/>
                </a:solidFill>
              </a:rPr>
              <a:t>Provoditi osobnu higijenu</a:t>
            </a:r>
          </a:p>
          <a:p>
            <a:pPr algn="ctr" eaLnBrk="1" hangingPunct="1"/>
            <a:r>
              <a:rPr lang="hr-HR" altLang="sr-Latn-RS" sz="2400" b="1" dirty="0">
                <a:solidFill>
                  <a:srgbClr val="002060"/>
                </a:solidFill>
              </a:rPr>
              <a:t>Njegovati usnu šupljinu</a:t>
            </a:r>
          </a:p>
          <a:p>
            <a:pPr algn="ctr" eaLnBrk="1" hangingPunct="1"/>
            <a:r>
              <a:rPr lang="hr-HR" altLang="sr-Latn-RS" sz="2400" b="1" dirty="0">
                <a:solidFill>
                  <a:srgbClr val="002060"/>
                </a:solidFill>
              </a:rPr>
              <a:t>Nadoknađivati tekućinu</a:t>
            </a:r>
          </a:p>
          <a:p>
            <a:pPr algn="ctr" eaLnBrk="1" hangingPunct="1"/>
            <a:r>
              <a:rPr lang="hr-HR" altLang="sr-Latn-RS" sz="2400" b="1" dirty="0">
                <a:solidFill>
                  <a:srgbClr val="002060"/>
                </a:solidFill>
              </a:rPr>
              <a:t>Voditi evidenciju o primljenoj  i izlučenoj tekućini</a:t>
            </a:r>
          </a:p>
          <a:p>
            <a:pPr algn="ctr" eaLnBrk="1" hangingPunct="1"/>
            <a:r>
              <a:rPr lang="hr-HR" altLang="sr-Latn-RS" sz="2400" b="1" dirty="0">
                <a:solidFill>
                  <a:srgbClr val="002060"/>
                </a:solidFill>
              </a:rPr>
              <a:t>Hraniti ga često i u manjim količinama</a:t>
            </a:r>
          </a:p>
          <a:p>
            <a:pPr algn="ctr" eaLnBrk="1" hangingPunct="1"/>
            <a:r>
              <a:rPr lang="hr-HR" altLang="sr-Latn-RS" sz="2400" b="1" dirty="0">
                <a:solidFill>
                  <a:srgbClr val="002060"/>
                </a:solidFill>
              </a:rPr>
              <a:t>Snižavati temperaturu medikamentima (antipiretici)!</a:t>
            </a:r>
          </a:p>
          <a:p>
            <a:pPr algn="ctr" eaLnBrk="1" hangingPunct="1"/>
            <a:endParaRPr lang="en-US" altLang="sr-Latn-RS" sz="2400" b="1" dirty="0">
              <a:solidFill>
                <a:srgbClr val="002060"/>
              </a:solidFill>
            </a:endParaRPr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F84484-7389-4D3D-8A74-1EA68393ABEA}" type="datetime1">
              <a:rPr lang="hr-HR" smtClean="0"/>
              <a:t>25.10.2021.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000" dirty="0" err="1"/>
              <a:t>Snežana</a:t>
            </a:r>
            <a:r>
              <a:rPr lang="en-US" sz="1000" dirty="0"/>
              <a:t> Žaja, </a:t>
            </a:r>
            <a:r>
              <a:rPr lang="en-US" sz="1000" dirty="0" err="1"/>
              <a:t>nastavnik-savjetnik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301784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868362"/>
          </a:xfrm>
        </p:spPr>
        <p:txBody>
          <a:bodyPr/>
          <a:lstStyle/>
          <a:p>
            <a:pPr algn="ctr">
              <a:defRPr/>
            </a:pPr>
            <a:r>
              <a:rPr lang="hr-HR" sz="2600" b="1" dirty="0">
                <a:solidFill>
                  <a:srgbClr val="FF3300"/>
                </a:solidFill>
              </a:rPr>
              <a:t>Zadaće sestre kod podhlađenog bolesnika su :</a:t>
            </a:r>
            <a:endParaRPr lang="hr-HR" sz="2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1524000" y="1295401"/>
            <a:ext cx="9144000" cy="4830763"/>
          </a:xfrm>
        </p:spPr>
        <p:txBody>
          <a:bodyPr/>
          <a:lstStyle/>
          <a:p>
            <a:pPr algn="ctr" eaLnBrk="1" hangingPunct="1"/>
            <a:endParaRPr lang="hr-HR" altLang="sr-Latn-RS" b="1" i="1" dirty="0">
              <a:solidFill>
                <a:srgbClr val="003399"/>
              </a:solidFill>
            </a:endParaRPr>
          </a:p>
          <a:p>
            <a:pPr algn="ctr" eaLnBrk="1" hangingPunct="1"/>
            <a:endParaRPr lang="hr-HR" altLang="sr-Latn-RS" b="1" i="1" dirty="0">
              <a:solidFill>
                <a:srgbClr val="003399"/>
              </a:solidFill>
            </a:endParaRPr>
          </a:p>
          <a:p>
            <a:pPr algn="ctr" eaLnBrk="1" hangingPunct="1"/>
            <a:r>
              <a:rPr lang="hr-HR" altLang="sr-Latn-RS" sz="2600" b="1" dirty="0">
                <a:solidFill>
                  <a:srgbClr val="003399"/>
                </a:solidFill>
              </a:rPr>
              <a:t>povećati proizvodnju topline</a:t>
            </a:r>
          </a:p>
          <a:p>
            <a:pPr algn="ctr" eaLnBrk="1" hangingPunct="1"/>
            <a:endParaRPr lang="hr-HR" altLang="sr-Latn-RS" sz="2600" b="1" dirty="0">
              <a:solidFill>
                <a:srgbClr val="003399"/>
              </a:solidFill>
            </a:endParaRPr>
          </a:p>
          <a:p>
            <a:pPr algn="ctr" eaLnBrk="1" hangingPunct="1"/>
            <a:r>
              <a:rPr lang="hr-HR" altLang="sr-Latn-RS" sz="2600" b="1" dirty="0">
                <a:solidFill>
                  <a:srgbClr val="003399"/>
                </a:solidFill>
              </a:rPr>
              <a:t>smanjiti gubitak topline</a:t>
            </a:r>
          </a:p>
          <a:p>
            <a:pPr algn="ctr" eaLnBrk="1" hangingPunct="1"/>
            <a:endParaRPr lang="hr-HR" altLang="sr-Latn-RS" sz="2600" b="1" dirty="0">
              <a:solidFill>
                <a:srgbClr val="003399"/>
              </a:solidFill>
            </a:endParaRPr>
          </a:p>
          <a:p>
            <a:pPr algn="ctr" eaLnBrk="1" hangingPunct="1"/>
            <a:r>
              <a:rPr lang="hr-HR" altLang="sr-Latn-RS" sz="2600" b="1" dirty="0">
                <a:solidFill>
                  <a:srgbClr val="FF0000"/>
                </a:solidFill>
              </a:rPr>
              <a:t>postupno ga </a:t>
            </a:r>
            <a:r>
              <a:rPr lang="hr-HR" altLang="sr-Latn-RS" sz="2600" b="1" dirty="0" err="1">
                <a:solidFill>
                  <a:srgbClr val="FF0000"/>
                </a:solidFill>
              </a:rPr>
              <a:t>utopljavati</a:t>
            </a:r>
            <a:r>
              <a:rPr lang="hr-HR" altLang="sr-Latn-RS" sz="2600" b="1" dirty="0">
                <a:solidFill>
                  <a:srgbClr val="FF0000"/>
                </a:solidFill>
              </a:rPr>
              <a:t>!</a:t>
            </a:r>
          </a:p>
          <a:p>
            <a:pPr algn="ctr" eaLnBrk="1" hangingPunct="1"/>
            <a:endParaRPr lang="en-US" altLang="sr-Latn-RS" sz="2600" b="1" dirty="0">
              <a:solidFill>
                <a:srgbClr val="003399"/>
              </a:solidFill>
            </a:endParaRPr>
          </a:p>
          <a:p>
            <a:endParaRPr lang="hr-HR" altLang="sr-Latn-RS" b="1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D072A7-F148-43FB-AF53-93CFFD8B0726}" type="datetime1">
              <a:rPr lang="hr-HR" smtClean="0"/>
              <a:t>25.10.2021.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000" dirty="0" err="1"/>
              <a:t>Snežana</a:t>
            </a:r>
            <a:r>
              <a:rPr lang="en-US" sz="1000" dirty="0"/>
              <a:t> Žaja, </a:t>
            </a:r>
            <a:r>
              <a:rPr lang="en-US" sz="1000" dirty="0" err="1"/>
              <a:t>nastavnik-savjetnik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7922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43100" y="-77788"/>
            <a:ext cx="8229600" cy="715962"/>
          </a:xfrm>
        </p:spPr>
        <p:txBody>
          <a:bodyPr/>
          <a:lstStyle/>
          <a:p>
            <a:pPr algn="ctr"/>
            <a:r>
              <a:rPr lang="hr-HR" sz="2600" b="1" dirty="0">
                <a:solidFill>
                  <a:srgbClr val="FF0000"/>
                </a:solidFill>
              </a:rPr>
              <a:t>Stupnjevi pothlađenosti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24000" y="699293"/>
            <a:ext cx="8763000" cy="4525963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hr-HR" sz="2400" b="1" dirty="0">
                <a:solidFill>
                  <a:srgbClr val="002060"/>
                </a:solidFill>
              </a:rPr>
              <a:t>35 - 32°C – svijest očuvana, drhtavica, uznemirenost, mučnina, iscrpljenost, vrtoglavica, ubrzano disanje i puls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hr-HR" sz="2400" b="1" dirty="0">
                <a:solidFill>
                  <a:srgbClr val="002060"/>
                </a:solidFill>
              </a:rPr>
              <a:t>32 - 28°C – nema drhtavice, pospanost, nesvjestica, usporeno disanje, pad krvnog tlaka, kašalj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hr-HR" sz="2400" b="1" dirty="0">
                <a:solidFill>
                  <a:srgbClr val="002060"/>
                </a:solidFill>
              </a:rPr>
              <a:t>28 - 24°  - gubitak svijesti, koma, zjenice ne reagiraju, izostanak refleksa, neosjetljivost na bol, fibrilacija atrija i </a:t>
            </a:r>
            <a:r>
              <a:rPr lang="hr-HR" sz="2400" b="1" dirty="0" err="1">
                <a:solidFill>
                  <a:srgbClr val="002060"/>
                </a:solidFill>
              </a:rPr>
              <a:t>ventrikula</a:t>
            </a:r>
            <a:endParaRPr lang="hr-HR" sz="2400" b="1" dirty="0">
              <a:solidFill>
                <a:srgbClr val="00206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hr-HR" sz="2400" b="1" dirty="0">
                <a:solidFill>
                  <a:srgbClr val="002060"/>
                </a:solidFill>
              </a:rPr>
              <a:t>&lt;  24°C – teški šok sa srčanim aritmijama, koma, smrt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hr-HR" sz="2400" b="1" dirty="0">
              <a:solidFill>
                <a:srgbClr val="002060"/>
              </a:solidFill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BD02C7-29D6-46BB-91EC-D7FB4694FC08}" type="datetime1">
              <a:rPr lang="hr-HR" smtClean="0"/>
              <a:t>25.10.2021.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000" dirty="0" err="1"/>
              <a:t>Snežana</a:t>
            </a:r>
            <a:r>
              <a:rPr lang="en-US" sz="1000" dirty="0"/>
              <a:t> Žaja, </a:t>
            </a:r>
            <a:r>
              <a:rPr lang="en-US" sz="1000" dirty="0" err="1"/>
              <a:t>nastavnik-savjetnik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3832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228600" y="206828"/>
            <a:ext cx="11768328" cy="6444343"/>
          </a:xfrm>
        </p:spPr>
        <p:txBody>
          <a:bodyPr/>
          <a:lstStyle/>
          <a:p>
            <a:r>
              <a:rPr lang="hr-HR" altLang="sr-Latn-RS" sz="2400" b="1" dirty="0">
                <a:solidFill>
                  <a:srgbClr val="002060"/>
                </a:solidFill>
              </a:rPr>
              <a:t>Osigurati mirovanje u krevetu</a:t>
            </a:r>
          </a:p>
          <a:p>
            <a:r>
              <a:rPr lang="hr-HR" altLang="sr-Latn-RS" sz="2400" b="1" dirty="0">
                <a:solidFill>
                  <a:srgbClr val="002060"/>
                </a:solidFill>
              </a:rPr>
              <a:t>Presvući ga, ako je mokar, u suhu, meku i toplu odjeću</a:t>
            </a:r>
          </a:p>
          <a:p>
            <a:r>
              <a:rPr lang="hr-HR" altLang="sr-Latn-RS" sz="2400" b="1" dirty="0">
                <a:solidFill>
                  <a:srgbClr val="002060"/>
                </a:solidFill>
              </a:rPr>
              <a:t>Utopliti ga:</a:t>
            </a:r>
          </a:p>
          <a:p>
            <a:pPr>
              <a:buFontTx/>
              <a:buChar char="-"/>
            </a:pPr>
            <a:r>
              <a:rPr lang="hr-HR" altLang="sr-Latn-RS" sz="2000" b="1" dirty="0">
                <a:solidFill>
                  <a:srgbClr val="002060"/>
                </a:solidFill>
              </a:rPr>
              <a:t>umotavanjem u deku ili </a:t>
            </a:r>
            <a:r>
              <a:rPr lang="hr-HR" altLang="sr-Latn-RS" sz="2000" b="1" dirty="0" err="1">
                <a:solidFill>
                  <a:srgbClr val="002060"/>
                </a:solidFill>
              </a:rPr>
              <a:t>termofoliju</a:t>
            </a:r>
            <a:endParaRPr lang="hr-HR" altLang="sr-Latn-RS" sz="2000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hr-HR" altLang="sr-Latn-RS" sz="2000" b="1" dirty="0">
                <a:solidFill>
                  <a:srgbClr val="002060"/>
                </a:solidFill>
              </a:rPr>
              <a:t>stavljati tople obloge na prsni koš i trbuh te prekriti oblog folijama (mijenjati svaki sat!) te prekriti dekom cijelo tijelo sve do lica</a:t>
            </a:r>
          </a:p>
          <a:p>
            <a:pPr>
              <a:buFontTx/>
              <a:buChar char="-"/>
            </a:pPr>
            <a:r>
              <a:rPr lang="hr-HR" altLang="sr-Latn-RS" sz="2000" b="1" dirty="0">
                <a:solidFill>
                  <a:srgbClr val="002060"/>
                </a:solidFill>
              </a:rPr>
              <a:t>koristiti </a:t>
            </a:r>
            <a:r>
              <a:rPr lang="hr-HR" altLang="sr-Latn-RS" sz="2000" b="1" dirty="0" err="1">
                <a:solidFill>
                  <a:srgbClr val="002060"/>
                </a:solidFill>
              </a:rPr>
              <a:t>tole</a:t>
            </a:r>
            <a:r>
              <a:rPr lang="hr-HR" altLang="sr-Latn-RS" sz="2000" b="1" dirty="0">
                <a:solidFill>
                  <a:srgbClr val="002060"/>
                </a:solidFill>
              </a:rPr>
              <a:t> kupke (djeca, mlađe osobe) postupno dolijevajući toplu vodu kod nogu</a:t>
            </a:r>
          </a:p>
          <a:p>
            <a:r>
              <a:rPr lang="hr-HR" altLang="sr-Latn-RS" sz="2400" b="1" dirty="0">
                <a:solidFill>
                  <a:srgbClr val="002060"/>
                </a:solidFill>
              </a:rPr>
              <a:t>Dati tople napitke</a:t>
            </a:r>
          </a:p>
          <a:p>
            <a:r>
              <a:rPr lang="hr-HR" altLang="sr-Latn-RS" sz="2400" b="1" dirty="0">
                <a:solidFill>
                  <a:srgbClr val="002060"/>
                </a:solidFill>
              </a:rPr>
              <a:t>Osposobiti venski put</a:t>
            </a:r>
          </a:p>
          <a:p>
            <a:r>
              <a:rPr lang="hr-HR" altLang="sr-Latn-RS" sz="2400" b="1" dirty="0">
                <a:solidFill>
                  <a:srgbClr val="002060"/>
                </a:solidFill>
              </a:rPr>
              <a:t>Primijeniti propisanu terapiju </a:t>
            </a:r>
            <a:r>
              <a:rPr lang="hr-HR" altLang="sr-Latn-RS" sz="2000" b="1" dirty="0">
                <a:solidFill>
                  <a:srgbClr val="002060"/>
                </a:solidFill>
              </a:rPr>
              <a:t>(udisanje 100%-</a:t>
            </a:r>
            <a:r>
              <a:rPr lang="hr-HR" altLang="sr-Latn-RS" sz="2000" b="1" dirty="0" err="1">
                <a:solidFill>
                  <a:srgbClr val="002060"/>
                </a:solidFill>
              </a:rPr>
              <a:t>tnog</a:t>
            </a:r>
            <a:r>
              <a:rPr lang="hr-HR" altLang="sr-Latn-RS" sz="2000" b="1" dirty="0">
                <a:solidFill>
                  <a:srgbClr val="002060"/>
                </a:solidFill>
              </a:rPr>
              <a:t> i 40°C O</a:t>
            </a:r>
            <a:r>
              <a:rPr lang="hr-HR" altLang="sr-Latn-RS" sz="1600" b="1" dirty="0">
                <a:solidFill>
                  <a:srgbClr val="002060"/>
                </a:solidFill>
              </a:rPr>
              <a:t>2</a:t>
            </a:r>
            <a:r>
              <a:rPr lang="hr-HR" altLang="sr-Latn-RS" sz="2000" b="1" dirty="0">
                <a:solidFill>
                  <a:srgbClr val="002060"/>
                </a:solidFill>
              </a:rPr>
              <a:t>; nadoknada tekućine </a:t>
            </a:r>
            <a:r>
              <a:rPr lang="hr-HR" altLang="sr-Latn-RS" sz="2000" b="1" dirty="0" err="1">
                <a:solidFill>
                  <a:srgbClr val="002060"/>
                </a:solidFill>
              </a:rPr>
              <a:t>i.v</a:t>
            </a:r>
            <a:r>
              <a:rPr lang="hr-HR" altLang="sr-Latn-RS" sz="2000" b="1" dirty="0">
                <a:solidFill>
                  <a:srgbClr val="002060"/>
                </a:solidFill>
              </a:rPr>
              <a:t>. putom – 40 - 42°C) </a:t>
            </a:r>
            <a:endParaRPr lang="hr-HR" altLang="sr-Latn-RS" b="1" dirty="0">
              <a:solidFill>
                <a:srgbClr val="002060"/>
              </a:solidFill>
            </a:endParaRPr>
          </a:p>
          <a:p>
            <a:r>
              <a:rPr lang="hr-HR" altLang="sr-Latn-RS" sz="2400" b="1" dirty="0">
                <a:solidFill>
                  <a:srgbClr val="002060"/>
                </a:solidFill>
              </a:rPr>
              <a:t>Mjeriti TT</a:t>
            </a:r>
          </a:p>
          <a:p>
            <a:r>
              <a:rPr lang="hr-HR" altLang="sr-Latn-RS" sz="2400" b="1" dirty="0">
                <a:solidFill>
                  <a:srgbClr val="002060"/>
                </a:solidFill>
              </a:rPr>
              <a:t>Osigurati mikroklimatske uvjete </a:t>
            </a:r>
          </a:p>
          <a:p>
            <a:endParaRPr lang="hr-HR" altLang="sr-Latn-RS" sz="2400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hr-HR" altLang="sr-Latn-RS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hr-HR" altLang="sr-Latn-RS" b="1" dirty="0">
              <a:solidFill>
                <a:srgbClr val="002060"/>
              </a:solidFill>
            </a:endParaRPr>
          </a:p>
          <a:p>
            <a:endParaRPr lang="hr-HR" altLang="sr-Latn-RS" b="1" dirty="0">
              <a:solidFill>
                <a:srgbClr val="002060"/>
              </a:solidFill>
            </a:endParaRPr>
          </a:p>
          <a:p>
            <a:endParaRPr lang="hr-HR" altLang="sr-Latn-RS" b="1" dirty="0">
              <a:solidFill>
                <a:srgbClr val="002060"/>
              </a:solidFill>
            </a:endParaRPr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9344D4-F632-43AB-9282-96C89F048B30}" type="datetime1">
              <a:rPr lang="hr-HR" smtClean="0"/>
              <a:t>25.10.2021.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000" dirty="0" err="1"/>
              <a:t>Snežana</a:t>
            </a:r>
            <a:r>
              <a:rPr lang="en-US" sz="1000" dirty="0"/>
              <a:t> Žaja, </a:t>
            </a:r>
            <a:r>
              <a:rPr lang="en-US" sz="1000" dirty="0" err="1"/>
              <a:t>nastavnik-savjetnik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1840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1524000"/>
            <a:ext cx="9144000" cy="3962400"/>
          </a:xfrm>
        </p:spPr>
        <p:txBody>
          <a:bodyPr/>
          <a:lstStyle/>
          <a:p>
            <a:pPr algn="ctr" eaLnBrk="1" hangingPunct="1"/>
            <a:endParaRPr lang="hr-HR" altLang="sr-Latn-RS" b="1" i="1" dirty="0">
              <a:solidFill>
                <a:srgbClr val="CC0000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hr-HR" altLang="sr-Latn-RS" b="1" dirty="0">
                <a:solidFill>
                  <a:srgbClr val="CC0000"/>
                </a:solidFill>
              </a:rPr>
              <a:t>U TEMPERATURNU LISTU </a:t>
            </a:r>
            <a:r>
              <a:rPr lang="hr-HR" altLang="sr-Latn-RS" b="1" dirty="0">
                <a:solidFill>
                  <a:srgbClr val="003399"/>
                </a:solidFill>
              </a:rPr>
              <a:t>TEMPERATURU</a:t>
            </a:r>
            <a:r>
              <a:rPr lang="hr-HR" altLang="sr-Latn-RS" b="1" dirty="0">
                <a:solidFill>
                  <a:srgbClr val="CC0000"/>
                </a:solidFill>
              </a:rPr>
              <a:t> BILJEŽIMO </a:t>
            </a:r>
            <a:r>
              <a:rPr lang="hr-HR" altLang="sr-Latn-RS" b="1" dirty="0">
                <a:solidFill>
                  <a:srgbClr val="003399"/>
                </a:solidFill>
              </a:rPr>
              <a:t>PLAVOM BOJOM !</a:t>
            </a:r>
            <a:endParaRPr lang="en-US" altLang="sr-Latn-RS" b="1" dirty="0">
              <a:solidFill>
                <a:srgbClr val="003399"/>
              </a:solidFill>
            </a:endParaRPr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175545-90F4-42B7-B5B0-D64790BFE5AC}" type="datetime1">
              <a:rPr lang="hr-HR" smtClean="0"/>
              <a:t>25.10.2021.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000" dirty="0" err="1"/>
              <a:t>Snežana</a:t>
            </a:r>
            <a:r>
              <a:rPr lang="en-US" sz="1000" dirty="0"/>
              <a:t> Žaja, </a:t>
            </a:r>
            <a:r>
              <a:rPr lang="en-US" sz="1000" dirty="0" err="1"/>
              <a:t>nastavnik-savjetnik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1208836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60351"/>
            <a:ext cx="8229600" cy="3603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r-Latn-RS" sz="2400" b="1" i="1">
                <a:solidFill>
                  <a:srgbClr val="FF3300"/>
                </a:solidFill>
              </a:rPr>
              <a:t>SREDSTVA ZA MJERENJE TEMPERATURE</a:t>
            </a:r>
            <a:endParaRPr lang="en-US" altLang="sr-Latn-RS" sz="2400" b="1" i="1">
              <a:solidFill>
                <a:srgbClr val="FF33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765176"/>
            <a:ext cx="9144000" cy="6092825"/>
          </a:xfrm>
        </p:spPr>
        <p:txBody>
          <a:bodyPr/>
          <a:lstStyle/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r>
              <a:rPr lang="hr-HR" b="1" i="1" dirty="0"/>
              <a:t> </a:t>
            </a:r>
            <a:r>
              <a:rPr lang="hr-HR" b="1" i="1" u="sng" dirty="0">
                <a:uFill>
                  <a:solidFill>
                    <a:srgbClr val="FF0000"/>
                  </a:solidFill>
                </a:uFill>
              </a:rPr>
              <a:t>alkoholni</a:t>
            </a:r>
          </a:p>
          <a:p>
            <a:pPr eaLnBrk="1" hangingPunct="1">
              <a:defRPr/>
            </a:pPr>
            <a:r>
              <a:rPr lang="hr-HR" b="1" i="1" dirty="0"/>
              <a:t> elektronski infracrveni timpanski</a:t>
            </a:r>
          </a:p>
          <a:p>
            <a:pPr eaLnBrk="1" hangingPunct="1">
              <a:defRPr/>
            </a:pPr>
            <a:r>
              <a:rPr lang="hr-HR" b="1" i="1" dirty="0"/>
              <a:t> elektronski</a:t>
            </a:r>
            <a:endParaRPr lang="en-US" b="1" i="1" dirty="0"/>
          </a:p>
        </p:txBody>
      </p:sp>
      <p:pic>
        <p:nvPicPr>
          <p:cNvPr id="43012" name="Picture 4" descr="zivintoplomj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151" y="765176"/>
            <a:ext cx="2955925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5" descr="0175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3724276"/>
            <a:ext cx="39243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6" descr="thermome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9" y="3833814"/>
            <a:ext cx="3095625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3810000" y="2209800"/>
            <a:ext cx="3429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8153400" y="2779486"/>
            <a:ext cx="990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9144000" y="2743201"/>
            <a:ext cx="0" cy="28082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H="1">
            <a:off x="3810000" y="3429000"/>
            <a:ext cx="0" cy="3635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99E37A-47AB-4820-B3D0-7488F312AA0E}" type="datetime1">
              <a:rPr lang="hr-HR" smtClean="0"/>
              <a:t>25.10.2021.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000" dirty="0" err="1"/>
              <a:t>Snežana</a:t>
            </a:r>
            <a:r>
              <a:rPr lang="en-US" sz="1000" dirty="0"/>
              <a:t> Žaja, </a:t>
            </a:r>
            <a:r>
              <a:rPr lang="en-US" sz="1000" dirty="0" err="1"/>
              <a:t>nastavnik-savjetnik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9452908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2800">
                <a:solidFill>
                  <a:srgbClr val="FF3300"/>
                </a:solidFill>
              </a:rPr>
              <a:t>Ponavljanje </a:t>
            </a:r>
            <a:endParaRPr lang="en-US" altLang="sr-Latn-RS" sz="2800">
              <a:solidFill>
                <a:srgbClr val="FF3300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hr-HR" altLang="sr-Latn-RS" sz="2400"/>
              <a:t>Što je temperatura?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/>
              <a:t>Koji su faktori koji utječu na temperaturu?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/>
              <a:t>Koje vrste temperatura imamo?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/>
              <a:t>Što je to vrućica?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/>
              <a:t>Kako, u kom obliku se vrućica može pojavljivati?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/>
              <a:t>Koja su mjesta mjerenja temperature?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/>
              <a:t>Koje su zadaće sestre kod visokofebrilnog bolesnika?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/>
              <a:t>Koje su zadaće sestre kod podhlađenog bolesnika?</a:t>
            </a:r>
            <a:endParaRPr lang="en-US" altLang="sr-Latn-RS" sz="240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49C4B3-1FE1-46FC-AEA7-F0E799D6E018}" type="datetime1">
              <a:rPr lang="hr-HR" smtClean="0"/>
              <a:t>25.10.2021.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000" dirty="0" err="1"/>
              <a:t>Snežana</a:t>
            </a:r>
            <a:r>
              <a:rPr lang="en-US" sz="1000" dirty="0"/>
              <a:t> Žaja, </a:t>
            </a:r>
            <a:r>
              <a:rPr lang="en-US" sz="1000" dirty="0" err="1"/>
              <a:t>nastavnik-savjetnik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8987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389</Words>
  <Application>Microsoft Office PowerPoint</Application>
  <PresentationFormat>Široki zaslon</PresentationFormat>
  <Paragraphs>78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sustava Office</vt:lpstr>
      <vt:lpstr>Zadaće sestre kod visokofebrilnog bolesnika su :</vt:lpstr>
      <vt:lpstr>Njega bolesnika s visokom temperaturom !</vt:lpstr>
      <vt:lpstr>Zadaće sestre kod podhlađenog bolesnika su :</vt:lpstr>
      <vt:lpstr>Stupnjevi pothlađenosti</vt:lpstr>
      <vt:lpstr>PowerPoint prezentacija</vt:lpstr>
      <vt:lpstr>PowerPoint prezentacija</vt:lpstr>
      <vt:lpstr>SREDSTVA ZA MJERENJE TEMPERATURE</vt:lpstr>
      <vt:lpstr>Ponavljanje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Zadaće sestre kod visokofebrilnog bolesnika su :</dc:title>
  <dc:creator>SNEŽANA ŽAJA</dc:creator>
  <cp:lastModifiedBy>SNEŽANA ŽAJA</cp:lastModifiedBy>
  <cp:revision>1</cp:revision>
  <dcterms:created xsi:type="dcterms:W3CDTF">2021-10-25T17:47:18Z</dcterms:created>
  <dcterms:modified xsi:type="dcterms:W3CDTF">2021-10-25T17:54:36Z</dcterms:modified>
</cp:coreProperties>
</file>