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9" r:id="rId4"/>
    <p:sldId id="258" r:id="rId5"/>
    <p:sldId id="259" r:id="rId6"/>
    <p:sldId id="261" r:id="rId7"/>
    <p:sldId id="265" r:id="rId8"/>
    <p:sldId id="270" r:id="rId9"/>
    <p:sldId id="279" r:id="rId10"/>
    <p:sldId id="291" r:id="rId11"/>
    <p:sldId id="278" r:id="rId12"/>
    <p:sldId id="266" r:id="rId13"/>
    <p:sldId id="276" r:id="rId14"/>
    <p:sldId id="267" r:id="rId15"/>
    <p:sldId id="268" r:id="rId16"/>
    <p:sldId id="271" r:id="rId17"/>
    <p:sldId id="292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72" r:id="rId30"/>
    <p:sldId id="273" r:id="rId31"/>
    <p:sldId id="274" r:id="rId32"/>
    <p:sldId id="275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</p:sldIdLst>
  <p:sldSz cx="9144000" cy="6858000" type="screen4x3"/>
  <p:notesSz cx="6858000" cy="9144000"/>
  <p:custDataLst>
    <p:tags r:id="rId42"/>
  </p:custDataLst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718" autoAdjust="0"/>
  </p:normalViewPr>
  <p:slideViewPr>
    <p:cSldViewPr>
      <p:cViewPr varScale="1">
        <p:scale>
          <a:sx n="83" d="100"/>
          <a:sy n="83" d="100"/>
        </p:scale>
        <p:origin x="14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2152295-57BF-4FE4-AD66-3BEA01854E5E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963C099-D699-4B61-8232-15A2FBB628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2295-57BF-4FE4-AD66-3BEA01854E5E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C099-D699-4B61-8232-15A2FBB628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2295-57BF-4FE4-AD66-3BEA01854E5E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C099-D699-4B61-8232-15A2FBB628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2152295-57BF-4FE4-AD66-3BEA01854E5E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C099-D699-4B61-8232-15A2FBB628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2152295-57BF-4FE4-AD66-3BEA01854E5E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963C099-D699-4B61-8232-15A2FBB628E8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2152295-57BF-4FE4-AD66-3BEA01854E5E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963C099-D699-4B61-8232-15A2FBB628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2152295-57BF-4FE4-AD66-3BEA01854E5E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963C099-D699-4B61-8232-15A2FBB628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52295-57BF-4FE4-AD66-3BEA01854E5E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3C099-D699-4B61-8232-15A2FBB628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2152295-57BF-4FE4-AD66-3BEA01854E5E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963C099-D699-4B61-8232-15A2FBB628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2152295-57BF-4FE4-AD66-3BEA01854E5E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963C099-D699-4B61-8232-15A2FBB628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2152295-57BF-4FE4-AD66-3BEA01854E5E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963C099-D699-4B61-8232-15A2FBB628E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2152295-57BF-4FE4-AD66-3BEA01854E5E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963C099-D699-4B61-8232-15A2FBB628E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ANA\ANA%20FAX\video\Stroke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2428868"/>
            <a:ext cx="8062912" cy="928694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hr-H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Uvod u </a:t>
            </a:r>
            <a:r>
              <a:rPr lang="hr-HR" sz="49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neurološku</a:t>
            </a:r>
            <a:r>
              <a:rPr lang="hr-H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njegu</a:t>
            </a:r>
            <a:endParaRPr lang="hr-H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5143512"/>
            <a:ext cx="6272234" cy="928694"/>
          </a:xfrm>
        </p:spPr>
        <p:txBody>
          <a:bodyPr>
            <a:normAutofit/>
          </a:bodyPr>
          <a:lstStyle/>
          <a:p>
            <a:r>
              <a:rPr lang="hr-HR" dirty="0" smtClean="0"/>
              <a:t>Ana Škara, bacc.ms.</a:t>
            </a:r>
            <a:endParaRPr lang="hr-HR" dirty="0"/>
          </a:p>
        </p:txBody>
      </p:sp>
      <p:pic>
        <p:nvPicPr>
          <p:cNvPr id="4" name="Picture 3" descr="sa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887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488" y="5715016"/>
            <a:ext cx="55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.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642910" y="357166"/>
            <a:ext cx="8072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</a:rPr>
              <a:t>     ZDRASTVENA </a:t>
            </a:r>
            <a:r>
              <a:rPr lang="hr-HR" sz="4400" b="1" dirty="0" smtClean="0">
                <a:solidFill>
                  <a:schemeClr val="tx2"/>
                </a:solidFill>
                <a:latin typeface="Adobe Gothic Std B" pitchFamily="34" charset="-128"/>
                <a:ea typeface="Adobe Gothic Std B" pitchFamily="34" charset="-128"/>
              </a:rPr>
              <a:t>NJEGA NEUROLOŠKIH BOLESNIKA</a:t>
            </a:r>
            <a:endParaRPr lang="hr-HR" sz="4400" b="1" dirty="0">
              <a:solidFill>
                <a:schemeClr val="tx2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Dijagnoza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Anamneza </a:t>
            </a:r>
          </a:p>
          <a:p>
            <a:r>
              <a:rPr lang="hr-HR" dirty="0" smtClean="0"/>
              <a:t>Klinički status</a:t>
            </a:r>
          </a:p>
          <a:p>
            <a:r>
              <a:rPr lang="hr-HR" dirty="0" smtClean="0"/>
              <a:t>EKG</a:t>
            </a:r>
          </a:p>
          <a:p>
            <a:r>
              <a:rPr lang="hr-HR" dirty="0" smtClean="0"/>
              <a:t>Laboratorijske pretrage krvi, koagulogram</a:t>
            </a:r>
          </a:p>
          <a:p>
            <a:r>
              <a:rPr lang="hr-HR" dirty="0" smtClean="0"/>
              <a:t>MSCT mozga</a:t>
            </a:r>
          </a:p>
          <a:p>
            <a:r>
              <a:rPr lang="hr-HR" dirty="0" smtClean="0"/>
              <a:t>Doplerska dg</a:t>
            </a:r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0064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Liječenje ishemijskog moždanog udara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Akutni moždani udar (unutar 3 sata) – </a:t>
            </a:r>
            <a:r>
              <a:rPr lang="hr-HR" dirty="0" err="1" smtClean="0"/>
              <a:t>tromboliza</a:t>
            </a:r>
            <a:endParaRPr lang="hr-HR" dirty="0"/>
          </a:p>
          <a:p>
            <a:r>
              <a:rPr lang="hr-HR" dirty="0"/>
              <a:t>Heparin – niskomolekulrni, frakcionirani</a:t>
            </a:r>
          </a:p>
          <a:p>
            <a:r>
              <a:rPr lang="hr-HR" dirty="0"/>
              <a:t>Antiagregacijski lijekovi </a:t>
            </a:r>
          </a:p>
          <a:p>
            <a:r>
              <a:rPr lang="hr-HR" dirty="0"/>
              <a:t>Antikoagulacijski lijekovi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2494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Hemoragijski</a:t>
            </a:r>
            <a:r>
              <a:rPr lang="hr-HR" dirty="0" smtClean="0"/>
              <a:t> moždani udar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Posljedica rupture arterijske mikroaneurizme </a:t>
            </a:r>
          </a:p>
          <a:p>
            <a:r>
              <a:rPr lang="hr-H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10% MU su hemoragije (krvarenja)</a:t>
            </a:r>
          </a:p>
          <a:p>
            <a:r>
              <a:rPr lang="hr-H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25-60% sa smrtnim ishodom</a:t>
            </a:r>
          </a:p>
          <a:p>
            <a:r>
              <a:rPr lang="hr-H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Najčešći uzroci su: </a:t>
            </a:r>
          </a:p>
          <a:p>
            <a:r>
              <a:rPr lang="hr-H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hipertenzija</a:t>
            </a:r>
          </a:p>
          <a:p>
            <a:r>
              <a:rPr lang="hr-H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krvožilne malformacije</a:t>
            </a:r>
          </a:p>
          <a:p>
            <a:r>
              <a:rPr lang="hr-H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intrakranijalni tumori</a:t>
            </a:r>
          </a:p>
          <a:p>
            <a:r>
              <a:rPr lang="hr-H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 trauma mozga</a:t>
            </a:r>
          </a:p>
          <a:p>
            <a:r>
              <a:rPr lang="hr-H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-hematološki poremećaji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17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7992888" cy="6669360"/>
          </a:xfrm>
        </p:spPr>
      </p:pic>
    </p:spTree>
    <p:extLst>
      <p:ext uri="{BB962C8B-B14F-4D97-AF65-F5344CB8AC3E}">
        <p14:creationId xmlns:p14="http://schemas.microsoft.com/office/powerpoint/2010/main" val="258865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4784"/>
            <a:ext cx="8686800" cy="4970024"/>
          </a:xfrm>
        </p:spPr>
        <p:txBody>
          <a:bodyPr/>
          <a:lstStyle/>
          <a:p>
            <a:endParaRPr lang="hr-HR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Subarahnoidalno krvarenje  ( SAH)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80928"/>
            <a:ext cx="8686800" cy="3673880"/>
          </a:xfrm>
        </p:spPr>
        <p:txBody>
          <a:bodyPr/>
          <a:lstStyle/>
          <a:p>
            <a:r>
              <a:rPr lang="hr-H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SAH je komplikacija rupture aneurizme moždanih arterija i krvarenja iz aretriovenske malformacije mozga </a:t>
            </a:r>
          </a:p>
          <a:p>
            <a:pPr marL="64008" indent="0">
              <a:buNone/>
            </a:pPr>
            <a:endParaRPr lang="hr-HR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hr-HR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Klinička slika hemoragijskog inzulta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Hipertenzija</a:t>
            </a:r>
          </a:p>
          <a:p>
            <a:r>
              <a:rPr lang="hr-HR" dirty="0" smtClean="0"/>
              <a:t>Naglonastale glavobolje pračene mučninom i povračanjem</a:t>
            </a:r>
          </a:p>
          <a:p>
            <a:r>
              <a:rPr lang="hr-HR" dirty="0" smtClean="0"/>
              <a:t>Suženje svijesti</a:t>
            </a:r>
          </a:p>
          <a:p>
            <a:r>
              <a:rPr lang="hr-HR" dirty="0" smtClean="0"/>
              <a:t>Gubitak mimike</a:t>
            </a:r>
          </a:p>
          <a:p>
            <a:r>
              <a:rPr lang="hr-HR" dirty="0" smtClean="0"/>
              <a:t>Spuštena vjeđa</a:t>
            </a:r>
          </a:p>
          <a:p>
            <a:r>
              <a:rPr lang="hr-HR" dirty="0" smtClean="0"/>
              <a:t>Nejednake zjenice</a:t>
            </a:r>
          </a:p>
          <a:p>
            <a:r>
              <a:rPr lang="hr-HR" dirty="0" smtClean="0"/>
              <a:t>Popuštanje sfinktera</a:t>
            </a:r>
          </a:p>
          <a:p>
            <a:r>
              <a:rPr lang="hr-HR" dirty="0" smtClean="0"/>
              <a:t>Konvulzije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Liječenje intracerebralne hemoragije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Liječenje: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Smjestiti bolesnika u jedinicu intenzivnog liječenja 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Cilj stabilizirati RR, volumen krvi, poremećaj elektrolita, provoditi sedaciju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Podizanje uzglavlja na oko 30%</a:t>
            </a:r>
          </a:p>
          <a:p>
            <a:pPr>
              <a:buFontTx/>
              <a:buChar char="-"/>
            </a:pPr>
            <a:r>
              <a:rPr lang="hr-HR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Antiedematozna terapija</a:t>
            </a:r>
          </a:p>
          <a:p>
            <a:pPr>
              <a:buFontTx/>
              <a:buChar char="-"/>
            </a:pPr>
            <a:r>
              <a:rPr lang="hr-HR" dirty="0">
                <a:solidFill>
                  <a:schemeClr val="bg1">
                    <a:lumMod val="85000"/>
                    <a:lumOff val="15000"/>
                  </a:schemeClr>
                </a:solidFill>
              </a:rPr>
              <a:t>Kirurško liječenje</a:t>
            </a:r>
          </a:p>
          <a:p>
            <a:pPr>
              <a:buFontTx/>
              <a:buChar char="-"/>
            </a:pPr>
            <a:endParaRPr lang="hr-HR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endParaRPr lang="hr-HR" dirty="0" smtClean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pPr>
              <a:buFontTx/>
              <a:buChar char="-"/>
            </a:pPr>
            <a:endParaRPr lang="hr-HR" dirty="0">
              <a:solidFill>
                <a:schemeClr val="bg1">
                  <a:lumMod val="85000"/>
                  <a:lumOff val="15000"/>
                </a:schemeClr>
              </a:solidFill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652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PRIMJENA TROMBOLIZE U LIJEČENJU MOŽDANOG UDARA</a:t>
            </a:r>
          </a:p>
        </p:txBody>
      </p:sp>
      <p:pic>
        <p:nvPicPr>
          <p:cNvPr id="6" name="Picture 6" descr="stroke-clock-7731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752" y="1850097"/>
            <a:ext cx="3577073" cy="500790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TROMBOLIZA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Povodi se rekombinantnim tkivnim plazmiogenskim aktivatorom( r-tPA)- Actilyse-a</a:t>
            </a:r>
          </a:p>
          <a:p>
            <a:r>
              <a:rPr lang="hr-HR" dirty="0"/>
              <a:t>Otapa emboluse ili primarne trombe postižući reperfuziju okludirane arterije</a:t>
            </a:r>
          </a:p>
          <a:p>
            <a:r>
              <a:rPr lang="hr-HR" dirty="0"/>
              <a:t>Ograničena primjena- najbolje 3 sata od nastupa simptoma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33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9512" y="836712"/>
            <a:ext cx="8507288" cy="561809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Cerebrovaskularna bolest je prolazan ili trajni poremećaj funkcije mozga zbog ishemije, krvarenja ili patoloških procesa, jedne ili više moždanih arterija. </a:t>
            </a:r>
          </a:p>
          <a:p>
            <a:endParaRPr lang="hr-HR" dirty="0" smtClean="0"/>
          </a:p>
          <a:p>
            <a:r>
              <a:rPr lang="hr-HR" sz="3200" dirty="0" smtClean="0"/>
              <a:t>Vodeći uzrok smrtnosti u RH	</a:t>
            </a:r>
          </a:p>
          <a:p>
            <a:endParaRPr lang="hr-HR" sz="3200" dirty="0" smtClean="0"/>
          </a:p>
          <a:p>
            <a:r>
              <a:rPr lang="hr-HR" sz="3200" dirty="0" smtClean="0"/>
              <a:t>Vodeći uzrok invaliditeta u odrasloj životnoj dobi</a:t>
            </a:r>
          </a:p>
          <a:p>
            <a:pPr marL="64008" indent="0">
              <a:buNone/>
            </a:pPr>
            <a:endParaRPr lang="hr-HR" sz="3200" dirty="0" smtClean="0"/>
          </a:p>
          <a:p>
            <a:r>
              <a:rPr lang="hr-HR" sz="3200" dirty="0" smtClean="0"/>
              <a:t>40% bolesnika razvija manju ili 	veću ovisnost o tuđoj pomoći</a:t>
            </a:r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6632"/>
            <a:ext cx="8699433" cy="65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3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b="1" dirty="0"/>
              <a:t>Cilj liječenja nakon uvođenja trombolitičke terapije:</a:t>
            </a:r>
            <a:r>
              <a:rPr lang="hr-HR" sz="4400" dirty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Uspostava krvotoka i reperfuzija moždanog tkiva zahvaćenog ishemijom</a:t>
            </a:r>
          </a:p>
          <a:p>
            <a:r>
              <a:rPr lang="hr-HR" dirty="0"/>
              <a:t>Smanjiti  oštećenje mozga </a:t>
            </a:r>
          </a:p>
          <a:p>
            <a:r>
              <a:rPr lang="hr-HR" dirty="0"/>
              <a:t>Manji neurološki deficit</a:t>
            </a:r>
          </a:p>
          <a:p>
            <a:r>
              <a:rPr lang="hr-HR" dirty="0"/>
              <a:t>Manji stupanj invaliditeta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908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9456" y="367664"/>
            <a:ext cx="45719" cy="5943600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51520" y="367664"/>
            <a:ext cx="4392488" cy="5943600"/>
          </a:xfrm>
        </p:spPr>
        <p:txBody>
          <a:bodyPr/>
          <a:lstStyle/>
          <a:p>
            <a:r>
              <a:rPr lang="hr-HR" sz="3200" dirty="0"/>
              <a:t>Za primjenu trombolitičke terapije potreban je pristanak bolesnika ili obitelji! </a:t>
            </a:r>
            <a:endParaRPr lang="hr-HR" sz="3200" dirty="0" smtClean="0"/>
          </a:p>
          <a:p>
            <a:endParaRPr lang="hr-HR" dirty="0"/>
          </a:p>
          <a:p>
            <a:endParaRPr lang="hr-HR" dirty="0"/>
          </a:p>
          <a:p>
            <a:r>
              <a:rPr lang="hr-HR" sz="3200" dirty="0"/>
              <a:t>Odmah nakon postavljanja indikacije za trombolizu pacijenta se upućuje na hitan MSCT mozga  i izvadi krv za hitne laboratorijske pretrage!</a:t>
            </a:r>
          </a:p>
          <a:p>
            <a:endParaRPr lang="hr-HR" dirty="0"/>
          </a:p>
        </p:txBody>
      </p:sp>
      <p:pic>
        <p:nvPicPr>
          <p:cNvPr id="6" name="Picture 7" descr="imag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052736"/>
            <a:ext cx="3806552" cy="306246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0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b="1" dirty="0"/>
              <a:t>ULOGA MEDICINSKE SESTRE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dirty="0"/>
              <a:t>Medicinska sestra ima vrlo značajnu ulogu od trijaže bolesnika do hospitalizacije u JLMU (jedinica za liječenje moždanog udara )</a:t>
            </a:r>
          </a:p>
          <a:p>
            <a:pPr>
              <a:lnSpc>
                <a:spcPct val="90000"/>
              </a:lnSpc>
            </a:pPr>
            <a:r>
              <a:rPr lang="hr-HR" dirty="0"/>
              <a:t>Medicinska sestra mora ciljano i savjesno promatrati bolesnikovo stanje </a:t>
            </a:r>
          </a:p>
          <a:p>
            <a:pPr>
              <a:lnSpc>
                <a:spcPct val="90000"/>
              </a:lnSpc>
            </a:pPr>
            <a:r>
              <a:rPr lang="hr-HR" dirty="0"/>
              <a:t>Pravodobno uočiti pogoršanje stanja i odmah obavijestiti liječnika</a:t>
            </a:r>
          </a:p>
          <a:p>
            <a:pPr>
              <a:lnSpc>
                <a:spcPct val="90000"/>
              </a:lnSpc>
            </a:pPr>
            <a:r>
              <a:rPr lang="hr-HR" dirty="0"/>
              <a:t>Provoditi primjerene sestrinske intervencije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159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b="1" dirty="0"/>
              <a:t>Sestrinske intervencije </a:t>
            </a:r>
            <a:br>
              <a:rPr lang="hr-HR" sz="4400" b="1" dirty="0"/>
            </a:br>
            <a:r>
              <a:rPr lang="hr-HR" sz="4400" b="1" dirty="0"/>
              <a:t>usmjerene su na:</a:t>
            </a:r>
            <a:r>
              <a:rPr lang="hr-HR" sz="4400" dirty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Priprema bolesnika </a:t>
            </a:r>
          </a:p>
          <a:p>
            <a:r>
              <a:rPr lang="hr-HR" dirty="0"/>
              <a:t>Vađenje krvi za hitne laboratorijske i transfuzijske pretrage </a:t>
            </a:r>
          </a:p>
          <a:p>
            <a:r>
              <a:rPr lang="hr-HR" dirty="0"/>
              <a:t>Kontinuirano monitoriranje</a:t>
            </a:r>
          </a:p>
          <a:p>
            <a:r>
              <a:rPr lang="hr-HR" dirty="0"/>
              <a:t>Postavljanje dvije i.v. kanile na periferne vene</a:t>
            </a:r>
          </a:p>
          <a:p>
            <a:r>
              <a:rPr lang="hr-HR" dirty="0"/>
              <a:t>Priprema infuzomata i priprema pribora za lijek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17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917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690104"/>
          </a:xfrm>
        </p:spPr>
        <p:txBody>
          <a:bodyPr/>
          <a:lstStyle/>
          <a:p>
            <a:r>
              <a:rPr lang="hr-HR" dirty="0"/>
              <a:t>Provjeriti da li bolesnik može obaviti fiziološke potrebe spontano zbog eventualne potrebe za postavljenjem urinarnog katetera</a:t>
            </a:r>
          </a:p>
          <a:p>
            <a:r>
              <a:rPr lang="hr-HR" dirty="0"/>
              <a:t>Zaštiti ogradice na krevetu ukoliko je pacijent nemiran</a:t>
            </a:r>
          </a:p>
          <a:p>
            <a:r>
              <a:rPr lang="hr-HR" dirty="0"/>
              <a:t>Pratnja pacijenta na kontrolni MSCT mozga</a:t>
            </a:r>
          </a:p>
          <a:p>
            <a:r>
              <a:rPr lang="hr-HR" dirty="0"/>
              <a:t>   nakon trombolitičke terapije </a:t>
            </a:r>
          </a:p>
          <a:p>
            <a:r>
              <a:rPr lang="hr-HR" dirty="0"/>
              <a:t>Tijekom i nakon primjene terapije, potrebno je kontinuirano pratiti pokazatelje vitalnih funkcija, naročito krvnog tlaka i neurološki status. </a:t>
            </a:r>
          </a:p>
        </p:txBody>
      </p:sp>
    </p:spTree>
    <p:extLst>
      <p:ext uri="{BB962C8B-B14F-4D97-AF65-F5344CB8AC3E}">
        <p14:creationId xmlns:p14="http://schemas.microsoft.com/office/powerpoint/2010/main" val="25859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516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50144"/>
          </a:xfrm>
        </p:spPr>
        <p:txBody>
          <a:bodyPr/>
          <a:lstStyle/>
          <a:p>
            <a:r>
              <a:rPr lang="hr-HR" dirty="0"/>
              <a:t>Liječnik određuje količinu lijeka prema tjelesnoj težini bolesnika </a:t>
            </a:r>
          </a:p>
          <a:p>
            <a:r>
              <a:rPr lang="hr-HR" dirty="0"/>
              <a:t>10% potrebne količine lijeka daje se u bolusu kroz 2-3 minute</a:t>
            </a:r>
          </a:p>
          <a:p>
            <a:r>
              <a:rPr lang="hr-HR" dirty="0"/>
              <a:t>Ostatak potrebne količine lijeka daje se kontinuirano preko infuzomata kroz 60 minuta</a:t>
            </a:r>
          </a:p>
          <a:p>
            <a:r>
              <a:rPr lang="hr-HR" dirty="0"/>
              <a:t>Krvni tlak kontrolira se po protokolu: </a:t>
            </a:r>
          </a:p>
          <a:p>
            <a:pPr>
              <a:buFontTx/>
              <a:buChar char="-"/>
            </a:pPr>
            <a:r>
              <a:rPr lang="hr-HR" dirty="0"/>
              <a:t>Prva 2 sata svakih 15 minuta</a:t>
            </a:r>
          </a:p>
          <a:p>
            <a:pPr>
              <a:buFontTx/>
              <a:buChar char="-"/>
            </a:pPr>
            <a:r>
              <a:rPr lang="hr-HR" dirty="0"/>
              <a:t>Narednih 6 sati svakih 30 minuta</a:t>
            </a:r>
          </a:p>
          <a:p>
            <a:pPr>
              <a:buFontTx/>
              <a:buChar char="-"/>
            </a:pPr>
            <a:r>
              <a:rPr lang="hr-HR" dirty="0"/>
              <a:t>Sljedećih 16 sati svakih 60 minuta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521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53194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618096"/>
          </a:xfrm>
        </p:spPr>
        <p:txBody>
          <a:bodyPr/>
          <a:lstStyle/>
          <a:p>
            <a:r>
              <a:rPr lang="hr-HR" sz="3200" dirty="0"/>
              <a:t>Unutar 24 sata od primjene trombolize kontraindicirana je svaka antiagregacijska i antikoagulantna terapija</a:t>
            </a:r>
          </a:p>
          <a:p>
            <a:pPr>
              <a:buFont typeface="Wingdings" pitchFamily="2" charset="2"/>
              <a:buNone/>
            </a:pPr>
            <a:endParaRPr lang="hr-HR" sz="3200" dirty="0"/>
          </a:p>
          <a:p>
            <a:r>
              <a:rPr lang="hr-HR" sz="3200" dirty="0"/>
              <a:t>Kontraindicirano je izvođenje bilo kakvih invazivnih postupaka (uvođenje urinarnog katetera, punktiranje vene, uvođenje NG sonde i slično)</a:t>
            </a:r>
          </a:p>
          <a:p>
            <a:r>
              <a:rPr lang="hr-HR" sz="3200" dirty="0"/>
              <a:t>Kontrolni MSCT mozga obavlja se nakon završene trombolitičke terapije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69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4400" b="1" dirty="0"/>
              <a:t>Glavna sestrinska dijagnoza: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r-HR" b="1" dirty="0"/>
              <a:t>Visok rizik za pojavu krvarenja u/s primjene trombolitičke terapije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hr-HR" b="1" dirty="0"/>
              <a:t>   Intervencije: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dirty="0"/>
              <a:t>Ciljano promatrati pacijenta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dirty="0"/>
              <a:t>Na vrijeme uočiti promjene te odmah obavijestiti liječnika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hr-HR" dirty="0"/>
              <a:t>Ukoliko liječnik utvrdi potrebu za prekidanjem tromolitičke terapije odmah zaustaviti infuzomat i primijeniti ordiniranu terapiju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99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Uloga medicinske sestre kod prijema pacijenta s moždanim udarom: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Uzeti anamnezu (heteroanamnezu ) radi utvrđivanja problema i u svrhu izrade plana zdrastvene njege</a:t>
            </a:r>
          </a:p>
          <a:p>
            <a:r>
              <a:rPr lang="hr-HR" dirty="0" smtClean="0"/>
              <a:t>Pratiti vitalne znakove</a:t>
            </a:r>
          </a:p>
          <a:p>
            <a:r>
              <a:rPr lang="hr-HR" dirty="0" smtClean="0"/>
              <a:t>Provjeriti prisutnost proteze u ustima i ukloniti je</a:t>
            </a:r>
          </a:p>
          <a:p>
            <a:r>
              <a:rPr lang="hr-HR" dirty="0" smtClean="0"/>
              <a:t>Ukoliko je prisutno povraćanje pacijenta okrenuti na bok</a:t>
            </a:r>
          </a:p>
          <a:p>
            <a:r>
              <a:rPr lang="hr-HR" dirty="0" smtClean="0"/>
              <a:t>ukoliko pacijentu zapada jezik primjeniti orofaringealni tubus (Airway) i kisik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Rizični čimbenici</a:t>
            </a: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20000" cy="4495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hr-HR" sz="2800"/>
              <a:t>Arterijska hipertenzija</a:t>
            </a:r>
          </a:p>
          <a:p>
            <a:pPr>
              <a:lnSpc>
                <a:spcPct val="90000"/>
              </a:lnSpc>
            </a:pPr>
            <a:r>
              <a:rPr lang="hr-HR" sz="2800"/>
              <a:t>Srčana bolest( FA, valvularna bolest, bakterijski endokarditis...)</a:t>
            </a:r>
          </a:p>
          <a:p>
            <a:pPr>
              <a:lnSpc>
                <a:spcPct val="90000"/>
              </a:lnSpc>
            </a:pPr>
            <a:r>
              <a:rPr lang="hr-HR" sz="2800"/>
              <a:t>Diabetes mellitus</a:t>
            </a:r>
          </a:p>
          <a:p>
            <a:pPr>
              <a:lnSpc>
                <a:spcPct val="90000"/>
              </a:lnSpc>
            </a:pPr>
            <a:r>
              <a:rPr lang="hr-HR" sz="2800"/>
              <a:t>Hiperlipidemija</a:t>
            </a:r>
          </a:p>
          <a:p>
            <a:pPr>
              <a:lnSpc>
                <a:spcPct val="90000"/>
              </a:lnSpc>
            </a:pPr>
            <a:r>
              <a:rPr lang="hr-HR" sz="2800"/>
              <a:t>Pušenje</a:t>
            </a:r>
          </a:p>
          <a:p>
            <a:pPr>
              <a:lnSpc>
                <a:spcPct val="90000"/>
              </a:lnSpc>
            </a:pPr>
            <a:r>
              <a:rPr lang="hr-HR" sz="2800"/>
              <a:t>Alkohol</a:t>
            </a:r>
          </a:p>
          <a:p>
            <a:pPr>
              <a:lnSpc>
                <a:spcPct val="90000"/>
              </a:lnSpc>
            </a:pPr>
            <a:r>
              <a:rPr lang="hr-HR" sz="2800"/>
              <a:t>Fizička neaktivnost</a:t>
            </a:r>
          </a:p>
          <a:p>
            <a:pPr>
              <a:lnSpc>
                <a:spcPct val="90000"/>
              </a:lnSpc>
            </a:pPr>
            <a:r>
              <a:rPr lang="hr-HR" sz="2800"/>
              <a:t>Oralni kontraceptivi</a:t>
            </a:r>
          </a:p>
          <a:p>
            <a:pPr>
              <a:lnSpc>
                <a:spcPct val="90000"/>
              </a:lnSpc>
            </a:pPr>
            <a:r>
              <a:rPr lang="hr-HR" sz="2800"/>
              <a:t>Trombocitoza, poremećaji zgrušavanja</a:t>
            </a:r>
          </a:p>
          <a:p>
            <a:pPr>
              <a:lnSpc>
                <a:spcPct val="90000"/>
              </a:lnSpc>
            </a:pPr>
            <a:r>
              <a:rPr lang="hr-HR" sz="2800"/>
              <a:t>Migrena( familijarna hemiplegična migrena)</a:t>
            </a:r>
            <a:endParaRPr lang="en-GB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67494"/>
            <a:ext cx="8258204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883328"/>
          </a:xfrm>
        </p:spPr>
        <p:txBody>
          <a:bodyPr>
            <a:normAutofit/>
          </a:bodyPr>
          <a:lstStyle/>
          <a:p>
            <a:r>
              <a:rPr lang="hr-HR" dirty="0" smtClean="0"/>
              <a:t>Pratiti pojavu i tijek neuroloških znakova ( uključujući razinu stanja svijesti )</a:t>
            </a:r>
          </a:p>
          <a:p>
            <a:r>
              <a:rPr lang="hr-HR" dirty="0" smtClean="0"/>
              <a:t>Normalizirati tjelesnu temperaturu ( povišena tjelesna temperatura ubrzava metabolizam i povečava količinu staničnog otpada te se na taj način povećava potreba za kisikom )</a:t>
            </a:r>
          </a:p>
          <a:p>
            <a:r>
              <a:rPr lang="hr-HR" dirty="0" smtClean="0"/>
              <a:t>Glava i vrat moraju biti u neutralnom položaju ( 30 stupnjeva ) kako bi se spriječila opstrukcija drenaže likvora</a:t>
            </a:r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32548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597576"/>
          </a:xfrm>
        </p:spPr>
        <p:txBody>
          <a:bodyPr>
            <a:normAutofit/>
          </a:bodyPr>
          <a:lstStyle/>
          <a:p>
            <a:r>
              <a:rPr lang="hr-HR" dirty="0" smtClean="0"/>
              <a:t>Dati ordiniranu terapiju</a:t>
            </a:r>
          </a:p>
          <a:p>
            <a:r>
              <a:rPr lang="hr-HR" dirty="0" smtClean="0"/>
              <a:t>Ukoliko je potrebno uvesti trajni urinarni kateter </a:t>
            </a:r>
          </a:p>
          <a:p>
            <a:r>
              <a:rPr lang="hr-HR" dirty="0" smtClean="0"/>
              <a:t>Održavati adekvatnu oksigenaciju i ventilaaciju</a:t>
            </a:r>
          </a:p>
          <a:p>
            <a:r>
              <a:rPr lang="hr-HR" dirty="0" smtClean="0"/>
              <a:t>Spriječiti nastanak infekcija</a:t>
            </a:r>
          </a:p>
          <a:p>
            <a:r>
              <a:rPr lang="hr-HR" dirty="0" smtClean="0"/>
              <a:t>Spriječiti nastanak komplikacija dugotrajnog ležanja</a:t>
            </a:r>
          </a:p>
          <a:p>
            <a:r>
              <a:rPr lang="hr-HR" dirty="0" smtClean="0"/>
              <a:t>Provjeriti prehrambeni status te ukoliko je potrebno uvesti nazogastričnu sondu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Najčešće sestrinske dijagnoze: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SMBS (higijena, odijevanje, hranjenje, eliminacija )</a:t>
            </a:r>
          </a:p>
          <a:p>
            <a:r>
              <a:rPr lang="hr-HR" dirty="0" smtClean="0"/>
              <a:t>Visok rizik za pad</a:t>
            </a:r>
          </a:p>
          <a:p>
            <a:r>
              <a:rPr lang="hr-HR" dirty="0" smtClean="0"/>
              <a:t>Smanjena mogučnost kretanja</a:t>
            </a:r>
          </a:p>
          <a:p>
            <a:r>
              <a:rPr lang="hr-HR" dirty="0" smtClean="0"/>
              <a:t>Visok rizik za dehidraciju</a:t>
            </a:r>
          </a:p>
          <a:p>
            <a:r>
              <a:rPr lang="hr-HR" dirty="0" smtClean="0"/>
              <a:t>Visok rizik za komplikacije dugotrajnog ležanja</a:t>
            </a:r>
          </a:p>
          <a:p>
            <a:r>
              <a:rPr lang="hr-HR" dirty="0" smtClean="0"/>
              <a:t>Poremećaj psihološkog statusa</a:t>
            </a:r>
          </a:p>
          <a:p>
            <a:r>
              <a:rPr lang="hr-HR" dirty="0" smtClean="0"/>
              <a:t>Smanjen unos hrane </a:t>
            </a:r>
          </a:p>
          <a:p>
            <a:r>
              <a:rPr lang="hr-HR" dirty="0" smtClean="0"/>
              <a:t>Visok rizik za opstipaciju </a:t>
            </a:r>
          </a:p>
          <a:p>
            <a:r>
              <a:rPr lang="hr-HR" dirty="0" smtClean="0"/>
              <a:t>Inkontinencija</a:t>
            </a:r>
          </a:p>
          <a:p>
            <a:r>
              <a:rPr lang="hr-HR" dirty="0" smtClean="0"/>
              <a:t>Smanjena mogućnost verbalne komunikacije</a:t>
            </a:r>
          </a:p>
          <a:p>
            <a:r>
              <a:rPr lang="hr-HR" dirty="0" smtClean="0"/>
              <a:t>Visok rizik za aspiraciju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PROCES ZDRAVSTVENE NJEGE KOD OBOLJELOG OD MOŽDANOG UDARA</a:t>
            </a:r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51768" cy="5943600"/>
          </a:xfrm>
        </p:spPr>
        <p:txBody>
          <a:bodyPr/>
          <a:lstStyle/>
          <a:p>
            <a:endParaRPr lang="hr-HR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</p:nvPr>
        </p:nvGraphicFramePr>
        <p:xfrm>
          <a:off x="1403648" y="188641"/>
          <a:ext cx="7524452" cy="6125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061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4095">
                <a:tc>
                  <a:txBody>
                    <a:bodyPr/>
                    <a:lstStyle/>
                    <a:p>
                      <a:r>
                        <a:rPr lang="hr-HR" dirty="0" smtClean="0"/>
                        <a:t>1.FAZA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-akutna</a:t>
                      </a:r>
                      <a:r>
                        <a:rPr lang="hr-HR" sz="1400" baseline="0" dirty="0" smtClean="0"/>
                        <a:t> faza – 24-48 sati, odnosi se na održavanje bolesnikovih vitalnih </a:t>
                      </a:r>
                      <a:r>
                        <a:rPr lang="hr-HR" sz="1400" baseline="0" dirty="0" err="1" smtClean="0"/>
                        <a:t>funkc</a:t>
                      </a:r>
                      <a:r>
                        <a:rPr lang="hr-HR" sz="1400" baseline="0" dirty="0" smtClean="0"/>
                        <a:t>. : održavanje prohodnosti dišnog puta, nadgledanje  vitalnih i neuroloških znakova te opću njegu bolesnika.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256">
                <a:tc>
                  <a:txBody>
                    <a:bodyPr/>
                    <a:lstStyle/>
                    <a:p>
                      <a:r>
                        <a:rPr lang="hr-HR" dirty="0" smtClean="0"/>
                        <a:t>2.FAZA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hr-HR" sz="1400" dirty="0" smtClean="0"/>
                        <a:t>Održavanje</a:t>
                      </a:r>
                      <a:r>
                        <a:rPr lang="hr-HR" sz="1400" baseline="0" dirty="0" smtClean="0"/>
                        <a:t> tjelesnih funkcija i prevencija komplikacija: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sz="1400" baseline="0" dirty="0" smtClean="0"/>
                        <a:t> postaviti uzglavlje na 30%, osigurati opću njegu i njegu kože svaka 4 sata, mijenjati položaj bolesnika svaka 2 </a:t>
                      </a:r>
                      <a:r>
                        <a:rPr lang="hr-HR" sz="1400" baseline="0" dirty="0" err="1" smtClean="0"/>
                        <a:t>stata</a:t>
                      </a:r>
                      <a:endParaRPr lang="hr-HR" sz="14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hr-HR" sz="1400" baseline="0" dirty="0" smtClean="0"/>
                        <a:t>Izvoditi pasivne vježbe ekstremiteta, poticati bolesnika na iskašljavanje i vježbe disanja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sz="1400" baseline="0" dirty="0" smtClean="0"/>
                        <a:t>Postavljanje elastičnih čarapa radi </a:t>
                      </a:r>
                      <a:r>
                        <a:rPr lang="hr-HR" sz="1400" baseline="0" dirty="0" err="1" smtClean="0"/>
                        <a:t>spriječavanja</a:t>
                      </a:r>
                      <a:r>
                        <a:rPr lang="hr-HR" sz="1400" baseline="0" dirty="0" smtClean="0"/>
                        <a:t> tromboze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sz="1400" baseline="0" dirty="0" smtClean="0"/>
                        <a:t>Postavljanje i održavanje urinarnog katetera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sz="1400" baseline="0" dirty="0" smtClean="0"/>
                        <a:t>Prilagoditi komunikaciju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sz="1400" baseline="0" dirty="0" err="1" smtClean="0"/>
                        <a:t>Procjeniti</a:t>
                      </a:r>
                      <a:r>
                        <a:rPr lang="hr-HR" sz="1400" baseline="0" dirty="0" smtClean="0"/>
                        <a:t> sposobnost gutanja i omogućiti prikladnu prehranu te dostatnu </a:t>
                      </a:r>
                      <a:r>
                        <a:rPr lang="hr-HR" sz="1400" baseline="0" dirty="0" err="1" smtClean="0"/>
                        <a:t>rehidraciju</a:t>
                      </a:r>
                      <a:endParaRPr lang="hr-HR" sz="1400" baseline="0" dirty="0" smtClean="0"/>
                    </a:p>
                    <a:p>
                      <a:pPr>
                        <a:buFontTx/>
                        <a:buChar char="-"/>
                      </a:pPr>
                      <a:r>
                        <a:rPr lang="hr-HR" sz="1400" baseline="0" dirty="0" err="1" smtClean="0"/>
                        <a:t>Omogučiti</a:t>
                      </a:r>
                      <a:r>
                        <a:rPr lang="hr-HR" sz="1400" baseline="0" dirty="0" smtClean="0"/>
                        <a:t> emocionalnu i psihološku potporu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hr-HR" sz="1400" baseline="0" dirty="0" smtClean="0"/>
                        <a:t>Pozitivno reagirati na bolesnikova dostignuća i hrabriti ga</a:t>
                      </a:r>
                    </a:p>
                    <a:p>
                      <a:pPr>
                        <a:buFontTx/>
                        <a:buChar char="-"/>
                      </a:pP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7328">
                <a:tc>
                  <a:txBody>
                    <a:bodyPr/>
                    <a:lstStyle/>
                    <a:p>
                      <a:r>
                        <a:rPr lang="hr-HR" dirty="0" smtClean="0"/>
                        <a:t>3.FAZA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-bolesnici imaju poteškoća u</a:t>
                      </a:r>
                      <a:r>
                        <a:rPr lang="hr-HR" sz="1400" baseline="0" dirty="0" smtClean="0"/>
                        <a:t> prijenosu učenja te je neophodno </a:t>
                      </a:r>
                      <a:r>
                        <a:rPr lang="hr-HR" sz="1400" baseline="0" dirty="0" err="1" smtClean="0"/>
                        <a:t>ponavlajti</a:t>
                      </a:r>
                      <a:endParaRPr lang="hr-HR" sz="1400" baseline="0" dirty="0" smtClean="0"/>
                    </a:p>
                    <a:p>
                      <a:r>
                        <a:rPr lang="hr-HR" sz="1400" baseline="0" dirty="0" smtClean="0"/>
                        <a:t>Uključiti bolesnika u planiranje i provođenje zdravstvene njege kako bi se što prije osamostalio koliko je to moguće.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9102">
                <a:tc>
                  <a:txBody>
                    <a:bodyPr/>
                    <a:lstStyle/>
                    <a:p>
                      <a:r>
                        <a:rPr lang="hr-HR" dirty="0" smtClean="0"/>
                        <a:t>4. I 5.FAZA</a:t>
                      </a:r>
                      <a:endParaRPr lang="hr-H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sz="1400" dirty="0" smtClean="0"/>
                        <a:t>-rehabilitacija</a:t>
                      </a:r>
                      <a:r>
                        <a:rPr lang="hr-HR" sz="1400" baseline="0" dirty="0" smtClean="0"/>
                        <a:t> u bolnici i rehabilitacija u kući.</a:t>
                      </a:r>
                      <a:endParaRPr lang="hr-H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85725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Smanjena mogućnost brige o sebi: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520" y="2420888"/>
            <a:ext cx="8712968" cy="432048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1. SMANJENA MOGUĆNOST HRANJENJA U/S OSNOVNE BOLESTI</a:t>
            </a:r>
          </a:p>
          <a:p>
            <a:r>
              <a:rPr lang="hr-HR" sz="2000" dirty="0" smtClean="0"/>
              <a:t>Osigurati što je moguće bolji položaj pri hranjenju</a:t>
            </a:r>
          </a:p>
          <a:p>
            <a:r>
              <a:rPr lang="hr-HR" sz="2000" dirty="0" smtClean="0"/>
              <a:t>Provjeriti refleks gutanja</a:t>
            </a:r>
          </a:p>
          <a:p>
            <a:r>
              <a:rPr lang="hr-HR" sz="2000" dirty="0" smtClean="0"/>
              <a:t>Procijeniti bolesnikovu sposobnost da se sam hrani</a:t>
            </a:r>
          </a:p>
          <a:p>
            <a:r>
              <a:rPr lang="hr-HR" sz="2000" dirty="0" smtClean="0"/>
              <a:t>Poticati bolesnika na samostalnost pri hranjenju</a:t>
            </a:r>
          </a:p>
          <a:p>
            <a:r>
              <a:rPr lang="hr-HR" sz="2000" dirty="0" smtClean="0"/>
              <a:t>Pomoći pri nekim aktivnostima( narezivanje, mazanje )</a:t>
            </a:r>
          </a:p>
          <a:p>
            <a:endParaRPr lang="hr-HR" sz="1800" dirty="0" smtClean="0"/>
          </a:p>
          <a:p>
            <a:endParaRPr lang="hr-HR" sz="1800" dirty="0" smtClean="0"/>
          </a:p>
          <a:p>
            <a:pPr>
              <a:buNone/>
            </a:pPr>
            <a:endParaRPr lang="hr-HR" sz="1800" dirty="0" smtClean="0"/>
          </a:p>
          <a:p>
            <a:endParaRPr lang="hr-HR" sz="1800" dirty="0" smtClean="0"/>
          </a:p>
          <a:p>
            <a:endParaRPr lang="hr-HR" sz="1800" dirty="0" smtClean="0"/>
          </a:p>
          <a:p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221775"/>
            <a:ext cx="8229600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507288" cy="5402072"/>
          </a:xfrm>
        </p:spPr>
        <p:txBody>
          <a:bodyPr>
            <a:normAutofit/>
          </a:bodyPr>
          <a:lstStyle/>
          <a:p>
            <a:r>
              <a:rPr lang="hr-HR" sz="2000" dirty="0" smtClean="0"/>
              <a:t>2. SMANJENA MOGUĆNOST ODRŽAVANJA OSOBNE HIGIJENE U/S OSNOVNE BOLESTI</a:t>
            </a:r>
          </a:p>
          <a:p>
            <a:r>
              <a:rPr lang="hr-HR" sz="2000" dirty="0" smtClean="0"/>
              <a:t>Osigurati privatnost</a:t>
            </a:r>
          </a:p>
          <a:p>
            <a:r>
              <a:rPr lang="hr-HR" sz="2000" dirty="0" smtClean="0"/>
              <a:t>Promatrati kožu, nokte, zube i vidljive sluznice</a:t>
            </a:r>
          </a:p>
          <a:p>
            <a:r>
              <a:rPr lang="hr-HR" sz="2000" dirty="0" smtClean="0"/>
              <a:t>Promatrati, te procjenjivati bolesnikovu pokretljivost i druge znakove oporavka ili pogoršanja stanja</a:t>
            </a:r>
          </a:p>
          <a:p>
            <a:r>
              <a:rPr lang="hr-HR" sz="2000" dirty="0" smtClean="0"/>
              <a:t>Osigurat pribor na dohvat ruke</a:t>
            </a:r>
          </a:p>
          <a:p>
            <a:r>
              <a:rPr lang="hr-HR" sz="2000" dirty="0" smtClean="0"/>
              <a:t>Uzeti u obzir navike koje je bolesnik stekao kod kuće</a:t>
            </a:r>
          </a:p>
          <a:p>
            <a:r>
              <a:rPr lang="hr-HR" sz="2000" dirty="0" smtClean="0"/>
              <a:t>Osigurati pomagala ( stolac, držači )</a:t>
            </a:r>
          </a:p>
          <a:p>
            <a:r>
              <a:rPr lang="hr-HR" sz="2000" dirty="0" smtClean="0"/>
              <a:t>Spriječiti pad</a:t>
            </a:r>
          </a:p>
          <a:p>
            <a:r>
              <a:rPr lang="hr-HR" sz="2000" dirty="0" smtClean="0"/>
              <a:t>Osigurati dovoljno vremena</a:t>
            </a:r>
          </a:p>
          <a:p>
            <a:r>
              <a:rPr lang="hr-HR" sz="2000" dirty="0" smtClean="0"/>
              <a:t>Poticati bolesnika da samostalno opere pojedine dijelove tijela</a:t>
            </a:r>
          </a:p>
          <a:p>
            <a:r>
              <a:rPr lang="hr-HR" sz="2000" dirty="0" smtClean="0"/>
              <a:t>Ohrabrivati i poticati bolesnika za postignuto</a:t>
            </a:r>
          </a:p>
          <a:p>
            <a:endParaRPr lang="hr-HR" sz="2000" dirty="0" smtClean="0"/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435280" cy="6516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504056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3. SMANJENA MOGUĆNOST ODIJEVANJA U/S OSNOVNOM BOLESTI</a:t>
            </a:r>
          </a:p>
          <a:p>
            <a:endParaRPr lang="hr-HR" sz="2000" dirty="0" smtClean="0"/>
          </a:p>
          <a:p>
            <a:r>
              <a:rPr lang="hr-HR" sz="2000" dirty="0" smtClean="0"/>
              <a:t>Osigurati privatnost</a:t>
            </a:r>
          </a:p>
          <a:p>
            <a:r>
              <a:rPr lang="hr-HR" sz="2000" dirty="0" smtClean="0"/>
              <a:t>Pomoći pri odijevanju</a:t>
            </a:r>
          </a:p>
          <a:p>
            <a:r>
              <a:rPr lang="hr-HR" sz="2000" dirty="0" smtClean="0"/>
              <a:t>Poticati bolesnika na samostalno odijevanje</a:t>
            </a:r>
          </a:p>
          <a:p>
            <a:r>
              <a:rPr lang="hr-HR" sz="2000" dirty="0" smtClean="0"/>
              <a:t>Osigurati dovoljno vremena</a:t>
            </a:r>
          </a:p>
          <a:p>
            <a:r>
              <a:rPr lang="hr-HR" sz="2000" dirty="0" smtClean="0"/>
              <a:t>Ohrabrivati i pohvaliti bolesnika za postignuto</a:t>
            </a:r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28118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04056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4. SMANJENA MOGUĆNOST ELIMINACIJE U/S OSNOVNE BOLESTI</a:t>
            </a:r>
          </a:p>
          <a:p>
            <a:endParaRPr lang="hr-HR" sz="2000" dirty="0" smtClean="0"/>
          </a:p>
          <a:p>
            <a:r>
              <a:rPr lang="hr-HR" sz="2000" dirty="0" smtClean="0"/>
              <a:t>Osigurati privatnost</a:t>
            </a:r>
          </a:p>
          <a:p>
            <a:r>
              <a:rPr lang="hr-HR" sz="2000" dirty="0" smtClean="0"/>
              <a:t>Osigurati pokretna toaletna kolica</a:t>
            </a:r>
          </a:p>
          <a:p>
            <a:r>
              <a:rPr lang="hr-HR" sz="2000" dirty="0" smtClean="0"/>
              <a:t>Saznati od bolesnika navike pri eliminaciji kod kuće</a:t>
            </a:r>
          </a:p>
          <a:p>
            <a:r>
              <a:rPr lang="hr-HR" sz="2000" dirty="0" smtClean="0"/>
              <a:t>Osigurati bolesniku dovoljno vremena</a:t>
            </a:r>
          </a:p>
          <a:p>
            <a:r>
              <a:rPr lang="hr-HR" sz="2000" dirty="0" smtClean="0"/>
              <a:t>Poticati bolesnika na samostalnost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Poremećaj govora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Sestrinske dijagnoze</a:t>
            </a:r>
            <a:r>
              <a:rPr lang="hr-HR" sz="2000" dirty="0" smtClean="0"/>
              <a:t>:</a:t>
            </a:r>
          </a:p>
          <a:p>
            <a:endParaRPr lang="hr-HR" sz="2000" dirty="0" smtClean="0"/>
          </a:p>
          <a:p>
            <a:r>
              <a:rPr lang="hr-HR" sz="2000" dirty="0" smtClean="0"/>
              <a:t>- otežana komunikacija u/s afazijom što se očituje neverbalnom komunikacijom</a:t>
            </a:r>
          </a:p>
          <a:p>
            <a:r>
              <a:rPr lang="hr-HR" sz="2000" dirty="0" smtClean="0"/>
              <a:t>- visok rizik za socijalnu izolaciju u/s osnovnom bolesti</a:t>
            </a:r>
          </a:p>
          <a:p>
            <a:r>
              <a:rPr lang="hr-HR" sz="2000" dirty="0" smtClean="0"/>
              <a:t>- nemogućnost verbalnog izražavanja u/s afazijom</a:t>
            </a:r>
          </a:p>
          <a:p>
            <a:r>
              <a:rPr lang="hr-HR" sz="2000" dirty="0" smtClean="0"/>
              <a:t>- anksioznost u/s tjelesnim promjenama, socijalnom izolacijom, napuštenosti</a:t>
            </a:r>
          </a:p>
          <a:p>
            <a:r>
              <a:rPr lang="hr-HR" sz="2000" dirty="0" smtClean="0"/>
              <a:t>- neupućenost obitelji u/s osnovnom bolesti 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4122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Intervencije:</a:t>
            </a:r>
            <a:endParaRPr lang="hr-H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904656"/>
          </a:xfrm>
        </p:spPr>
        <p:txBody>
          <a:bodyPr>
            <a:normAutofit/>
          </a:bodyPr>
          <a:lstStyle/>
          <a:p>
            <a:r>
              <a:rPr lang="hr-HR" sz="2000" dirty="0" smtClean="0"/>
              <a:t>Objasniti sadašnje stanje i uzroke takvog ponašanja</a:t>
            </a:r>
          </a:p>
          <a:p>
            <a:r>
              <a:rPr lang="hr-HR" sz="2000" dirty="0" smtClean="0"/>
              <a:t>Objasniti da treba govoriti direktno u lice, prirodnim tonom, ali sporije nego inače</a:t>
            </a:r>
          </a:p>
          <a:p>
            <a:r>
              <a:rPr lang="hr-HR" sz="2000" dirty="0" smtClean="0"/>
              <a:t>Poticati pacijenta da sudjeluje u komunikaciji bez obzira na trenutne poteškoće</a:t>
            </a:r>
          </a:p>
          <a:p>
            <a:r>
              <a:rPr lang="hr-HR" sz="2000" dirty="0" smtClean="0"/>
              <a:t>Ne postavljati pitanja, već dati mogućnost da ponavlja jednostavne riječi</a:t>
            </a:r>
          </a:p>
          <a:p>
            <a:r>
              <a:rPr lang="hr-HR" sz="2000" dirty="0" smtClean="0"/>
              <a:t>Za vrijeme razgovora s pacijentom ostvariti kontakt pogledom</a:t>
            </a:r>
          </a:p>
          <a:p>
            <a:r>
              <a:rPr lang="hr-HR" sz="2000" dirty="0" smtClean="0"/>
              <a:t>Govoriti polako, naglašavajući najvažnije riječi u rečenici</a:t>
            </a:r>
          </a:p>
          <a:p>
            <a:r>
              <a:rPr lang="hr-HR" sz="2000" dirty="0" smtClean="0"/>
              <a:t>Dati bolesniku dovoljno vremena za odgovor</a:t>
            </a:r>
          </a:p>
          <a:p>
            <a:r>
              <a:rPr lang="hr-HR" sz="2000" dirty="0" smtClean="0"/>
              <a:t>Ukazati na postojanje drugih načina komunikacije (pisanjem, gestama, pokazivanjem )</a:t>
            </a:r>
          </a:p>
          <a:p>
            <a:r>
              <a:rPr lang="hr-HR" sz="2000" dirty="0" smtClean="0"/>
              <a:t>Uključiti u rad logopeda</a:t>
            </a:r>
          </a:p>
          <a:p>
            <a:r>
              <a:rPr lang="hr-HR" sz="2000" dirty="0" smtClean="0"/>
              <a:t>Objasniti važnost  vježbanja i strpljenja bolesnika, ali i članova njegove obitelji</a:t>
            </a:r>
          </a:p>
          <a:p>
            <a:r>
              <a:rPr lang="hr-HR" sz="2000" dirty="0" smtClean="0"/>
              <a:t>Pružiti potporu, ohrabriti i pohvaliti za postignuto</a:t>
            </a:r>
          </a:p>
          <a:p>
            <a:r>
              <a:rPr lang="hr-HR" sz="2000" dirty="0" smtClean="0"/>
              <a:t>Educirati obitelj u svezi s osnovnom bolešću</a:t>
            </a:r>
          </a:p>
          <a:p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b="1" dirty="0" smtClean="0"/>
              <a:t>Klinički oblici</a:t>
            </a:r>
            <a:endParaRPr lang="hr-H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3200" dirty="0" smtClean="0"/>
              <a:t>Prolazne smetnje cirkulacije – </a:t>
            </a:r>
            <a:r>
              <a:rPr lang="hr-HR" sz="3200" b="1" dirty="0" smtClean="0"/>
              <a:t>tranzitorna ishemijska ataka (TIA)</a:t>
            </a:r>
          </a:p>
          <a:p>
            <a:r>
              <a:rPr lang="hr-HR" sz="3200" b="1" dirty="0" smtClean="0"/>
              <a:t>Moždani udar</a:t>
            </a:r>
            <a:r>
              <a:rPr lang="hr-HR" dirty="0" smtClean="0"/>
              <a:t>: </a:t>
            </a:r>
          </a:p>
          <a:p>
            <a:pPr marL="533400" indent="-533400"/>
            <a:r>
              <a:rPr lang="hr-HR" dirty="0" smtClean="0"/>
              <a:t>Ishemijski- uzrokovan začepljenjem krvne žile </a:t>
            </a:r>
          </a:p>
          <a:p>
            <a:pPr marL="533400" indent="-533400"/>
            <a:r>
              <a:rPr lang="hr-HR" dirty="0" smtClean="0"/>
              <a:t>Hemoragijski- uzrokovan pucanjem krvne žile</a:t>
            </a:r>
          </a:p>
          <a:p>
            <a:pPr marL="533400" indent="-533400">
              <a:buFontTx/>
              <a:buAutoNum type="alphaLcParenR"/>
            </a:pPr>
            <a:r>
              <a:rPr lang="hr-HR" dirty="0" smtClean="0"/>
              <a:t>Intracerebralni hematom</a:t>
            </a:r>
          </a:p>
          <a:p>
            <a:pPr marL="533400" indent="-533400">
              <a:buFontTx/>
              <a:buAutoNum type="alphaLcParenR"/>
            </a:pPr>
            <a:r>
              <a:rPr lang="hr-HR" dirty="0" smtClean="0"/>
              <a:t>Subarahnoidalno krvarenje( SAH)</a:t>
            </a:r>
            <a:endParaRPr lang="en-GB" dirty="0" smtClean="0"/>
          </a:p>
          <a:p>
            <a:pPr marL="533400" indent="-533400"/>
            <a:endParaRPr lang="hr-HR" dirty="0" smtClean="0"/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troke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739775"/>
            <a:ext cx="8424936" cy="5818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Tranzitorna ishemijska ataka ( TIA)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036496" cy="5184576"/>
          </a:xfrm>
        </p:spPr>
        <p:txBody>
          <a:bodyPr>
            <a:normAutofit fontScale="77500" lnSpcReduction="20000"/>
          </a:bodyPr>
          <a:lstStyle/>
          <a:p>
            <a:r>
              <a:rPr lang="hr-HR" sz="3200" dirty="0" smtClean="0"/>
              <a:t>akutni ili subakutni nastanak simptoma uzrokovanih lokaliziranim poremećajem arterijske cirkulacije mozga.</a:t>
            </a:r>
          </a:p>
          <a:p>
            <a:pPr marL="64008" indent="0">
              <a:buNone/>
            </a:pPr>
            <a:endParaRPr lang="hr-HR" sz="3200" dirty="0" smtClean="0"/>
          </a:p>
          <a:p>
            <a:r>
              <a:rPr lang="hr-HR" dirty="0" smtClean="0"/>
              <a:t>Traje od nekoliko minuta do 24 sata</a:t>
            </a:r>
          </a:p>
          <a:p>
            <a:pPr marL="64008" indent="0">
              <a:buNone/>
            </a:pPr>
            <a:endParaRPr lang="hr-HR" dirty="0" smtClean="0"/>
          </a:p>
          <a:p>
            <a:r>
              <a:rPr lang="hr-HR" dirty="0" smtClean="0"/>
              <a:t>Simptomi ovise o zahvačenosti arterija</a:t>
            </a:r>
          </a:p>
          <a:p>
            <a:pPr marL="64008" indent="0">
              <a:buNone/>
            </a:pPr>
            <a:endParaRPr lang="hr-HR" dirty="0" smtClean="0"/>
          </a:p>
          <a:p>
            <a:r>
              <a:rPr lang="hr-HR" dirty="0" smtClean="0"/>
              <a:t>Karotidne art.: sljepoća na jedno ili oba oka, hemiplegija, smetnje u govoru i smetenost.</a:t>
            </a:r>
          </a:p>
          <a:p>
            <a:pPr marL="64008" indent="0">
              <a:buNone/>
            </a:pPr>
            <a:endParaRPr lang="hr-HR" dirty="0" smtClean="0"/>
          </a:p>
          <a:p>
            <a:r>
              <a:rPr lang="hr-HR" dirty="0" smtClean="0"/>
              <a:t>Vertebrobazalne art.: vrtoglavica, diplopija (dvoslike ), ukočenost, vizualni deficit na jedno ili oba oka,  dizartrija.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277813"/>
            <a:ext cx="8218487" cy="487362"/>
          </a:xfrm>
        </p:spPr>
        <p:txBody>
          <a:bodyPr>
            <a:normAutofit fontScale="90000"/>
          </a:bodyPr>
          <a:lstStyle/>
          <a:p>
            <a:r>
              <a:rPr lang="hr-HR" sz="4000"/>
              <a:t>ISHEMIJSKI MOŽDANI UDAR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50825" y="1125538"/>
            <a:ext cx="8374063" cy="5327650"/>
          </a:xfrm>
        </p:spPr>
        <p:txBody>
          <a:bodyPr/>
          <a:lstStyle/>
          <a:p>
            <a:r>
              <a:rPr lang="hr-HR" dirty="0"/>
              <a:t>Naglo nastali neurološki poremećaj uzrokovan poremećajem cirkulacije u mozgu i začepljenjem krvne žile </a:t>
            </a:r>
          </a:p>
          <a:p>
            <a:r>
              <a:rPr lang="hr-HR" dirty="0"/>
              <a:t>Nedovoljna opskrba određenih dijelova mozga kisikom i hranjivim tvarima</a:t>
            </a:r>
          </a:p>
          <a:p>
            <a:r>
              <a:rPr lang="hr-HR" dirty="0"/>
              <a:t>Oštećenje i odumiranje živčanih stanica u zahvaćenim dijelovima mozga</a:t>
            </a:r>
          </a:p>
          <a:p>
            <a:r>
              <a:rPr lang="hr-HR" dirty="0"/>
              <a:t>Oštećenje funkcija kojima ti dijelovi mozga upravljaju</a:t>
            </a:r>
          </a:p>
          <a:p>
            <a:endParaRPr lang="hr-H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Trombotički moždani udar</a:t>
            </a: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/>
              <a:t>Nastaje začepljenjem krvne žile na samom mjestu </a:t>
            </a:r>
            <a:r>
              <a:rPr lang="hr-HR" dirty="0" smtClean="0"/>
              <a:t>infarkta</a:t>
            </a:r>
          </a:p>
          <a:p>
            <a:pPr marL="64008" indent="0">
              <a:buNone/>
            </a:pPr>
            <a:endParaRPr lang="hr-HR" dirty="0"/>
          </a:p>
          <a:p>
            <a:r>
              <a:rPr lang="hr-HR" dirty="0"/>
              <a:t>Može biti zahvaćena velika ili mala krvna žila mozga- o tome ovisi i klinička slika</a:t>
            </a:r>
            <a:endParaRPr lang="en-GB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4110748" cy="34563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Klinička slika ishemijskog mozdanog udara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Kod tromboza dolazi do postupnog razvoja simptoma ( inzult u razvoju )</a:t>
            </a:r>
          </a:p>
          <a:p>
            <a:r>
              <a:rPr lang="hr-HR" dirty="0" smtClean="0"/>
              <a:t>Embolije urokuju iznenadan i nagli razvoj simptoma, najčešće uslijed uobičajnih aktivnosti i bez upozoravajućih znakova</a:t>
            </a:r>
          </a:p>
          <a:p>
            <a:r>
              <a:rPr lang="hr-HR" dirty="0" smtClean="0"/>
              <a:t>Slabost lica, ruku ili nogu</a:t>
            </a:r>
          </a:p>
          <a:p>
            <a:r>
              <a:rPr lang="hr-HR" dirty="0" smtClean="0"/>
              <a:t>Paraliza lica, ruku ili nogu- najčešće jedne strane</a:t>
            </a:r>
          </a:p>
          <a:p>
            <a:r>
              <a:rPr lang="hr-HR" dirty="0" smtClean="0"/>
              <a:t>Poremećaj govora</a:t>
            </a:r>
          </a:p>
          <a:p>
            <a:r>
              <a:rPr lang="hr-HR" dirty="0" smtClean="0"/>
              <a:t>Poteškoće s gutanjem i disanjem</a:t>
            </a:r>
          </a:p>
          <a:p>
            <a:r>
              <a:rPr lang="hr-HR" dirty="0" smtClean="0"/>
              <a:t>Poremećaj vida- dvoslike</a:t>
            </a:r>
          </a:p>
          <a:p>
            <a:r>
              <a:rPr lang="hr-HR" dirty="0" smtClean="0"/>
              <a:t>Vrtoglavica</a:t>
            </a:r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Smetnje govora </a:t>
            </a:r>
          </a:p>
          <a:p>
            <a:r>
              <a:rPr lang="hr-HR" dirty="0"/>
              <a:t>Oštećenje inervacije mimične muskulature (lezija n. facijalisa)</a:t>
            </a:r>
          </a:p>
          <a:p>
            <a:r>
              <a:rPr lang="hr-HR" dirty="0"/>
              <a:t>Klijenut udova (pareza, paraliza) – hemiplegija, hemipareza</a:t>
            </a:r>
          </a:p>
          <a:p>
            <a:r>
              <a:rPr lang="hr-HR" dirty="0"/>
              <a:t>Ataksija (nemogućnost održavanja ravnoteže)</a:t>
            </a:r>
          </a:p>
          <a:p>
            <a:r>
              <a:rPr lang="hr-HR" dirty="0"/>
              <a:t>Oštećenje stanja svijesti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516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Uvod u neurološku njegu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Zdravstvena njega kod cerebrovaskularnih bolesti&amp;quot;&quot;/&gt;&lt;property id=&quot;20307&quot; value=&quot;257&quot;/&gt;&lt;/object&gt;&lt;object type=&quot;3&quot; unique_id=&quot;10139&quot;&gt;&lt;property id=&quot;20148&quot; value=&quot;5&quot;/&gt;&lt;property id=&quot;20300&quot; value=&quot;Slide 4 - &amp;quot;Klinički oblici&amp;quot;&quot;/&gt;&lt;property id=&quot;20307&quot; value=&quot;258&quot;/&gt;&lt;/object&gt;&lt;object type=&quot;3&quot; unique_id=&quot;10174&quot;&gt;&lt;property id=&quot;20148&quot; value=&quot;5&quot;/&gt;&lt;property id=&quot;20300&quot; value=&quot;Slide 5 - &amp;quot;Tranzitorna ishemijska ataka ( TIA)&amp;quot;&quot;/&gt;&lt;property id=&quot;20307&quot; value=&quot;259&quot;/&gt;&lt;/object&gt;&lt;object type=&quot;3&quot; unique_id=&quot;10229&quot;&gt;&lt;property id=&quot;20148&quot; value=&quot;5&quot;/&gt;&lt;property id=&quot;20300&quot; value=&quot;Slide 6 - &amp;quot;ISHEMIJSKI MOŽDANI UDAR&amp;quot;&quot;/&gt;&lt;property id=&quot;20307&quot; value=&quot;261&quot;/&gt;&lt;/object&gt;&lt;object type=&quot;3&quot; unique_id=&quot;10230&quot;&gt;&lt;property id=&quot;20148&quot; value=&quot;5&quot;/&gt;&lt;property id=&quot;20300&quot; value=&quot;Slide 7 - &amp;quot;Embolički moždani udar&amp;quot;&quot;/&gt;&lt;property id=&quot;20307&quot; value=&quot;263&quot;/&gt;&lt;/object&gt;&lt;object type=&quot;3&quot; unique_id=&quot;10231&quot;&gt;&lt;property id=&quot;20148&quot; value=&quot;5&quot;/&gt;&lt;property id=&quot;20300&quot; value=&quot;Slide 8 - &amp;quot;Trombotički moždani udar&amp;quot;&quot;/&gt;&lt;property id=&quot;20307&quot; value=&quot;265&quot;/&gt;&lt;/object&gt;&lt;object type=&quot;3&quot; unique_id=&quot;10232&quot;&gt;&lt;property id=&quot;20148&quot; value=&quot;5&quot;/&gt;&lt;property id=&quot;20300&quot; value=&quot;Slide 10 - &amp;quot;Hemoragiski moždani udar&amp;quot;&quot;/&gt;&lt;property id=&quot;20307&quot; value=&quot;266&quot;/&gt;&lt;/object&gt;&lt;object type=&quot;3&quot; unique_id=&quot;10233&quot;&gt;&lt;property id=&quot;20148&quot; value=&quot;5&quot;/&gt;&lt;property id=&quot;20300&quot; value=&quot;Slide 11 - &amp;quot;Intracerebralni hematom&amp;quot;&quot;/&gt;&lt;property id=&quot;20307&quot; value=&quot;267&quot;/&gt;&lt;/object&gt;&lt;object type=&quot;3&quot; unique_id=&quot;10234&quot;&gt;&lt;property id=&quot;20148&quot; value=&quot;5&quot;/&gt;&lt;property id=&quot;20300&quot; value=&quot;Slide 12 - &amp;quot;Subarahnoidalno krvarenje  ( SAH)&amp;quot;&quot;/&gt;&lt;property id=&quot;20307&quot; value=&quot;268&quot;/&gt;&lt;/object&gt;&lt;object type=&quot;3&quot; unique_id=&quot;10367&quot;&gt;&lt;property id=&quot;20148&quot; value=&quot;5&quot;/&gt;&lt;property id=&quot;20300&quot; value=&quot;Slide 3 - &amp;quot;Rizični čimbenici&amp;quot;&quot;/&gt;&lt;property id=&quot;20307&quot; value=&quot;269&quot;/&gt;&lt;/object&gt;&lt;object type=&quot;3&quot; unique_id=&quot;10368&quot;&gt;&lt;property id=&quot;20148&quot; value=&quot;5&quot;/&gt;&lt;property id=&quot;20300&quot; value=&quot;Slide 9 - &amp;quot;Klinička slika ishemijskog mozdanog udara&amp;quot;&quot;/&gt;&lt;property id=&quot;20307&quot; value=&quot;270&quot;/&gt;&lt;/object&gt;&lt;object type=&quot;3&quot; unique_id=&quot;10369&quot;&gt;&lt;property id=&quot;20148&quot; value=&quot;5&quot;/&gt;&lt;property id=&quot;20300&quot; value=&quot;Slide 13 - &amp;quot;Klinička slika hemoragijskog inzulta&amp;quot;&quot;/&gt;&lt;property id=&quot;20307&quot; value=&quot;271&quot;/&gt;&lt;/object&gt;&lt;object type=&quot;3&quot; unique_id=&quot;10370&quot;&gt;&lt;property id=&quot;20148&quot; value=&quot;5&quot;/&gt;&lt;property id=&quot;20300&quot; value=&quot;Slide 14 - &amp;quot;Uloga medicinske sestre kod prijema pacijenta s moždanim udarom: &amp;quot;&quot;/&gt;&lt;property id=&quot;20307&quot; value=&quot;272&quot;/&gt;&lt;/object&gt;&lt;object type=&quot;3&quot; unique_id=&quot;10371&quot;&gt;&lt;property id=&quot;20148&quot; value=&quot;5&quot;/&gt;&lt;property id=&quot;20300&quot; value=&quot;Slide 15&quot;/&gt;&lt;property id=&quot;20307&quot; value=&quot;273&quot;/&gt;&lt;/object&gt;&lt;object type=&quot;3&quot; unique_id=&quot;10372&quot;&gt;&lt;property id=&quot;20148&quot; value=&quot;5&quot;/&gt;&lt;property id=&quot;20300&quot; value=&quot;Slide 16&quot;/&gt;&lt;property id=&quot;20307&quot; value=&quot;274&quot;/&gt;&lt;/object&gt;&lt;object type=&quot;3&quot; unique_id=&quot;10517&quot;&gt;&lt;property id=&quot;20148&quot; value=&quot;5&quot;/&gt;&lt;property id=&quot;20300&quot; value=&quot;Slide 17 - &amp;quot;Najčešće sestrinske dijagnoze: &amp;quot;&quot;/&gt;&lt;property id=&quot;20307&quot; value=&quot;275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1608</TotalTime>
  <Words>1537</Words>
  <Application>Microsoft Office PowerPoint</Application>
  <PresentationFormat>Prikaz na zaslonu (4:3)</PresentationFormat>
  <Paragraphs>256</Paragraphs>
  <Slides>40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40</vt:i4>
      </vt:variant>
    </vt:vector>
  </HeadingPairs>
  <TitlesOfParts>
    <vt:vector size="47" baseType="lpstr">
      <vt:lpstr>Adobe Gothic Std B</vt:lpstr>
      <vt:lpstr>Book Antiqua</vt:lpstr>
      <vt:lpstr>Lucida Sans</vt:lpstr>
      <vt:lpstr>Verdana</vt:lpstr>
      <vt:lpstr>Wingdings</vt:lpstr>
      <vt:lpstr>Wingdings 2</vt:lpstr>
      <vt:lpstr>Verve</vt:lpstr>
      <vt:lpstr>Uvod u neurološku njegu</vt:lpstr>
      <vt:lpstr>PowerPoint prezentacija</vt:lpstr>
      <vt:lpstr>Rizični čimbenici</vt:lpstr>
      <vt:lpstr>Klinički oblici</vt:lpstr>
      <vt:lpstr>Tranzitorna ishemijska ataka ( TIA)</vt:lpstr>
      <vt:lpstr>ISHEMIJSKI MOŽDANI UDAR</vt:lpstr>
      <vt:lpstr>Trombotički moždani udar</vt:lpstr>
      <vt:lpstr>Klinička slika ishemijskog mozdanog udara</vt:lpstr>
      <vt:lpstr>PowerPoint prezentacija</vt:lpstr>
      <vt:lpstr>Dijagnoza</vt:lpstr>
      <vt:lpstr>Liječenje ishemijskog moždanog udara</vt:lpstr>
      <vt:lpstr>Hemoragijski moždani udar</vt:lpstr>
      <vt:lpstr>PowerPoint prezentacija</vt:lpstr>
      <vt:lpstr>PowerPoint prezentacija</vt:lpstr>
      <vt:lpstr>Subarahnoidalno krvarenje  ( SAH) </vt:lpstr>
      <vt:lpstr>Klinička slika hemoragijskog inzulta</vt:lpstr>
      <vt:lpstr>Liječenje intracerebralne hemoragije</vt:lpstr>
      <vt:lpstr>PRIMJENA TROMBOLIZE U LIJEČENJU MOŽDANOG UDARA</vt:lpstr>
      <vt:lpstr>TROMBOLIZA</vt:lpstr>
      <vt:lpstr>PowerPoint prezentacija</vt:lpstr>
      <vt:lpstr>Cilj liječenja nakon uvođenja trombolitičke terapije: </vt:lpstr>
      <vt:lpstr>PowerPoint prezentacija</vt:lpstr>
      <vt:lpstr>ULOGA MEDICINSKE SESTRE</vt:lpstr>
      <vt:lpstr>Sestrinske intervencije  usmjerene su na: </vt:lpstr>
      <vt:lpstr>PowerPoint prezentacija</vt:lpstr>
      <vt:lpstr>PowerPoint prezentacija</vt:lpstr>
      <vt:lpstr>PowerPoint prezentacija</vt:lpstr>
      <vt:lpstr>Glavna sestrinska dijagnoza:</vt:lpstr>
      <vt:lpstr>Uloga medicinske sestre kod prijema pacijenta s moždanim udarom: </vt:lpstr>
      <vt:lpstr>PowerPoint prezentacija</vt:lpstr>
      <vt:lpstr>PowerPoint prezentacija</vt:lpstr>
      <vt:lpstr>Najčešće sestrinske dijagnoze: </vt:lpstr>
      <vt:lpstr>PROCES ZDRAVSTVENE NJEGE KOD OBOLJELOG OD MOŽDANOG UDARA</vt:lpstr>
      <vt:lpstr>Smanjena mogućnost brige o sebi:</vt:lpstr>
      <vt:lpstr>PowerPoint prezentacija</vt:lpstr>
      <vt:lpstr>PowerPoint prezentacija</vt:lpstr>
      <vt:lpstr>PowerPoint prezentacija</vt:lpstr>
      <vt:lpstr>Poremećaj govora</vt:lpstr>
      <vt:lpstr>Intervencije: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 u neurološku njegu</dc:title>
  <dc:creator>DELL</dc:creator>
  <cp:lastModifiedBy>Windows User</cp:lastModifiedBy>
  <cp:revision>112</cp:revision>
  <dcterms:created xsi:type="dcterms:W3CDTF">2013-01-02T20:34:31Z</dcterms:created>
  <dcterms:modified xsi:type="dcterms:W3CDTF">2020-03-18T07:06:37Z</dcterms:modified>
</cp:coreProperties>
</file>