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1" r:id="rId16"/>
    <p:sldId id="270" r:id="rId17"/>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smtClean="0"/>
              <a:t>Uredite stil podnaslova matrice</a:t>
            </a:r>
            <a:endParaRPr lang="en-US" dirty="0"/>
          </a:p>
        </p:txBody>
      </p:sp>
      <p:sp>
        <p:nvSpPr>
          <p:cNvPr id="4" name="Date Placeholder 3"/>
          <p:cNvSpPr>
            <a:spLocks noGrp="1"/>
          </p:cNvSpPr>
          <p:nvPr>
            <p:ph type="dt" sz="half" idx="10"/>
          </p:nvPr>
        </p:nvSpPr>
        <p:spPr/>
        <p:txBody>
          <a:bodyPr/>
          <a:lstStyle/>
          <a:p>
            <a:fld id="{4C960A54-F652-4F68-A98B-68469A018509}" type="datetimeFigureOut">
              <a:rPr lang="hr-HR" smtClean="0"/>
              <a:t>30.11.2021.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B83027F9-8DC4-4CD5-82DA-5614E17294BD}" type="slidenum">
              <a:rPr lang="hr-HR" smtClean="0"/>
              <a:t>‹#›</a:t>
            </a:fld>
            <a:endParaRPr lang="hr-H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hr-HR" smtClean="0"/>
              <a:t>Uredite stil naslova matrice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4" name="Date Placeholder 3"/>
          <p:cNvSpPr>
            <a:spLocks noGrp="1"/>
          </p:cNvSpPr>
          <p:nvPr>
            <p:ph type="dt" sz="half" idx="10"/>
          </p:nvPr>
        </p:nvSpPr>
        <p:spPr/>
        <p:txBody>
          <a:bodyPr/>
          <a:lstStyle/>
          <a:p>
            <a:fld id="{4C960A54-F652-4F68-A98B-68469A018509}" type="datetimeFigureOut">
              <a:rPr lang="hr-HR" smtClean="0"/>
              <a:t>30.11.2021.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B83027F9-8DC4-4CD5-82DA-5614E17294BD}" type="slidenum">
              <a:rPr lang="hr-HR" smtClean="0"/>
              <a:t>‹#›</a:t>
            </a:fld>
            <a:endParaRPr lang="hr-H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hr-HR" smtClean="0"/>
              <a:t>Uredite stil naslova matrice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4C960A54-F652-4F68-A98B-68469A018509}" type="datetimeFigureOut">
              <a:rPr lang="hr-HR" smtClean="0"/>
              <a:t>30.11.2021.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B83027F9-8DC4-4CD5-82DA-5614E17294BD}" type="slidenum">
              <a:rPr lang="hr-HR" smtClean="0"/>
              <a:t>‹#›</a:t>
            </a:fld>
            <a:endParaRPr lang="hr-H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C960A54-F652-4F68-A98B-68469A018509}" type="datetimeFigureOut">
              <a:rPr lang="hr-HR" smtClean="0"/>
              <a:t>30.11.2021.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B83027F9-8DC4-4CD5-82DA-5614E17294BD}" type="slidenum">
              <a:rPr lang="hr-HR" smtClean="0"/>
              <a:t>‹#›</a:t>
            </a:fld>
            <a:endParaRPr lang="hr-HR"/>
          </a:p>
        </p:txBody>
      </p:sp>
      <p:sp>
        <p:nvSpPr>
          <p:cNvPr id="8" name="Title 7"/>
          <p:cNvSpPr>
            <a:spLocks noGrp="1"/>
          </p:cNvSpPr>
          <p:nvPr>
            <p:ph type="title"/>
          </p:nvPr>
        </p:nvSpPr>
        <p:spPr/>
        <p:txBody>
          <a:bodyPr/>
          <a:lstStyle/>
          <a:p>
            <a:r>
              <a:rPr lang="hr-HR" smtClean="0"/>
              <a:t>Uredite stil naslova matrice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hr-HR" smtClean="0"/>
              <a:t>Uredite stil naslova matrice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4C960A54-F652-4F68-A98B-68469A018509}" type="datetimeFigureOut">
              <a:rPr lang="hr-HR" smtClean="0"/>
              <a:t>30.11.2021.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B83027F9-8DC4-4CD5-82DA-5614E17294BD}" type="slidenum">
              <a:rPr lang="hr-HR" smtClean="0"/>
              <a:t>‹#›</a:t>
            </a:fld>
            <a:endParaRPr lang="hr-H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C960A54-F652-4F68-A98B-68469A018509}" type="datetimeFigureOut">
              <a:rPr lang="hr-HR" smtClean="0"/>
              <a:t>30.11.2021.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B83027F9-8DC4-4CD5-82DA-5614E17294BD}" type="slidenum">
              <a:rPr lang="hr-HR" smtClean="0"/>
              <a:t>‹#›</a:t>
            </a:fld>
            <a:endParaRPr lang="hr-HR"/>
          </a:p>
        </p:txBody>
      </p:sp>
      <p:sp>
        <p:nvSpPr>
          <p:cNvPr id="8" name="Title 7"/>
          <p:cNvSpPr>
            <a:spLocks noGrp="1"/>
          </p:cNvSpPr>
          <p:nvPr>
            <p:ph type="title"/>
          </p:nvPr>
        </p:nvSpPr>
        <p:spPr/>
        <p:txBody>
          <a:bodyPr/>
          <a:lstStyle/>
          <a:p>
            <a:r>
              <a:rPr lang="hr-HR" smtClean="0"/>
              <a:t>Uredite stil naslova matrice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hr-HR" smtClean="0"/>
              <a:t>Uredite stilove teksta matrice</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7" name="Date Placeholder 6"/>
          <p:cNvSpPr>
            <a:spLocks noGrp="1"/>
          </p:cNvSpPr>
          <p:nvPr>
            <p:ph type="dt" sz="half" idx="10"/>
          </p:nvPr>
        </p:nvSpPr>
        <p:spPr/>
        <p:txBody>
          <a:bodyPr/>
          <a:lstStyle/>
          <a:p>
            <a:fld id="{4C960A54-F652-4F68-A98B-68469A018509}" type="datetimeFigureOut">
              <a:rPr lang="hr-HR" smtClean="0"/>
              <a:t>30.11.2021.</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B83027F9-8DC4-4CD5-82DA-5614E17294BD}" type="slidenum">
              <a:rPr lang="hr-HR" smtClean="0"/>
              <a:t>‹#›</a:t>
            </a:fld>
            <a:endParaRPr lang="hr-HR"/>
          </a:p>
        </p:txBody>
      </p:sp>
      <p:sp>
        <p:nvSpPr>
          <p:cNvPr id="10" name="Title 9"/>
          <p:cNvSpPr>
            <a:spLocks noGrp="1"/>
          </p:cNvSpPr>
          <p:nvPr>
            <p:ph type="title"/>
          </p:nvPr>
        </p:nvSpPr>
        <p:spPr/>
        <p:txBody>
          <a:bodyPr/>
          <a:lstStyle/>
          <a:p>
            <a:r>
              <a:rPr lang="hr-HR" smtClean="0"/>
              <a:t>Uredite stil naslova matrice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Date Placeholder 2"/>
          <p:cNvSpPr>
            <a:spLocks noGrp="1"/>
          </p:cNvSpPr>
          <p:nvPr>
            <p:ph type="dt" sz="half" idx="10"/>
          </p:nvPr>
        </p:nvSpPr>
        <p:spPr/>
        <p:txBody>
          <a:bodyPr/>
          <a:lstStyle/>
          <a:p>
            <a:fld id="{4C960A54-F652-4F68-A98B-68469A018509}" type="datetimeFigureOut">
              <a:rPr lang="hr-HR" smtClean="0"/>
              <a:t>30.11.2021.</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B83027F9-8DC4-4CD5-82DA-5614E17294BD}" type="slidenum">
              <a:rPr lang="hr-HR" smtClean="0"/>
              <a:t>‹#›</a:t>
            </a:fld>
            <a:endParaRPr lang="hr-H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960A54-F652-4F68-A98B-68469A018509}" type="datetimeFigureOut">
              <a:rPr lang="hr-HR" smtClean="0"/>
              <a:t>30.11.2021.</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B83027F9-8DC4-4CD5-82DA-5614E17294BD}" type="slidenum">
              <a:rPr lang="hr-HR" smtClean="0"/>
              <a:t>‹#›</a:t>
            </a:fld>
            <a:endParaRPr lang="hr-H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hr-HR" smtClean="0"/>
              <a:t>Uredite stil naslova matrice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4C960A54-F652-4F68-A98B-68469A018509}" type="datetimeFigureOut">
              <a:rPr lang="hr-HR" smtClean="0"/>
              <a:t>30.11.2021.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B83027F9-8DC4-4CD5-82DA-5614E17294BD}" type="slidenum">
              <a:rPr lang="hr-HR" smtClean="0"/>
              <a:t>‹#›</a:t>
            </a:fld>
            <a:endParaRPr lang="hr-H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smtClean="0"/>
              <a:t>Kliknite ikonu da biste dodali  sliku</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4C960A54-F652-4F68-A98B-68469A018509}" type="datetimeFigureOut">
              <a:rPr lang="hr-HR" smtClean="0"/>
              <a:t>30.11.2021.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B83027F9-8DC4-4CD5-82DA-5614E17294BD}" type="slidenum">
              <a:rPr lang="hr-HR" smtClean="0"/>
              <a:t>‹#›</a:t>
            </a:fld>
            <a:endParaRPr lang="hr-H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hr-HR" smtClean="0"/>
              <a:t>Uredite stil naslova matrice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hr-HR" smtClean="0"/>
              <a:t>Uredite stil naslova matrice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4C960A54-F652-4F68-A98B-68469A018509}" type="datetimeFigureOut">
              <a:rPr lang="hr-HR" smtClean="0"/>
              <a:t>30.11.2021.</a:t>
            </a:fld>
            <a:endParaRPr lang="hr-H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hr-H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83027F9-8DC4-4CD5-82DA-5614E17294BD}" type="slidenum">
              <a:rPr lang="hr-HR" smtClean="0"/>
              <a:t>‹#›</a:t>
            </a:fld>
            <a:endParaRPr lang="hr-H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slov 2"/>
          <p:cNvSpPr>
            <a:spLocks noGrp="1"/>
          </p:cNvSpPr>
          <p:nvPr>
            <p:ph type="subTitle" idx="1"/>
          </p:nvPr>
        </p:nvSpPr>
        <p:spPr>
          <a:xfrm>
            <a:off x="251520" y="4437112"/>
            <a:ext cx="8351936" cy="2420888"/>
          </a:xfrm>
        </p:spPr>
        <p:txBody>
          <a:bodyPr>
            <a:normAutofit/>
          </a:bodyPr>
          <a:lstStyle/>
          <a:p>
            <a:endParaRPr lang="hr-HR" dirty="0" smtClean="0"/>
          </a:p>
          <a:p>
            <a:endParaRPr lang="hr-HR" dirty="0"/>
          </a:p>
          <a:p>
            <a:endParaRPr lang="hr-HR" dirty="0" smtClean="0"/>
          </a:p>
          <a:p>
            <a:r>
              <a:rPr lang="hr-HR" sz="3200" dirty="0" smtClean="0"/>
              <a:t>Deana </a:t>
            </a:r>
            <a:r>
              <a:rPr lang="hr-HR" sz="3200" dirty="0" err="1" smtClean="0"/>
              <a:t>Karađole</a:t>
            </a:r>
            <a:r>
              <a:rPr lang="hr-HR" sz="3200" dirty="0" smtClean="0"/>
              <a:t> Radovčić, prof.</a:t>
            </a:r>
            <a:endParaRPr lang="hr-HR" sz="3200" dirty="0"/>
          </a:p>
        </p:txBody>
      </p:sp>
      <p:sp>
        <p:nvSpPr>
          <p:cNvPr id="2" name="Naslov 1"/>
          <p:cNvSpPr>
            <a:spLocks noGrp="1"/>
          </p:cNvSpPr>
          <p:nvPr>
            <p:ph type="ctrTitle"/>
          </p:nvPr>
        </p:nvSpPr>
        <p:spPr>
          <a:xfrm>
            <a:off x="323528" y="776288"/>
            <a:ext cx="8279928" cy="2364680"/>
          </a:xfrm>
        </p:spPr>
        <p:txBody>
          <a:bodyPr>
            <a:normAutofit fontScale="90000"/>
          </a:bodyPr>
          <a:lstStyle/>
          <a:p>
            <a:r>
              <a:rPr lang="hr-HR" b="1" dirty="0" smtClean="0">
                <a:effectLst/>
              </a:rPr>
              <a:t/>
            </a:r>
            <a:br>
              <a:rPr lang="hr-HR" b="1" dirty="0" smtClean="0">
                <a:effectLst/>
              </a:rPr>
            </a:br>
            <a:r>
              <a:rPr lang="hr-HR" sz="6000" b="1" dirty="0" smtClean="0">
                <a:effectLst/>
              </a:rPr>
              <a:t>PODRIJETLO </a:t>
            </a:r>
            <a:r>
              <a:rPr lang="hr-HR" sz="6000" b="1" dirty="0">
                <a:effectLst/>
              </a:rPr>
              <a:t>I ULOGA LATINSKOJG JEZIKA</a:t>
            </a:r>
            <a:r>
              <a:rPr lang="hr-HR" dirty="0">
                <a:effectLst/>
              </a:rPr>
              <a:t/>
            </a:r>
            <a:br>
              <a:rPr lang="hr-HR" dirty="0">
                <a:effectLst/>
              </a:rPr>
            </a:br>
            <a:endParaRPr lang="hr-HR" dirty="0"/>
          </a:p>
        </p:txBody>
      </p:sp>
    </p:spTree>
    <p:extLst>
      <p:ext uri="{BB962C8B-B14F-4D97-AF65-F5344CB8AC3E}">
        <p14:creationId xmlns:p14="http://schemas.microsoft.com/office/powerpoint/2010/main" val="642574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sz="quarter" idx="13"/>
          </p:nvPr>
        </p:nvSpPr>
        <p:spPr>
          <a:xfrm>
            <a:off x="611560" y="731520"/>
            <a:ext cx="7344816" cy="4641696"/>
          </a:xfrm>
        </p:spPr>
        <p:txBody>
          <a:bodyPr>
            <a:normAutofit/>
          </a:bodyPr>
          <a:lstStyle/>
          <a:p>
            <a:pPr lvl="0"/>
            <a:r>
              <a:rPr lang="hr-HR" sz="2800" dirty="0"/>
              <a:t>Iz 6. stoljeća pr. Kr. potječe i natpis na glinenoj posudi otkopanoj na </a:t>
            </a:r>
            <a:r>
              <a:rPr lang="hr-HR" sz="2800" dirty="0" smtClean="0"/>
              <a:t>brežuljku </a:t>
            </a:r>
            <a:r>
              <a:rPr lang="hr-HR" sz="2800" dirty="0" err="1" smtClean="0"/>
              <a:t>Kvirinalu</a:t>
            </a:r>
            <a:r>
              <a:rPr lang="hr-HR" sz="2800" dirty="0"/>
              <a:t>, </a:t>
            </a:r>
            <a:endParaRPr lang="hr-HR" sz="2800" dirty="0" smtClean="0"/>
          </a:p>
          <a:p>
            <a:pPr lvl="0"/>
            <a:r>
              <a:rPr lang="hr-HR" sz="2800" dirty="0" smtClean="0"/>
              <a:t>Posuda poznata </a:t>
            </a:r>
            <a:r>
              <a:rPr lang="hr-HR" sz="2800" dirty="0"/>
              <a:t>pod nazivom DUENOVA VAZA na kojoj </a:t>
            </a:r>
            <a:r>
              <a:rPr lang="hr-HR" sz="2800" dirty="0" smtClean="0"/>
              <a:t>piše:</a:t>
            </a:r>
          </a:p>
          <a:p>
            <a:pPr lvl="0"/>
            <a:r>
              <a:rPr lang="hr-HR" sz="2800" dirty="0" smtClean="0"/>
              <a:t> </a:t>
            </a:r>
            <a:r>
              <a:rPr lang="hr-HR" sz="2800" dirty="0"/>
              <a:t>„</a:t>
            </a:r>
            <a:r>
              <a:rPr lang="hr-HR" sz="2800" b="1" dirty="0" smtClean="0"/>
              <a:t>DUENOS </a:t>
            </a:r>
            <a:r>
              <a:rPr lang="hr-HR" sz="2800" b="1" dirty="0"/>
              <a:t>MED </a:t>
            </a:r>
            <a:r>
              <a:rPr lang="hr-HR" sz="2800" b="1" dirty="0" smtClean="0"/>
              <a:t>FECED”</a:t>
            </a:r>
            <a:r>
              <a:rPr lang="hr-HR" sz="2800" dirty="0" smtClean="0"/>
              <a:t> </a:t>
            </a:r>
            <a:r>
              <a:rPr lang="hr-HR" sz="2800" dirty="0"/>
              <a:t>– </a:t>
            </a:r>
            <a:r>
              <a:rPr lang="hr-HR" sz="2800" dirty="0" smtClean="0"/>
              <a:t>na latinskom jeziku: Bonus me </a:t>
            </a:r>
            <a:r>
              <a:rPr lang="hr-HR" sz="2800" dirty="0" err="1" smtClean="0"/>
              <a:t>fecit</a:t>
            </a:r>
            <a:r>
              <a:rPr lang="hr-HR" sz="2800" dirty="0" smtClean="0"/>
              <a:t> - Dobar me učinio“</a:t>
            </a:r>
            <a:endParaRPr lang="hr-HR" sz="2800" dirty="0"/>
          </a:p>
          <a:p>
            <a:endParaRPr lang="hr-HR" sz="2800" dirty="0"/>
          </a:p>
        </p:txBody>
      </p:sp>
    </p:spTree>
    <p:extLst>
      <p:ext uri="{BB962C8B-B14F-4D97-AF65-F5344CB8AC3E}">
        <p14:creationId xmlns:p14="http://schemas.microsoft.com/office/powerpoint/2010/main" val="25497257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23528" y="332656"/>
            <a:ext cx="8136904" cy="1143000"/>
          </a:xfrm>
        </p:spPr>
        <p:txBody>
          <a:bodyPr/>
          <a:lstStyle/>
          <a:p>
            <a:r>
              <a:rPr lang="hr-HR" sz="4000" dirty="0" smtClean="0"/>
              <a:t>LEGES DUODECIM TABULARUM</a:t>
            </a:r>
            <a:endParaRPr lang="hr-HR" sz="4000" dirty="0"/>
          </a:p>
        </p:txBody>
      </p:sp>
      <p:sp>
        <p:nvSpPr>
          <p:cNvPr id="3" name="Rezervirano mjesto sadržaja 2"/>
          <p:cNvSpPr>
            <a:spLocks noGrp="1"/>
          </p:cNvSpPr>
          <p:nvPr>
            <p:ph sz="quarter" idx="13"/>
          </p:nvPr>
        </p:nvSpPr>
        <p:spPr>
          <a:xfrm>
            <a:off x="395536" y="1772816"/>
            <a:ext cx="3816424" cy="4176464"/>
          </a:xfrm>
        </p:spPr>
        <p:txBody>
          <a:bodyPr>
            <a:normAutofit fontScale="92500" lnSpcReduction="20000"/>
          </a:bodyPr>
          <a:lstStyle/>
          <a:p>
            <a:pPr lvl="0"/>
            <a:r>
              <a:rPr lang="hr-HR" dirty="0"/>
              <a:t>Prvi i najvrjedniji spomenik rimske književnost jest Zakonik XII ploča – </a:t>
            </a:r>
            <a:r>
              <a:rPr lang="hr-HR" b="1" dirty="0" smtClean="0"/>
              <a:t>LEGES DUODECIM </a:t>
            </a:r>
            <a:r>
              <a:rPr lang="hr-HR" b="1" dirty="0"/>
              <a:t>TABULARUM </a:t>
            </a:r>
            <a:endParaRPr lang="hr-HR" b="1" dirty="0" smtClean="0"/>
          </a:p>
          <a:p>
            <a:pPr lvl="0"/>
            <a:r>
              <a:rPr lang="hr-HR" dirty="0" smtClean="0"/>
              <a:t>predstavlja </a:t>
            </a:r>
            <a:r>
              <a:rPr lang="hr-HR" dirty="0"/>
              <a:t>temelj rimskog građanskog prava. </a:t>
            </a:r>
            <a:endParaRPr lang="hr-HR" dirty="0" smtClean="0"/>
          </a:p>
          <a:p>
            <a:pPr lvl="0"/>
            <a:r>
              <a:rPr lang="hr-HR" dirty="0" smtClean="0"/>
              <a:t>Na </a:t>
            </a:r>
            <a:r>
              <a:rPr lang="hr-HR" dirty="0"/>
              <a:t>zahtjev plebejaca, rimsko građansko pravo bilo je 451/450. godine pr. Kr. napisano na 12 brončanih ploča na Forum </a:t>
            </a:r>
            <a:r>
              <a:rPr lang="hr-HR" dirty="0" err="1"/>
              <a:t>Romanum</a:t>
            </a:r>
            <a:r>
              <a:rPr lang="hr-HR" dirty="0" smtClean="0"/>
              <a:t>.</a:t>
            </a:r>
          </a:p>
          <a:p>
            <a:pPr lvl="0"/>
            <a:r>
              <a:rPr lang="hr-HR" dirty="0" smtClean="0"/>
              <a:t>Ploče stajale na Forum sve dok Gali nisu zapalili Rim 390.godine pr. </a:t>
            </a:r>
            <a:r>
              <a:rPr lang="hr-HR" smtClean="0"/>
              <a:t>Kr.</a:t>
            </a:r>
            <a:endParaRPr lang="hr-HR" dirty="0"/>
          </a:p>
          <a:p>
            <a:endParaRPr lang="hr-H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4008" y="1196752"/>
            <a:ext cx="3810000" cy="511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444038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user\Desktop\image-13.jpg"/>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5004048" y="3861048"/>
            <a:ext cx="3385244" cy="2538933"/>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user\Desktop\Antiquite3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188640"/>
            <a:ext cx="4821656" cy="34563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07847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FAUST VRANČIĆ – HOMO VOLANS</a:t>
            </a:r>
            <a:endParaRPr lang="hr-HR" dirty="0"/>
          </a:p>
        </p:txBody>
      </p:sp>
      <p:sp>
        <p:nvSpPr>
          <p:cNvPr id="3" name="Rezervirano mjesto sadržaja 2"/>
          <p:cNvSpPr>
            <a:spLocks noGrp="1"/>
          </p:cNvSpPr>
          <p:nvPr>
            <p:ph sz="quarter" idx="13"/>
          </p:nvPr>
        </p:nvSpPr>
        <p:spPr/>
        <p:txBody>
          <a:bodyPr/>
          <a:lstStyle/>
          <a:p>
            <a:r>
              <a:rPr lang="hr-HR" dirty="0" smtClean="0"/>
              <a:t>rođen </a:t>
            </a:r>
            <a:r>
              <a:rPr lang="hr-HR" dirty="0"/>
              <a:t>u Šibeniku </a:t>
            </a:r>
            <a:r>
              <a:rPr lang="hr-HR" dirty="0" smtClean="0"/>
              <a:t>1551. </a:t>
            </a:r>
            <a:r>
              <a:rPr lang="hr-HR" dirty="0"/>
              <a:t>godine</a:t>
            </a:r>
          </a:p>
          <a:p>
            <a:r>
              <a:rPr lang="hr-HR" dirty="0"/>
              <a:t>1616. godine sahranjen na </a:t>
            </a:r>
            <a:r>
              <a:rPr lang="hr-HR" dirty="0" err="1"/>
              <a:t>Prviću</a:t>
            </a:r>
            <a:r>
              <a:rPr lang="hr-HR" dirty="0"/>
              <a:t> </a:t>
            </a:r>
            <a:r>
              <a:rPr lang="hr-HR" sz="2400" dirty="0" smtClean="0"/>
              <a:t>gdje se nalazi memorijalni centar </a:t>
            </a:r>
            <a:r>
              <a:rPr lang="hr-HR" dirty="0" smtClean="0"/>
              <a:t>Faust </a:t>
            </a:r>
            <a:r>
              <a:rPr lang="hr-HR" dirty="0"/>
              <a:t>Vrančić</a:t>
            </a:r>
          </a:p>
          <a:p>
            <a:r>
              <a:rPr lang="hr-HR" dirty="0"/>
              <a:t>Najglasovitiji Faustov izum je HOMO </a:t>
            </a:r>
            <a:r>
              <a:rPr lang="hr-HR" dirty="0" smtClean="0"/>
              <a:t>VOLANS –leteći čovjek</a:t>
            </a:r>
            <a:endParaRPr lang="hr-HR" dirty="0"/>
          </a:p>
          <a:p>
            <a:r>
              <a:rPr lang="hr-HR" dirty="0"/>
              <a:t>U svojoj knjizi MACCHINAE NOVAE prikazuje crteže svojih i tuđih izuma. </a:t>
            </a:r>
          </a:p>
          <a:p>
            <a:r>
              <a:rPr lang="hr-HR" dirty="0"/>
              <a:t>56 njegovih izuma i konstrukcija</a:t>
            </a:r>
          </a:p>
          <a:p>
            <a:endParaRPr lang="hr-HR" dirty="0"/>
          </a:p>
        </p:txBody>
      </p:sp>
      <p:pic>
        <p:nvPicPr>
          <p:cNvPr id="4098" name="Picture 2" descr="C:\Users\user\Desktop\images.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4437112"/>
            <a:ext cx="2676525" cy="1704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98156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11561" y="620688"/>
            <a:ext cx="4680520" cy="2232248"/>
          </a:xfrm>
        </p:spPr>
        <p:txBody>
          <a:bodyPr/>
          <a:lstStyle/>
          <a:p>
            <a:r>
              <a:rPr lang="hr-HR" dirty="0" smtClean="0"/>
              <a:t>MACHINAE NOVAE</a:t>
            </a:r>
            <a:endParaRPr lang="hr-HR" dirty="0"/>
          </a:p>
        </p:txBody>
      </p:sp>
      <p:pic>
        <p:nvPicPr>
          <p:cNvPr id="5122" name="Picture 2" descr="C:\Users\user\Desktop\homo.jpg"/>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5456670" y="404664"/>
            <a:ext cx="2838727" cy="4320480"/>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Users\user\Desktop\unname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3717032"/>
            <a:ext cx="3795624" cy="25279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83378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sz="quarter" idx="4294967295"/>
          </p:nvPr>
        </p:nvSpPr>
        <p:spPr>
          <a:xfrm>
            <a:off x="0" y="476250"/>
            <a:ext cx="8424863" cy="6265863"/>
          </a:xfrm>
        </p:spPr>
        <p:txBody>
          <a:bodyPr>
            <a:normAutofit/>
          </a:bodyPr>
          <a:lstStyle/>
          <a:p>
            <a:r>
              <a:rPr lang="vi-VN" dirty="0"/>
              <a:t>Na kraju svoje knjige </a:t>
            </a:r>
            <a:r>
              <a:rPr lang="vi-VN" i="1" dirty="0"/>
              <a:t>Novi strojevi</a:t>
            </a:r>
            <a:r>
              <a:rPr lang="vi-VN" dirty="0"/>
              <a:t> (</a:t>
            </a:r>
            <a:r>
              <a:rPr lang="vi-VN" i="1" dirty="0"/>
              <a:t>Machinae novae</a:t>
            </a:r>
            <a:r>
              <a:rPr lang="vi-VN" dirty="0"/>
              <a:t>) Faust Vrančić donosi popis svojih izuma, ali i  crtež šibenske Katedrale koju naziva </a:t>
            </a:r>
            <a:r>
              <a:rPr lang="vi-VN" i="1" dirty="0"/>
              <a:t>ukrasom svoje domovine</a:t>
            </a:r>
            <a:r>
              <a:rPr lang="vi-VN" dirty="0" smtClean="0"/>
              <a:t>.</a:t>
            </a:r>
            <a:endParaRPr lang="hr-HR" dirty="0" smtClean="0"/>
          </a:p>
          <a:p>
            <a:endParaRPr lang="hr-HR" dirty="0" smtClean="0"/>
          </a:p>
          <a:p>
            <a:pPr marL="45720" indent="0">
              <a:buNone/>
            </a:pPr>
            <a:r>
              <a:rPr lang="vi-VN" b="1" dirty="0" smtClean="0"/>
              <a:t>Ova </a:t>
            </a:r>
            <a:r>
              <a:rPr lang="vi-VN" b="1" dirty="0"/>
              <a:t>crkva nije moje otkriće, jer je sagrađena već prije stotinu pedeset godina. Međutim, jer je izvanredno lijepa i jer je neobična oblika, htio sam je kao ukras svoje domovine uvrstiti ovamo među svoja nova otkrića. Osim toga, jer je načinjena bez ikakve drvene građe, također nije kao ostale crkve nadsvođena ciglama, već je u potpunosti pokrivena velikim kamenjem postavljenim po dužini, koje se vidi kako s unutrašnje tako i s vanjske strane. Ostale će stvari prikazati slika.</a:t>
            </a:r>
          </a:p>
          <a:p>
            <a:endParaRPr lang="hr-HR" dirty="0"/>
          </a:p>
        </p:txBody>
      </p:sp>
    </p:spTree>
    <p:extLst>
      <p:ext uri="{BB962C8B-B14F-4D97-AF65-F5344CB8AC3E}">
        <p14:creationId xmlns:p14="http://schemas.microsoft.com/office/powerpoint/2010/main" val="29947384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descr="C:\Users\user\Desktop\download.jpeg"/>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813860" y="354298"/>
            <a:ext cx="7305418" cy="54509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6229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3568" y="188640"/>
            <a:ext cx="6512511" cy="1143000"/>
          </a:xfrm>
        </p:spPr>
        <p:txBody>
          <a:bodyPr/>
          <a:lstStyle/>
          <a:p>
            <a:r>
              <a:rPr lang="hr-HR" b="1" dirty="0" smtClean="0"/>
              <a:t>Indoevropski jezici</a:t>
            </a:r>
            <a:endParaRPr lang="hr-HR" b="1" dirty="0"/>
          </a:p>
        </p:txBody>
      </p:sp>
      <p:sp>
        <p:nvSpPr>
          <p:cNvPr id="3" name="Rezervirano mjesto sadržaja 2"/>
          <p:cNvSpPr>
            <a:spLocks noGrp="1"/>
          </p:cNvSpPr>
          <p:nvPr>
            <p:ph sz="quarter" idx="13"/>
          </p:nvPr>
        </p:nvSpPr>
        <p:spPr>
          <a:xfrm>
            <a:off x="251520" y="1556792"/>
            <a:ext cx="8435280" cy="4898016"/>
          </a:xfrm>
        </p:spPr>
        <p:txBody>
          <a:bodyPr/>
          <a:lstStyle/>
          <a:p>
            <a:r>
              <a:rPr lang="hr-HR" sz="2800" dirty="0"/>
              <a:t>Latinski jezik spada italskoj skupini indoevropskih jezika.</a:t>
            </a:r>
          </a:p>
          <a:p>
            <a:r>
              <a:rPr lang="hr-HR" sz="2800" dirty="0"/>
              <a:t>U početku </a:t>
            </a:r>
            <a:r>
              <a:rPr lang="hr-HR" sz="2800" dirty="0" smtClean="0"/>
              <a:t>latinski jezik bio je </a:t>
            </a:r>
            <a:r>
              <a:rPr lang="hr-HR" sz="2800" dirty="0"/>
              <a:t>samo jezik pokrajine </a:t>
            </a:r>
            <a:r>
              <a:rPr lang="hr-HR" sz="2800" b="1" dirty="0">
                <a:solidFill>
                  <a:schemeClr val="accent1"/>
                </a:solidFill>
              </a:rPr>
              <a:t>LATIUM</a:t>
            </a:r>
            <a:r>
              <a:rPr lang="hr-HR" sz="2800" dirty="0"/>
              <a:t> – Lacij, a zatim jezik svih pokorenih rimskih država. </a:t>
            </a:r>
            <a:endParaRPr lang="hr-HR" sz="2800" dirty="0" smtClean="0"/>
          </a:p>
          <a:p>
            <a:r>
              <a:rPr lang="hr-HR" sz="2800" dirty="0" smtClean="0"/>
              <a:t>Širenjem </a:t>
            </a:r>
            <a:r>
              <a:rPr lang="hr-HR" sz="2800" dirty="0"/>
              <a:t>rimske vlasti i taj se jezik proširio, najprije na okolna plemena u Italiji, a zatim po gotovo cijeloj Evropi, SZ Aziji i sjevernoj Africi. </a:t>
            </a:r>
          </a:p>
          <a:p>
            <a:endParaRPr lang="hr-HR" dirty="0"/>
          </a:p>
        </p:txBody>
      </p:sp>
    </p:spTree>
    <p:extLst>
      <p:ext uri="{BB962C8B-B14F-4D97-AF65-F5344CB8AC3E}">
        <p14:creationId xmlns:p14="http://schemas.microsoft.com/office/powerpoint/2010/main" val="1464242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23528" y="476672"/>
            <a:ext cx="8352928" cy="1728192"/>
          </a:xfrm>
        </p:spPr>
        <p:txBody>
          <a:bodyPr/>
          <a:lstStyle/>
          <a:p>
            <a:r>
              <a:rPr lang="hr-HR" b="1" dirty="0" smtClean="0">
                <a:effectLst/>
              </a:rPr>
              <a:t>UTJECAJ LATINSKOG JEZIKA</a:t>
            </a:r>
            <a:r>
              <a:rPr lang="hr-HR" dirty="0" smtClean="0">
                <a:effectLst/>
              </a:rPr>
              <a:t/>
            </a:r>
            <a:br>
              <a:rPr lang="hr-HR" dirty="0" smtClean="0">
                <a:effectLst/>
              </a:rPr>
            </a:br>
            <a:endParaRPr lang="hr-HR" dirty="0"/>
          </a:p>
        </p:txBody>
      </p:sp>
      <p:sp>
        <p:nvSpPr>
          <p:cNvPr id="3" name="Rezervirano mjesto sadržaja 2"/>
          <p:cNvSpPr>
            <a:spLocks noGrp="1"/>
          </p:cNvSpPr>
          <p:nvPr>
            <p:ph sz="quarter" idx="13"/>
          </p:nvPr>
        </p:nvSpPr>
        <p:spPr>
          <a:xfrm>
            <a:off x="611560" y="1916832"/>
            <a:ext cx="6932240" cy="4176464"/>
          </a:xfrm>
        </p:spPr>
        <p:txBody>
          <a:bodyPr>
            <a:normAutofit/>
          </a:bodyPr>
          <a:lstStyle/>
          <a:p>
            <a:pPr marL="64008" lvl="0" indent="0">
              <a:buNone/>
            </a:pPr>
            <a:endParaRPr lang="hr-HR" dirty="0" smtClean="0"/>
          </a:p>
          <a:p>
            <a:pPr lvl="0"/>
            <a:r>
              <a:rPr lang="hr-HR" sz="2800" dirty="0" smtClean="0"/>
              <a:t>Književnost</a:t>
            </a:r>
            <a:endParaRPr lang="hr-HR" sz="2800" dirty="0"/>
          </a:p>
          <a:p>
            <a:pPr lvl="0"/>
            <a:r>
              <a:rPr lang="hr-HR" sz="2800" dirty="0"/>
              <a:t>Zakone</a:t>
            </a:r>
          </a:p>
          <a:p>
            <a:pPr lvl="0"/>
            <a:r>
              <a:rPr lang="hr-HR" sz="2800" dirty="0"/>
              <a:t>Znanstveni termini</a:t>
            </a:r>
          </a:p>
          <a:p>
            <a:pPr lvl="0"/>
            <a:r>
              <a:rPr lang="hr-HR" sz="2800" dirty="0"/>
              <a:t>Razvoj gramatike</a:t>
            </a:r>
          </a:p>
          <a:p>
            <a:pPr lvl="0"/>
            <a:r>
              <a:rPr lang="hr-HR" sz="2800" dirty="0"/>
              <a:t>Širenje civilizacijskih dostignuća</a:t>
            </a:r>
          </a:p>
          <a:p>
            <a:pPr lvl="0"/>
            <a:r>
              <a:rPr lang="hr-HR" sz="2800" dirty="0"/>
              <a:t>Vokabular</a:t>
            </a:r>
          </a:p>
          <a:p>
            <a:endParaRPr lang="hr-HR" dirty="0"/>
          </a:p>
        </p:txBody>
      </p:sp>
    </p:spTree>
    <p:extLst>
      <p:ext uri="{BB962C8B-B14F-4D97-AF65-F5344CB8AC3E}">
        <p14:creationId xmlns:p14="http://schemas.microsoft.com/office/powerpoint/2010/main" val="2620716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23528" y="332656"/>
            <a:ext cx="8352928" cy="1080120"/>
          </a:xfrm>
        </p:spPr>
        <p:txBody>
          <a:bodyPr>
            <a:normAutofit/>
          </a:bodyPr>
          <a:lstStyle/>
          <a:p>
            <a:r>
              <a:rPr lang="hr-HR" b="1" dirty="0">
                <a:effectLst/>
              </a:rPr>
              <a:t>RAZVITAK LATINSKOG </a:t>
            </a:r>
            <a:r>
              <a:rPr lang="hr-HR" b="1" dirty="0" smtClean="0">
                <a:effectLst/>
              </a:rPr>
              <a:t>PISMA</a:t>
            </a:r>
            <a:endParaRPr lang="hr-HR" dirty="0"/>
          </a:p>
        </p:txBody>
      </p:sp>
      <p:sp>
        <p:nvSpPr>
          <p:cNvPr id="3" name="Rezervirano mjesto sadržaja 2"/>
          <p:cNvSpPr>
            <a:spLocks noGrp="1"/>
          </p:cNvSpPr>
          <p:nvPr>
            <p:ph type="body" idx="1"/>
          </p:nvPr>
        </p:nvSpPr>
        <p:spPr>
          <a:xfrm>
            <a:off x="251520" y="1700808"/>
            <a:ext cx="8568952" cy="4752528"/>
          </a:xfrm>
        </p:spPr>
        <p:txBody>
          <a:bodyPr>
            <a:normAutofit/>
          </a:bodyPr>
          <a:lstStyle/>
          <a:p>
            <a:pPr algn="l"/>
            <a:r>
              <a:rPr lang="hr-HR" b="1" dirty="0"/>
              <a:t>FENIČANI</a:t>
            </a:r>
            <a:r>
              <a:rPr lang="hr-HR" dirty="0"/>
              <a:t> </a:t>
            </a:r>
            <a:endParaRPr lang="hr-HR" dirty="0" smtClean="0"/>
          </a:p>
          <a:p>
            <a:pPr marL="64008" indent="0" algn="l">
              <a:buNone/>
            </a:pPr>
            <a:r>
              <a:rPr lang="hr-HR" dirty="0"/>
              <a:t> </a:t>
            </a:r>
            <a:r>
              <a:rPr lang="hr-HR" dirty="0" smtClean="0"/>
              <a:t>   </a:t>
            </a:r>
            <a:r>
              <a:rPr lang="hr-HR" dirty="0"/>
              <a:t>tvorci </a:t>
            </a:r>
            <a:r>
              <a:rPr lang="hr-HR" dirty="0" smtClean="0"/>
              <a:t>alfabeta </a:t>
            </a:r>
            <a:endParaRPr lang="hr-HR" dirty="0"/>
          </a:p>
          <a:p>
            <a:pPr algn="l"/>
            <a:r>
              <a:rPr lang="hr-HR" b="1" dirty="0"/>
              <a:t>GRCI</a:t>
            </a:r>
            <a:r>
              <a:rPr lang="hr-HR" dirty="0"/>
              <a:t> </a:t>
            </a:r>
          </a:p>
          <a:p>
            <a:pPr marL="64008" indent="0" algn="l">
              <a:buNone/>
            </a:pPr>
            <a:r>
              <a:rPr lang="hr-HR" dirty="0" smtClean="0"/>
              <a:t>    preuredili alfabet </a:t>
            </a:r>
            <a:endParaRPr lang="hr-HR" dirty="0"/>
          </a:p>
          <a:p>
            <a:pPr algn="l"/>
            <a:r>
              <a:rPr lang="hr-HR" b="1" dirty="0"/>
              <a:t>ETRUŠČANI</a:t>
            </a:r>
            <a:r>
              <a:rPr lang="hr-HR" dirty="0"/>
              <a:t> </a:t>
            </a:r>
          </a:p>
          <a:p>
            <a:pPr marL="64008" indent="0" algn="l">
              <a:buNone/>
            </a:pPr>
            <a:r>
              <a:rPr lang="hr-HR" dirty="0" smtClean="0"/>
              <a:t>    preuzeli alfabet </a:t>
            </a:r>
            <a:endParaRPr lang="hr-HR" dirty="0"/>
          </a:p>
          <a:p>
            <a:pPr algn="l"/>
            <a:endParaRPr lang="hr-HR" b="1" dirty="0" smtClean="0">
              <a:solidFill>
                <a:schemeClr val="accent1"/>
              </a:solidFill>
            </a:endParaRPr>
          </a:p>
          <a:p>
            <a:pPr algn="l"/>
            <a:r>
              <a:rPr lang="hr-HR" sz="2800" b="1" dirty="0" smtClean="0">
                <a:solidFill>
                  <a:schemeClr val="accent1"/>
                </a:solidFill>
              </a:rPr>
              <a:t>LATINI</a:t>
            </a:r>
            <a:r>
              <a:rPr lang="hr-HR" dirty="0" smtClean="0"/>
              <a:t> </a:t>
            </a:r>
            <a:r>
              <a:rPr lang="hr-HR" dirty="0"/>
              <a:t>– alfabet prilagodili svojim glasovnim osobinama i do kraja razvili latinsko pismo </a:t>
            </a:r>
          </a:p>
          <a:p>
            <a:endParaRPr lang="hr-HR" dirty="0"/>
          </a:p>
        </p:txBody>
      </p:sp>
      <p:sp>
        <p:nvSpPr>
          <p:cNvPr id="5" name="Strelica udesno 4"/>
          <p:cNvSpPr/>
          <p:nvPr/>
        </p:nvSpPr>
        <p:spPr>
          <a:xfrm>
            <a:off x="2808739" y="2204864"/>
            <a:ext cx="864097" cy="2974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6" name="Strelica udesno 5"/>
          <p:cNvSpPr/>
          <p:nvPr/>
        </p:nvSpPr>
        <p:spPr>
          <a:xfrm>
            <a:off x="2996536" y="2924945"/>
            <a:ext cx="810826" cy="350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7" name="Strelica udesno 6"/>
          <p:cNvSpPr/>
          <p:nvPr/>
        </p:nvSpPr>
        <p:spPr>
          <a:xfrm>
            <a:off x="2864297" y="3861048"/>
            <a:ext cx="84360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108955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23528" y="267494"/>
            <a:ext cx="7272808" cy="1073274"/>
          </a:xfrm>
        </p:spPr>
        <p:txBody>
          <a:bodyPr>
            <a:normAutofit fontScale="90000"/>
          </a:bodyPr>
          <a:lstStyle/>
          <a:p>
            <a:r>
              <a:rPr lang="hr-HR" b="1" dirty="0">
                <a:effectLst/>
              </a:rPr>
              <a:t>RAZVOJ LATINSKOG JEZIKA</a:t>
            </a:r>
            <a:r>
              <a:rPr lang="hr-HR" dirty="0">
                <a:effectLst/>
              </a:rPr>
              <a:t/>
            </a:r>
            <a:br>
              <a:rPr lang="hr-HR" dirty="0">
                <a:effectLst/>
              </a:rPr>
            </a:br>
            <a:endParaRPr lang="hr-HR" dirty="0"/>
          </a:p>
        </p:txBody>
      </p:sp>
      <p:sp>
        <p:nvSpPr>
          <p:cNvPr id="3" name="Rezervirano mjesto sadržaja 2"/>
          <p:cNvSpPr>
            <a:spLocks noGrp="1"/>
          </p:cNvSpPr>
          <p:nvPr>
            <p:ph sz="quarter" idx="13"/>
          </p:nvPr>
        </p:nvSpPr>
        <p:spPr>
          <a:xfrm>
            <a:off x="179512" y="1412776"/>
            <a:ext cx="8856984" cy="5042032"/>
          </a:xfrm>
        </p:spPr>
        <p:txBody>
          <a:bodyPr>
            <a:normAutofit/>
          </a:bodyPr>
          <a:lstStyle/>
          <a:p>
            <a:r>
              <a:rPr lang="hr-HR" sz="2800" dirty="0"/>
              <a:t>Tijekom svog razvoja </a:t>
            </a:r>
            <a:r>
              <a:rPr lang="hr-HR" sz="2800" dirty="0" smtClean="0"/>
              <a:t>bio </a:t>
            </a:r>
            <a:r>
              <a:rPr lang="hr-HR" sz="2800" dirty="0"/>
              <a:t>je pod utjecajem drugih italskih dijalekata a ponajviše Grka i Etruščana</a:t>
            </a:r>
            <a:r>
              <a:rPr lang="hr-HR" sz="2800" dirty="0" smtClean="0"/>
              <a:t>.</a:t>
            </a:r>
          </a:p>
          <a:p>
            <a:r>
              <a:rPr lang="hr-HR" sz="2800" dirty="0" smtClean="0"/>
              <a:t>Do </a:t>
            </a:r>
            <a:r>
              <a:rPr lang="hr-HR" sz="2800" dirty="0"/>
              <a:t>sredine 3. st. pr. Kr. prevladavala je narodna usmena književnost.</a:t>
            </a:r>
          </a:p>
          <a:p>
            <a:r>
              <a:rPr lang="hr-HR" sz="2800" dirty="0" smtClean="0"/>
              <a:t>3. st. pr. Kr. </a:t>
            </a:r>
            <a:r>
              <a:rPr lang="hr-HR" sz="2800" dirty="0"/>
              <a:t>v</a:t>
            </a:r>
            <a:r>
              <a:rPr lang="hr-HR" sz="2800" dirty="0" smtClean="0"/>
              <a:t>rijeme </a:t>
            </a:r>
            <a:r>
              <a:rPr lang="hr-HR" sz="2800" dirty="0"/>
              <a:t>početka književnosti.</a:t>
            </a:r>
          </a:p>
          <a:p>
            <a:r>
              <a:rPr lang="hr-HR" sz="2800" dirty="0"/>
              <a:t>Latinski jezik bio još neizgrađen i neprikladan za književnost</a:t>
            </a:r>
            <a:r>
              <a:rPr lang="hr-HR" sz="2800" dirty="0" smtClean="0"/>
              <a:t>.</a:t>
            </a:r>
          </a:p>
          <a:p>
            <a:r>
              <a:rPr lang="hr-HR" sz="2800" dirty="0"/>
              <a:t>Grčki </a:t>
            </a:r>
            <a:r>
              <a:rPr lang="hr-HR" sz="2800" dirty="0" smtClean="0"/>
              <a:t>jezik          </a:t>
            </a:r>
            <a:r>
              <a:rPr lang="hr-HR" sz="2800" dirty="0"/>
              <a:t>trgovina i osvajanja          Latinski jezik </a:t>
            </a:r>
          </a:p>
          <a:p>
            <a:pPr marL="45720" indent="0">
              <a:buNone/>
            </a:pPr>
            <a:endParaRPr lang="hr-HR" sz="2800" dirty="0"/>
          </a:p>
          <a:p>
            <a:endParaRPr lang="hr-HR" dirty="0"/>
          </a:p>
          <a:p>
            <a:endParaRPr lang="hr-HR" dirty="0"/>
          </a:p>
        </p:txBody>
      </p:sp>
      <p:sp>
        <p:nvSpPr>
          <p:cNvPr id="5" name="Strelica udesno 4"/>
          <p:cNvSpPr/>
          <p:nvPr/>
        </p:nvSpPr>
        <p:spPr>
          <a:xfrm>
            <a:off x="6804248" y="5042967"/>
            <a:ext cx="648072"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smtClean="0"/>
              <a:t>  </a:t>
            </a:r>
            <a:endParaRPr lang="hr-HR" dirty="0"/>
          </a:p>
        </p:txBody>
      </p:sp>
      <p:sp>
        <p:nvSpPr>
          <p:cNvPr id="6" name="Strelica udesno 5"/>
          <p:cNvSpPr/>
          <p:nvPr/>
        </p:nvSpPr>
        <p:spPr>
          <a:xfrm>
            <a:off x="2411760" y="5032385"/>
            <a:ext cx="576064"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440019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23528" y="476672"/>
            <a:ext cx="6048672" cy="1399032"/>
          </a:xfrm>
        </p:spPr>
        <p:txBody>
          <a:bodyPr>
            <a:noAutofit/>
          </a:bodyPr>
          <a:lstStyle/>
          <a:p>
            <a:r>
              <a:rPr lang="hr-HR" sz="4400" b="1" dirty="0" smtClean="0"/>
              <a:t>SERMO URBANUS </a:t>
            </a:r>
            <a:br>
              <a:rPr lang="hr-HR" sz="4400" b="1" dirty="0" smtClean="0"/>
            </a:br>
            <a:r>
              <a:rPr lang="hr-HR" sz="4400" b="1" dirty="0" smtClean="0"/>
              <a:t>gradski govor</a:t>
            </a:r>
            <a:endParaRPr lang="hr-HR" sz="4400" b="1" dirty="0"/>
          </a:p>
        </p:txBody>
      </p:sp>
      <p:sp>
        <p:nvSpPr>
          <p:cNvPr id="3" name="Rezervirano mjesto sadržaja 2"/>
          <p:cNvSpPr>
            <a:spLocks noGrp="1"/>
          </p:cNvSpPr>
          <p:nvPr>
            <p:ph sz="quarter" idx="13"/>
          </p:nvPr>
        </p:nvSpPr>
        <p:spPr>
          <a:xfrm>
            <a:off x="251520" y="2492896"/>
            <a:ext cx="8712968" cy="4176464"/>
          </a:xfrm>
        </p:spPr>
        <p:txBody>
          <a:bodyPr>
            <a:normAutofit/>
          </a:bodyPr>
          <a:lstStyle/>
          <a:p>
            <a:r>
              <a:rPr lang="hr-HR" sz="2400" dirty="0" err="1" smtClean="0"/>
              <a:t>Urbs</a:t>
            </a:r>
            <a:r>
              <a:rPr lang="hr-HR" sz="2400" dirty="0" smtClean="0"/>
              <a:t> – grad </a:t>
            </a:r>
          </a:p>
          <a:p>
            <a:r>
              <a:rPr lang="hr-HR" sz="2400" dirty="0" smtClean="0"/>
              <a:t>književni latinski jezik – gramatika, poezija i proza</a:t>
            </a:r>
          </a:p>
          <a:p>
            <a:r>
              <a:rPr lang="hr-HR" sz="2400" dirty="0"/>
              <a:t>g</a:t>
            </a:r>
            <a:r>
              <a:rPr lang="hr-HR" sz="2400" dirty="0" smtClean="0"/>
              <a:t>ovor viših slojeva rimskog društva: političari, znanstvenici, književnici, carevi; svi oni na čijim djelima učimo latinski jezik</a:t>
            </a:r>
          </a:p>
          <a:p>
            <a:pPr marL="64008" indent="0">
              <a:buNone/>
            </a:pPr>
            <a:endParaRPr lang="hr-HR" sz="2400" dirty="0"/>
          </a:p>
        </p:txBody>
      </p:sp>
    </p:spTree>
    <p:extLst>
      <p:ext uri="{BB962C8B-B14F-4D97-AF65-F5344CB8AC3E}">
        <p14:creationId xmlns:p14="http://schemas.microsoft.com/office/powerpoint/2010/main" val="552511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sz="quarter" idx="13"/>
          </p:nvPr>
        </p:nvSpPr>
        <p:spPr>
          <a:xfrm>
            <a:off x="467544" y="1412776"/>
            <a:ext cx="8280920" cy="4752528"/>
          </a:xfrm>
        </p:spPr>
        <p:txBody>
          <a:bodyPr>
            <a:normAutofit/>
          </a:bodyPr>
          <a:lstStyle/>
          <a:p>
            <a:r>
              <a:rPr lang="hr-HR" dirty="0"/>
              <a:t>I nakon pada </a:t>
            </a:r>
            <a:r>
              <a:rPr lang="hr-HR" dirty="0" smtClean="0"/>
              <a:t>Zapadnog rimskog carstva </a:t>
            </a:r>
            <a:r>
              <a:rPr lang="hr-HR" dirty="0"/>
              <a:t>476. godine preživio i zadržao svoj klasični oblik. </a:t>
            </a:r>
          </a:p>
          <a:p>
            <a:r>
              <a:rPr lang="hr-HR" dirty="0"/>
              <a:t>Sve do kraja srednjeg vijeka (15.st.) u cijeloj se Evropi znanstvenici  dopisuju na latinskom jeziku, službeni dokumenti pisani su upravo na latinskom, na latinskom pišu svi učeni ljudi, a zadržan je i u školama sve do današnjih dana. </a:t>
            </a:r>
          </a:p>
          <a:p>
            <a:r>
              <a:rPr lang="hr-HR" dirty="0"/>
              <a:t>Sve do 17. stoljeća latinski jezik ostaje službeni na sveučilištima diljem Evrope.</a:t>
            </a:r>
          </a:p>
          <a:p>
            <a:r>
              <a:rPr lang="hr-HR" dirty="0"/>
              <a:t>Latinski je službeni jezik Hrvatskog sabora do </a:t>
            </a:r>
            <a:r>
              <a:rPr lang="hr-HR" b="1" dirty="0">
                <a:solidFill>
                  <a:schemeClr val="accent1"/>
                </a:solidFill>
              </a:rPr>
              <a:t>1847</a:t>
            </a:r>
            <a:r>
              <a:rPr lang="hr-HR" dirty="0"/>
              <a:t>. godine.</a:t>
            </a:r>
          </a:p>
          <a:p>
            <a:pPr marL="64008" indent="0">
              <a:buNone/>
            </a:pPr>
            <a:endParaRPr lang="hr-HR" dirty="0"/>
          </a:p>
          <a:p>
            <a:endParaRPr lang="hr-HR" dirty="0"/>
          </a:p>
        </p:txBody>
      </p:sp>
    </p:spTree>
    <p:extLst>
      <p:ext uri="{BB962C8B-B14F-4D97-AF65-F5344CB8AC3E}">
        <p14:creationId xmlns:p14="http://schemas.microsoft.com/office/powerpoint/2010/main" val="2395591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11560" y="332656"/>
            <a:ext cx="6984776" cy="1143000"/>
          </a:xfrm>
        </p:spPr>
        <p:txBody>
          <a:bodyPr/>
          <a:lstStyle/>
          <a:p>
            <a:r>
              <a:rPr lang="hr-HR" dirty="0" smtClean="0"/>
              <a:t>SERMO VULGARIS – vulgarni, pučki govor</a:t>
            </a:r>
            <a:endParaRPr lang="hr-HR" dirty="0"/>
          </a:p>
        </p:txBody>
      </p:sp>
      <p:sp>
        <p:nvSpPr>
          <p:cNvPr id="3" name="Rezervirano mjesto sadržaja 2"/>
          <p:cNvSpPr>
            <a:spLocks noGrp="1"/>
          </p:cNvSpPr>
          <p:nvPr>
            <p:ph sz="quarter" idx="13"/>
          </p:nvPr>
        </p:nvSpPr>
        <p:spPr>
          <a:xfrm>
            <a:off x="323528" y="2276872"/>
            <a:ext cx="7920880" cy="4194800"/>
          </a:xfrm>
        </p:spPr>
        <p:txBody>
          <a:bodyPr/>
          <a:lstStyle/>
          <a:p>
            <a:r>
              <a:rPr lang="hr-HR" dirty="0" err="1" smtClean="0"/>
              <a:t>Vulgus</a:t>
            </a:r>
            <a:r>
              <a:rPr lang="hr-HR" dirty="0" smtClean="0"/>
              <a:t> - puk</a:t>
            </a:r>
          </a:p>
          <a:p>
            <a:r>
              <a:rPr lang="hr-HR" dirty="0" smtClean="0"/>
              <a:t>Govor nižih slojeva rimskog društva: vojnici, trgovci, robovi</a:t>
            </a:r>
          </a:p>
          <a:p>
            <a:r>
              <a:rPr lang="hr-HR" dirty="0" smtClean="0"/>
              <a:t>Slabo zastupljen u književnosti</a:t>
            </a:r>
          </a:p>
          <a:p>
            <a:r>
              <a:rPr lang="hr-HR" dirty="0" smtClean="0"/>
              <a:t>Tokom stoljeća prerasta u romanske jezike</a:t>
            </a:r>
          </a:p>
          <a:p>
            <a:r>
              <a:rPr lang="hr-HR" dirty="0" smtClean="0"/>
              <a:t>ROMANSKI JEZICI: </a:t>
            </a:r>
            <a:r>
              <a:rPr lang="hr-HR" dirty="0"/>
              <a:t>španjolski, talijanski, portugalski, francuski, </a:t>
            </a:r>
            <a:r>
              <a:rPr lang="hr-HR" dirty="0" smtClean="0"/>
              <a:t>rumunjski, </a:t>
            </a:r>
            <a:r>
              <a:rPr lang="hr-HR" dirty="0"/>
              <a:t>katalonski, </a:t>
            </a:r>
            <a:r>
              <a:rPr lang="hr-HR" dirty="0" smtClean="0"/>
              <a:t>retoromanski</a:t>
            </a:r>
            <a:endParaRPr lang="hr-HR" dirty="0"/>
          </a:p>
          <a:p>
            <a:endParaRPr lang="hr-HR" dirty="0"/>
          </a:p>
        </p:txBody>
      </p:sp>
    </p:spTree>
    <p:extLst>
      <p:ext uri="{BB962C8B-B14F-4D97-AF65-F5344CB8AC3E}">
        <p14:creationId xmlns:p14="http://schemas.microsoft.com/office/powerpoint/2010/main" val="2828816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79512" y="188640"/>
            <a:ext cx="8496943" cy="1368152"/>
          </a:xfrm>
        </p:spPr>
        <p:txBody>
          <a:bodyPr/>
          <a:lstStyle/>
          <a:p>
            <a:r>
              <a:rPr lang="hr-HR" dirty="0" smtClean="0">
                <a:effectLst/>
              </a:rPr>
              <a:t>Najstariji spomenici na Latinskom jeziku:</a:t>
            </a:r>
            <a:r>
              <a:rPr lang="hr-HR" dirty="0">
                <a:effectLst/>
              </a:rPr>
              <a:t/>
            </a:r>
            <a:br>
              <a:rPr lang="hr-HR" dirty="0">
                <a:effectLst/>
              </a:rPr>
            </a:br>
            <a:endParaRPr lang="hr-HR" dirty="0"/>
          </a:p>
        </p:txBody>
      </p:sp>
      <p:sp>
        <p:nvSpPr>
          <p:cNvPr id="3" name="Rezervirano mjesto sadržaja 2"/>
          <p:cNvSpPr>
            <a:spLocks noGrp="1"/>
          </p:cNvSpPr>
          <p:nvPr>
            <p:ph sz="quarter" idx="13"/>
          </p:nvPr>
        </p:nvSpPr>
        <p:spPr>
          <a:xfrm>
            <a:off x="395536" y="2060848"/>
            <a:ext cx="7724328" cy="4392488"/>
          </a:xfrm>
        </p:spPr>
        <p:txBody>
          <a:bodyPr/>
          <a:lstStyle/>
          <a:p>
            <a:pPr lvl="0"/>
            <a:r>
              <a:rPr lang="hr-HR" dirty="0"/>
              <a:t>Najstariji natpis iz grada Rima sadržava ulomak nekog sakralnog zakona i uklesan je na kamenom stupu ispod ploče od crnog mramora </a:t>
            </a:r>
            <a:r>
              <a:rPr lang="hr-HR" b="1" dirty="0">
                <a:solidFill>
                  <a:schemeClr val="accent1"/>
                </a:solidFill>
              </a:rPr>
              <a:t>LAPIS NIGER</a:t>
            </a:r>
            <a:r>
              <a:rPr lang="hr-HR" dirty="0"/>
              <a:t>, nađen na </a:t>
            </a:r>
            <a:r>
              <a:rPr lang="hr-HR" dirty="0" err="1"/>
              <a:t>ForumRomanum</a:t>
            </a:r>
            <a:r>
              <a:rPr lang="hr-HR" dirty="0"/>
              <a:t>, a potječe iz 6. stoljeća pr. Kr.</a:t>
            </a:r>
          </a:p>
          <a:p>
            <a:endParaRPr lang="hr-HR" dirty="0"/>
          </a:p>
        </p:txBody>
      </p:sp>
      <p:pic>
        <p:nvPicPr>
          <p:cNvPr id="1026" name="Picture 2" descr="C:\Users\user\Desktop\LAPIS NIGER.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3789040"/>
            <a:ext cx="3744416" cy="24917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7098091"/>
      </p:ext>
    </p:extLst>
  </p:cSld>
  <p:clrMapOvr>
    <a:masterClrMapping/>
  </p:clrMapOvr>
</p:sld>
</file>

<file path=ppt/theme/theme1.xml><?xml version="1.0" encoding="utf-8"?>
<a:theme xmlns:a="http://schemas.openxmlformats.org/drawingml/2006/main" name="Mlazno strujanje">
  <a:themeElements>
    <a:clrScheme name="Mlazno strujanje">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Mlazno strujanje">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lazno strujanje">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65</TotalTime>
  <Words>551</Words>
  <Application>Microsoft Office PowerPoint</Application>
  <PresentationFormat>Prikaz na zaslonu (4:3)</PresentationFormat>
  <Paragraphs>68</Paragraphs>
  <Slides>16</Slides>
  <Notes>0</Notes>
  <HiddenSlides>0</HiddenSlides>
  <MMClips>0</MMClips>
  <ScaleCrop>false</ScaleCrop>
  <HeadingPairs>
    <vt:vector size="6" baseType="variant">
      <vt:variant>
        <vt:lpstr>Korišteni fontovi</vt:lpstr>
      </vt:variant>
      <vt:variant>
        <vt:i4>3</vt:i4>
      </vt:variant>
      <vt:variant>
        <vt:lpstr>Tema</vt:lpstr>
      </vt:variant>
      <vt:variant>
        <vt:i4>1</vt:i4>
      </vt:variant>
      <vt:variant>
        <vt:lpstr>Naslovi slajdova</vt:lpstr>
      </vt:variant>
      <vt:variant>
        <vt:i4>16</vt:i4>
      </vt:variant>
    </vt:vector>
  </HeadingPairs>
  <TitlesOfParts>
    <vt:vector size="20" baseType="lpstr">
      <vt:lpstr>Arial</vt:lpstr>
      <vt:lpstr>Georgia</vt:lpstr>
      <vt:lpstr>Trebuchet MS</vt:lpstr>
      <vt:lpstr>Mlazno strujanje</vt:lpstr>
      <vt:lpstr> PODRIJETLO I ULOGA LATINSKOJG JEZIKA </vt:lpstr>
      <vt:lpstr>Indoevropski jezici</vt:lpstr>
      <vt:lpstr>UTJECAJ LATINSKOG JEZIKA </vt:lpstr>
      <vt:lpstr>RAZVITAK LATINSKOG PISMA</vt:lpstr>
      <vt:lpstr>RAZVOJ LATINSKOG JEZIKA </vt:lpstr>
      <vt:lpstr>SERMO URBANUS  gradski govor</vt:lpstr>
      <vt:lpstr>PowerPoint prezentacija</vt:lpstr>
      <vt:lpstr>SERMO VULGARIS – vulgarni, pučki govor</vt:lpstr>
      <vt:lpstr>Najstariji spomenici na Latinskom jeziku: </vt:lpstr>
      <vt:lpstr>PowerPoint prezentacija</vt:lpstr>
      <vt:lpstr>LEGES DUODECIM TABULARUM</vt:lpstr>
      <vt:lpstr>PowerPoint prezentacija</vt:lpstr>
      <vt:lpstr>FAUST VRANČIĆ – HOMO VOLANS</vt:lpstr>
      <vt:lpstr>MACHINAE NOVAE</vt:lpstr>
      <vt:lpstr>PowerPoint prezentacija</vt:lpstr>
      <vt:lpstr>PowerPoint prezentacija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PODRIJETLO I ULOGA LATINSKOJG JEZIKA</dc:title>
  <dc:creator>Windows korisnik</dc:creator>
  <cp:lastModifiedBy>Korisnik</cp:lastModifiedBy>
  <cp:revision>14</cp:revision>
  <dcterms:created xsi:type="dcterms:W3CDTF">2021-09-22T08:56:36Z</dcterms:created>
  <dcterms:modified xsi:type="dcterms:W3CDTF">2021-11-30T11:26:00Z</dcterms:modified>
</cp:coreProperties>
</file>