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1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70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1" clrIdx="0">
    <p:extLst>
      <p:ext uri="{19B8F6BF-5375-455C-9EA6-DF929625EA0E}">
        <p15:presenceInfo xmlns:p15="http://schemas.microsoft.com/office/powerpoint/2012/main" userId="Koris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14T15:18:51.457" idx="1">
    <p:pos x="7221" y="1295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681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467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5146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128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3745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2662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5126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0192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408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879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77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048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090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530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859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235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72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96EF0A7-ED26-45D7-A54B-DC865965FB96}" type="datetimeFigureOut">
              <a:rPr lang="hr-HR" smtClean="0"/>
              <a:t>19.11.2022.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A8F9D-8853-40DD-9733-3E52367207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6429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559A4F-753A-4F7A-9758-707032655C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8000" b="1" dirty="0"/>
              <a:t>INDIKATIV PREZENTA</a:t>
            </a:r>
          </a:p>
        </p:txBody>
      </p:sp>
    </p:spTree>
    <p:extLst>
      <p:ext uri="{BB962C8B-B14F-4D97-AF65-F5344CB8AC3E}">
        <p14:creationId xmlns:p14="http://schemas.microsoft.com/office/powerpoint/2010/main" val="877037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>
            <a:extLst>
              <a:ext uri="{FF2B5EF4-FFF2-40B4-BE49-F238E27FC236}">
                <a16:creationId xmlns:a16="http://schemas.microsoft.com/office/drawing/2014/main" id="{3993D33F-B909-4C8C-AAD2-6E5E50375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/>
              <a:t>Lectio</a:t>
            </a:r>
            <a:r>
              <a:rPr lang="hr-HR" b="1" dirty="0"/>
              <a:t> </a:t>
            </a:r>
            <a:r>
              <a:rPr lang="hr-HR" b="1" dirty="0" err="1"/>
              <a:t>quarta</a:t>
            </a:r>
            <a:endParaRPr lang="hr-HR" b="1" dirty="0"/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9F04B83A-2A93-4F5F-ACB3-C4B14EE0CC03}"/>
              </a:ext>
            </a:extLst>
          </p:cNvPr>
          <p:cNvSpPr txBox="1"/>
          <p:nvPr/>
        </p:nvSpPr>
        <p:spPr>
          <a:xfrm>
            <a:off x="577048" y="1704511"/>
            <a:ext cx="1002289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6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IULIA CANTAT. </a:t>
            </a:r>
            <a:br>
              <a:rPr lang="hr-HR" sz="3600" dirty="0"/>
            </a:br>
            <a:r>
              <a:rPr lang="hr-HR" sz="3600" b="0" i="0" dirty="0" err="1">
                <a:effectLst/>
                <a:latin typeface="Roboto" panose="02000000000000000000" pitchFamily="2" charset="0"/>
              </a:rPr>
              <a:t>Iulia</a:t>
            </a:r>
            <a:r>
              <a:rPr lang="hr-HR" sz="3600" b="0" i="0" dirty="0">
                <a:effectLst/>
                <a:latin typeface="Roboto" panose="02000000000000000000" pitchFamily="2" charset="0"/>
              </a:rPr>
              <a:t>, -</a:t>
            </a:r>
            <a:r>
              <a:rPr lang="hr-HR" sz="3600" b="0" i="0" dirty="0" err="1">
                <a:effectLst/>
                <a:latin typeface="Roboto" panose="02000000000000000000" pitchFamily="2" charset="0"/>
              </a:rPr>
              <a:t>ae</a:t>
            </a:r>
            <a:r>
              <a:rPr lang="hr-HR" sz="3600" b="0" i="0" dirty="0">
                <a:effectLst/>
                <a:latin typeface="Roboto" panose="02000000000000000000" pitchFamily="2" charset="0"/>
              </a:rPr>
              <a:t>, f. - Julija (1. deklinacija)</a:t>
            </a:r>
            <a:br>
              <a:rPr lang="hr-HR" sz="3600" dirty="0"/>
            </a:br>
            <a:r>
              <a:rPr lang="hr-HR" sz="3600" b="0" i="0" dirty="0">
                <a:effectLst/>
                <a:latin typeface="Roboto" panose="02000000000000000000" pitchFamily="2" charset="0"/>
              </a:rPr>
              <a:t>Canto, 1. - pjevati </a:t>
            </a:r>
          </a:p>
          <a:p>
            <a:r>
              <a:rPr lang="hr-HR" sz="3600" b="0" i="0" dirty="0">
                <a:effectLst/>
                <a:latin typeface="Roboto" panose="02000000000000000000" pitchFamily="2" charset="0"/>
              </a:rPr>
              <a:t>Julia je subjekt u nominativu jednine</a:t>
            </a:r>
            <a:endParaRPr lang="hr-HR" sz="3600" dirty="0">
              <a:latin typeface="Roboto" panose="02000000000000000000" pitchFamily="2" charset="0"/>
            </a:endParaRPr>
          </a:p>
          <a:p>
            <a:r>
              <a:rPr lang="hr-HR" sz="3600" dirty="0" err="1">
                <a:latin typeface="Roboto" panose="02000000000000000000" pitchFamily="2" charset="0"/>
              </a:rPr>
              <a:t>C</a:t>
            </a:r>
            <a:r>
              <a:rPr lang="hr-HR" sz="3600" b="0" i="0" dirty="0" err="1">
                <a:effectLst/>
                <a:latin typeface="Roboto" panose="02000000000000000000" pitchFamily="2" charset="0"/>
              </a:rPr>
              <a:t>antat</a:t>
            </a:r>
            <a:r>
              <a:rPr lang="hr-HR" sz="3600" b="0" i="0" dirty="0">
                <a:effectLst/>
                <a:latin typeface="Roboto" panose="02000000000000000000" pitchFamily="2" charset="0"/>
              </a:rPr>
              <a:t> je predikat u 3. licu jednine indikativa prezenta aktivnog</a:t>
            </a:r>
          </a:p>
          <a:p>
            <a:r>
              <a:rPr lang="hr-HR" sz="3600" dirty="0">
                <a:latin typeface="Roboto" panose="02000000000000000000" pitchFamily="2" charset="0"/>
              </a:rPr>
              <a:t>Prijevod: Julija pjeva.</a:t>
            </a:r>
            <a:br>
              <a:rPr lang="hr-HR" sz="3600" dirty="0"/>
            </a:b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4106798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4FE68ED1-BB8C-4FEF-B2A4-B919AA1861B9}"/>
              </a:ext>
            </a:extLst>
          </p:cNvPr>
          <p:cNvSpPr txBox="1"/>
          <p:nvPr/>
        </p:nvSpPr>
        <p:spPr>
          <a:xfrm>
            <a:off x="941033" y="1251751"/>
            <a:ext cx="973880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600" dirty="0">
                <a:solidFill>
                  <a:srgbClr val="FFFF00"/>
                </a:solidFill>
                <a:latin typeface="Roboto" panose="02000000000000000000" pitchFamily="2" charset="0"/>
              </a:rPr>
              <a:t>CARMEN CANTATUR</a:t>
            </a:r>
            <a:r>
              <a:rPr lang="hr-HR" sz="3600" dirty="0">
                <a:latin typeface="Roboto" panose="02000000000000000000" pitchFamily="2" charset="0"/>
              </a:rPr>
              <a:t>. </a:t>
            </a:r>
            <a:r>
              <a:rPr lang="hr-HR" sz="3600" b="0" i="0" dirty="0" err="1">
                <a:effectLst/>
                <a:latin typeface="Roboto" panose="02000000000000000000" pitchFamily="2" charset="0"/>
              </a:rPr>
              <a:t>Iulia</a:t>
            </a:r>
            <a:r>
              <a:rPr lang="hr-HR" sz="3600" b="0" i="0" dirty="0">
                <a:effectLst/>
                <a:latin typeface="Roboto" panose="02000000000000000000" pitchFamily="2" charset="0"/>
              </a:rPr>
              <a:t>, -</a:t>
            </a:r>
            <a:r>
              <a:rPr lang="hr-HR" sz="3600" b="0" i="0" dirty="0" err="1">
                <a:effectLst/>
                <a:latin typeface="Roboto" panose="02000000000000000000" pitchFamily="2" charset="0"/>
              </a:rPr>
              <a:t>ae</a:t>
            </a:r>
            <a:r>
              <a:rPr lang="hr-HR" sz="3600" b="0" i="0" dirty="0">
                <a:effectLst/>
                <a:latin typeface="Roboto" panose="02000000000000000000" pitchFamily="2" charset="0"/>
              </a:rPr>
              <a:t>, f. - Julija (1. deklinacija)</a:t>
            </a:r>
          </a:p>
          <a:p>
            <a:r>
              <a:rPr lang="hr-HR" sz="3600" dirty="0">
                <a:latin typeface="Roboto" panose="02000000000000000000" pitchFamily="2" charset="0"/>
              </a:rPr>
              <a:t>Carmen, -</a:t>
            </a:r>
            <a:r>
              <a:rPr lang="hr-HR" sz="3600" dirty="0" err="1">
                <a:latin typeface="Roboto" panose="02000000000000000000" pitchFamily="2" charset="0"/>
              </a:rPr>
              <a:t>inis</a:t>
            </a:r>
            <a:r>
              <a:rPr lang="hr-HR" sz="3600" dirty="0">
                <a:latin typeface="Roboto" panose="02000000000000000000" pitchFamily="2" charset="0"/>
              </a:rPr>
              <a:t>, n. - pjesma (3. deklinacija suglasničke osnove)</a:t>
            </a:r>
            <a:br>
              <a:rPr lang="hr-HR" sz="3600" dirty="0">
                <a:latin typeface="Roboto" panose="02000000000000000000" pitchFamily="2" charset="0"/>
              </a:rPr>
            </a:br>
            <a:r>
              <a:rPr lang="hr-HR" sz="3600" dirty="0">
                <a:latin typeface="Roboto" panose="02000000000000000000" pitchFamily="2" charset="0"/>
              </a:rPr>
              <a:t>Carmen je subjekt u nominativu jednine</a:t>
            </a:r>
          </a:p>
          <a:p>
            <a:r>
              <a:rPr lang="hr-HR" sz="3600" dirty="0" err="1">
                <a:latin typeface="Roboto" panose="02000000000000000000" pitchFamily="2" charset="0"/>
              </a:rPr>
              <a:t>Cantatur</a:t>
            </a:r>
            <a:r>
              <a:rPr lang="hr-HR" sz="3600" dirty="0">
                <a:latin typeface="Roboto" panose="02000000000000000000" pitchFamily="2" charset="0"/>
              </a:rPr>
              <a:t> je predikat u 3. licu jednine indikativa prezenta pasivnog</a:t>
            </a:r>
            <a:br>
              <a:rPr lang="hr-HR" sz="3600" dirty="0">
                <a:latin typeface="Roboto" panose="02000000000000000000" pitchFamily="2" charset="0"/>
              </a:rPr>
            </a:br>
            <a:r>
              <a:rPr lang="hr-HR" sz="3600" dirty="0">
                <a:latin typeface="Roboto" panose="02000000000000000000" pitchFamily="2" charset="0"/>
              </a:rPr>
              <a:t>Prijevod: Pjesma se pjeva.</a:t>
            </a:r>
          </a:p>
        </p:txBody>
      </p:sp>
    </p:spTree>
    <p:extLst>
      <p:ext uri="{BB962C8B-B14F-4D97-AF65-F5344CB8AC3E}">
        <p14:creationId xmlns:p14="http://schemas.microsoft.com/office/powerpoint/2010/main" val="3887486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2FB9DC47-CC75-4DE6-9DE5-69FF9B13E921}"/>
              </a:ext>
            </a:extLst>
          </p:cNvPr>
          <p:cNvSpPr txBox="1"/>
          <p:nvPr/>
        </p:nvSpPr>
        <p:spPr>
          <a:xfrm>
            <a:off x="346229" y="701336"/>
            <a:ext cx="1096392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MARCUS LEGIT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. </a:t>
            </a:r>
            <a:br>
              <a:rPr lang="hr-HR" sz="2800" dirty="0"/>
            </a:br>
            <a:r>
              <a:rPr lang="hr-HR" sz="2800" b="0" i="0" dirty="0">
                <a:effectLst/>
                <a:latin typeface="Roboto" panose="02000000000000000000" pitchFamily="2" charset="0"/>
              </a:rPr>
              <a:t>Marcus, -i, m. - Marko (2. deklinacija)</a:t>
            </a:r>
            <a:br>
              <a:rPr lang="hr-HR" sz="2800" dirty="0"/>
            </a:br>
            <a:r>
              <a:rPr lang="hr-HR" sz="2800" b="0" i="0" dirty="0">
                <a:effectLst/>
                <a:latin typeface="Roboto" panose="02000000000000000000" pitchFamily="2" charset="0"/>
              </a:rPr>
              <a:t>Lego, 3. - čitati </a:t>
            </a:r>
          </a:p>
          <a:p>
            <a:r>
              <a:rPr lang="hr-HR" sz="2800" b="0" i="0" dirty="0">
                <a:effectLst/>
                <a:latin typeface="Roboto" panose="02000000000000000000" pitchFamily="2" charset="0"/>
              </a:rPr>
              <a:t>Marcus - S (nom. jed.); </a:t>
            </a:r>
          </a:p>
          <a:p>
            <a:r>
              <a:rPr lang="hr-HR" sz="2800" b="0" i="0" dirty="0" err="1">
                <a:effectLst/>
                <a:latin typeface="Roboto" panose="02000000000000000000" pitchFamily="2" charset="0"/>
              </a:rPr>
              <a:t>legit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 - P. (3.l.jed.ind.prez.akt.)</a:t>
            </a:r>
            <a:br>
              <a:rPr lang="hr-HR" sz="2800" dirty="0"/>
            </a:br>
            <a:r>
              <a:rPr lang="hr-HR" sz="2800" dirty="0"/>
              <a:t>Prijevod: Marko čita.</a:t>
            </a:r>
            <a:br>
              <a:rPr lang="hr-HR" sz="2800" dirty="0"/>
            </a:br>
            <a:endParaRPr lang="hr-HR" sz="2800" dirty="0"/>
          </a:p>
          <a:p>
            <a:r>
              <a:rPr lang="hr-HR" sz="28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LIBER LEGITUR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. </a:t>
            </a:r>
            <a:br>
              <a:rPr lang="hr-HR" sz="2800" dirty="0"/>
            </a:br>
            <a:r>
              <a:rPr lang="hr-HR" sz="2800" b="0" i="0" dirty="0">
                <a:effectLst/>
                <a:latin typeface="Roboto" panose="02000000000000000000" pitchFamily="2" charset="0"/>
              </a:rPr>
              <a:t>Liber - S (nom. jed.)        </a:t>
            </a:r>
          </a:p>
          <a:p>
            <a:r>
              <a:rPr lang="hr-HR" sz="2800" b="0" i="0" dirty="0" err="1">
                <a:effectLst/>
                <a:latin typeface="Roboto" panose="02000000000000000000" pitchFamily="2" charset="0"/>
              </a:rPr>
              <a:t>Legitur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 - P. (3.l.jed.ind.prez.pas.)</a:t>
            </a:r>
            <a:br>
              <a:rPr lang="hr-HR" sz="2800" dirty="0"/>
            </a:br>
            <a:r>
              <a:rPr lang="hr-HR" sz="2800" b="0" i="0" dirty="0">
                <a:effectLst/>
                <a:latin typeface="Roboto" panose="02000000000000000000" pitchFamily="2" charset="0"/>
              </a:rPr>
              <a:t>Liber, -</a:t>
            </a:r>
            <a:r>
              <a:rPr lang="hr-HR" sz="2800" b="0" i="0" dirty="0" err="1">
                <a:effectLst/>
                <a:latin typeface="Roboto" panose="02000000000000000000" pitchFamily="2" charset="0"/>
              </a:rPr>
              <a:t>bri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, m. - knjiga (2. deklinacija)</a:t>
            </a:r>
            <a:br>
              <a:rPr lang="hr-HR" sz="2800" dirty="0"/>
            </a:br>
            <a:r>
              <a:rPr lang="hr-HR" sz="2800" dirty="0"/>
              <a:t>Prijevod: Knjiga se čita.</a:t>
            </a:r>
          </a:p>
        </p:txBody>
      </p:sp>
    </p:spTree>
    <p:extLst>
      <p:ext uri="{BB962C8B-B14F-4D97-AF65-F5344CB8AC3E}">
        <p14:creationId xmlns:p14="http://schemas.microsoft.com/office/powerpoint/2010/main" val="3529497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7981B12B-8FEA-484E-80AE-19D33411ABCF}"/>
              </a:ext>
            </a:extLst>
          </p:cNvPr>
          <p:cNvSpPr txBox="1"/>
          <p:nvPr/>
        </p:nvSpPr>
        <p:spPr>
          <a:xfrm>
            <a:off x="497149" y="736847"/>
            <a:ext cx="1087514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INFANS AUDIT.</a:t>
            </a:r>
            <a:br>
              <a:rPr lang="hr-HR" sz="2800" dirty="0"/>
            </a:br>
            <a:r>
              <a:rPr lang="hr-HR" sz="2800" dirty="0" err="1">
                <a:latin typeface="Roboto" panose="02000000000000000000" pitchFamily="2" charset="0"/>
              </a:rPr>
              <a:t>I</a:t>
            </a:r>
            <a:r>
              <a:rPr lang="hr-HR" sz="2800" b="0" i="0" dirty="0" err="1">
                <a:effectLst/>
                <a:latin typeface="Roboto" panose="02000000000000000000" pitchFamily="2" charset="0"/>
              </a:rPr>
              <a:t>nfans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, -</a:t>
            </a:r>
            <a:r>
              <a:rPr lang="hr-HR" sz="2800" b="0" i="0" dirty="0" err="1">
                <a:effectLst/>
                <a:latin typeface="Roboto" panose="02000000000000000000" pitchFamily="2" charset="0"/>
              </a:rPr>
              <a:t>ntis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, m/f. - malo dijete (3. deklinacija "i" osnova)</a:t>
            </a:r>
            <a:br>
              <a:rPr lang="hr-HR" sz="2800" dirty="0"/>
            </a:br>
            <a:r>
              <a:rPr lang="hr-HR" sz="2800" dirty="0">
                <a:latin typeface="Roboto" panose="02000000000000000000" pitchFamily="2" charset="0"/>
              </a:rPr>
              <a:t>A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udio, 4. - slušati</a:t>
            </a:r>
            <a:br>
              <a:rPr lang="hr-HR" sz="2800" dirty="0"/>
            </a:br>
            <a:r>
              <a:rPr lang="hr-HR" sz="2800" b="0" i="0" dirty="0" err="1">
                <a:effectLst/>
                <a:latin typeface="Roboto" panose="02000000000000000000" pitchFamily="2" charset="0"/>
              </a:rPr>
              <a:t>Infans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 - S (nom. jed.)        </a:t>
            </a:r>
          </a:p>
          <a:p>
            <a:r>
              <a:rPr lang="hr-HR" sz="2800" b="0" i="0" dirty="0">
                <a:effectLst/>
                <a:latin typeface="Roboto" panose="02000000000000000000" pitchFamily="2" charset="0"/>
              </a:rPr>
              <a:t>audit - P. (3.l.jed.ind.prez.akt.)</a:t>
            </a:r>
          </a:p>
          <a:p>
            <a:r>
              <a:rPr lang="hr-HR" sz="2800" dirty="0">
                <a:latin typeface="Roboto" panose="02000000000000000000" pitchFamily="2" charset="0"/>
              </a:rPr>
              <a:t>Prijevod: Malo dijete sluša.</a:t>
            </a:r>
            <a:br>
              <a:rPr lang="hr-HR" sz="2800" dirty="0"/>
            </a:br>
            <a:br>
              <a:rPr lang="hr-HR" sz="2800" dirty="0"/>
            </a:br>
            <a:r>
              <a:rPr lang="hr-HR" sz="28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PARENS AUDITUR. 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 </a:t>
            </a:r>
            <a:br>
              <a:rPr lang="hr-HR" sz="2800" dirty="0"/>
            </a:br>
            <a:r>
              <a:rPr lang="hr-HR" sz="2800" b="0" i="0" dirty="0" err="1">
                <a:effectLst/>
                <a:latin typeface="Roboto" panose="02000000000000000000" pitchFamily="2" charset="0"/>
              </a:rPr>
              <a:t>parens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, -</a:t>
            </a:r>
            <a:r>
              <a:rPr lang="hr-HR" sz="2800" b="0" i="0" dirty="0" err="1">
                <a:effectLst/>
                <a:latin typeface="Roboto" panose="02000000000000000000" pitchFamily="2" charset="0"/>
              </a:rPr>
              <a:t>entis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, m/f. - roditelj (3. deklinacija "i" osnove)</a:t>
            </a:r>
            <a:br>
              <a:rPr lang="hr-HR" sz="2800" dirty="0"/>
            </a:br>
            <a:r>
              <a:rPr lang="hr-HR" sz="2800" b="0" i="0" dirty="0" err="1">
                <a:effectLst/>
                <a:latin typeface="Roboto" panose="02000000000000000000" pitchFamily="2" charset="0"/>
              </a:rPr>
              <a:t>Parens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 S (nom. jed.)        </a:t>
            </a:r>
          </a:p>
          <a:p>
            <a:r>
              <a:rPr lang="hr-HR" sz="2800" b="0" i="0" dirty="0" err="1">
                <a:effectLst/>
                <a:latin typeface="Roboto" panose="02000000000000000000" pitchFamily="2" charset="0"/>
              </a:rPr>
              <a:t>auditur</a:t>
            </a:r>
            <a:r>
              <a:rPr lang="hr-HR" sz="2800" b="0" i="0" dirty="0">
                <a:effectLst/>
                <a:latin typeface="Roboto" panose="02000000000000000000" pitchFamily="2" charset="0"/>
              </a:rPr>
              <a:t> - P. (3.l.jed.ind.prez.pas.)</a:t>
            </a:r>
          </a:p>
          <a:p>
            <a:r>
              <a:rPr lang="hr-HR" sz="2800" dirty="0">
                <a:latin typeface="Roboto" panose="02000000000000000000" pitchFamily="2" charset="0"/>
              </a:rPr>
              <a:t>Prijevod: Roditelj se sluša.</a:t>
            </a:r>
            <a:br>
              <a:rPr lang="hr-HR" sz="2800" dirty="0"/>
            </a:br>
            <a:br>
              <a:rPr lang="hr-HR" sz="2800" dirty="0"/>
            </a:b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894419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9974ADA1-5A3C-40E0-BC57-121780FC8595}"/>
              </a:ext>
            </a:extLst>
          </p:cNvPr>
          <p:cNvSpPr txBox="1"/>
          <p:nvPr/>
        </p:nvSpPr>
        <p:spPr>
          <a:xfrm>
            <a:off x="627356" y="856357"/>
            <a:ext cx="1093728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2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LABOR OMNIA VINCIT!!!</a:t>
            </a:r>
          </a:p>
          <a:p>
            <a:r>
              <a:rPr lang="hr-HR" sz="3200" b="0" i="0" dirty="0">
                <a:effectLst/>
                <a:latin typeface="Roboto" panose="02000000000000000000" pitchFamily="2" charset="0"/>
              </a:rPr>
              <a:t>I tako nastavite ostale rečenice. Pazite prijevod. Ako je glagol u aktivu onda prevodite rečenicu aktivno npr. Marko čita, a ako je glagol u pasivu onda morate prevesti u pasivu odnosno sa "se" npr. Knjiga se čita.</a:t>
            </a:r>
            <a:br>
              <a:rPr lang="hr-HR" sz="3200" dirty="0"/>
            </a:br>
            <a:br>
              <a:rPr lang="hr-HR" sz="3200" dirty="0"/>
            </a:br>
            <a:r>
              <a:rPr lang="hr-HR" sz="3200" b="0" i="0" dirty="0">
                <a:effectLst/>
                <a:latin typeface="Roboto" panose="02000000000000000000" pitchFamily="2" charset="0"/>
              </a:rPr>
              <a:t>Važno je također da pronađete svaku riječ u rječniku i napišete ju u </a:t>
            </a:r>
            <a:r>
              <a:rPr lang="hr-HR" sz="3200" dirty="0">
                <a:latin typeface="Roboto" panose="02000000000000000000" pitchFamily="2" charset="0"/>
              </a:rPr>
              <a:t>svoj mali rječnik</a:t>
            </a:r>
            <a:r>
              <a:rPr lang="hr-HR" sz="3200" b="0" i="0" dirty="0">
                <a:effectLst/>
                <a:latin typeface="Roboto" panose="02000000000000000000" pitchFamily="2" charset="0"/>
              </a:rPr>
              <a:t> točno onako kako je i napisana u rječniku. Rječnik </a:t>
            </a:r>
            <a:r>
              <a:rPr lang="hr-HR" sz="3200" b="0" i="0" dirty="0" err="1">
                <a:effectLst/>
                <a:latin typeface="Roboto" panose="02000000000000000000" pitchFamily="2" charset="0"/>
              </a:rPr>
              <a:t>ću,kao</a:t>
            </a:r>
            <a:r>
              <a:rPr lang="hr-HR" sz="3200" b="0" i="0" dirty="0">
                <a:effectLst/>
                <a:latin typeface="Roboto" panose="02000000000000000000" pitchFamily="2" charset="0"/>
              </a:rPr>
              <a:t> i domaći rad pregledati sljedeći sat…</a:t>
            </a:r>
            <a:endParaRPr lang="hr-HR" sz="3200" dirty="0">
              <a:latin typeface="Roboto" panose="02000000000000000000" pitchFamily="2" charset="0"/>
            </a:endParaRPr>
          </a:p>
          <a:p>
            <a:r>
              <a:rPr lang="hr-HR" sz="3200" dirty="0" err="1">
                <a:latin typeface="Roboto" panose="02000000000000000000" pitchFamily="2" charset="0"/>
              </a:rPr>
              <a:t>Valete</a:t>
            </a:r>
            <a:r>
              <a:rPr lang="hr-HR" sz="3200" dirty="0">
                <a:latin typeface="Roboto" panose="02000000000000000000" pitchFamily="2" charset="0"/>
              </a:rPr>
              <a:t>, </a:t>
            </a:r>
            <a:r>
              <a:rPr lang="hr-HR" sz="3200" dirty="0" err="1">
                <a:latin typeface="Roboto" panose="02000000000000000000" pitchFamily="2" charset="0"/>
              </a:rPr>
              <a:t>discipuli</a:t>
            </a:r>
            <a:r>
              <a:rPr lang="hr-HR" sz="3200" dirty="0">
                <a:latin typeface="Roboto" panose="02000000000000000000" pitchFamily="2" charset="0"/>
              </a:rPr>
              <a:t> </a:t>
            </a:r>
            <a:r>
              <a:rPr lang="hr-HR" sz="3200" dirty="0" err="1">
                <a:latin typeface="Roboto" panose="02000000000000000000" pitchFamily="2" charset="0"/>
              </a:rPr>
              <a:t>et</a:t>
            </a:r>
            <a:r>
              <a:rPr lang="hr-HR" sz="3200" dirty="0">
                <a:latin typeface="Roboto" panose="02000000000000000000" pitchFamily="2" charset="0"/>
              </a:rPr>
              <a:t> </a:t>
            </a:r>
            <a:r>
              <a:rPr lang="hr-HR" sz="3200" dirty="0" err="1">
                <a:latin typeface="Roboto" panose="02000000000000000000" pitchFamily="2" charset="0"/>
              </a:rPr>
              <a:t>discipulae</a:t>
            </a:r>
            <a:r>
              <a:rPr lang="hr-HR" sz="3200" dirty="0">
                <a:latin typeface="Roboto" panose="02000000000000000000" pitchFamily="2" charset="0"/>
              </a:rPr>
              <a:t> </a:t>
            </a:r>
            <a:r>
              <a:rPr lang="hr-HR" sz="3200" dirty="0" err="1">
                <a:latin typeface="Roboto" panose="02000000000000000000" pitchFamily="2" charset="0"/>
              </a:rPr>
              <a:t>mei</a:t>
            </a:r>
            <a:r>
              <a:rPr lang="hr-HR" sz="3200" dirty="0">
                <a:latin typeface="Roboto" panose="02000000000000000000" pitchFamily="2" charset="0"/>
              </a:rPr>
              <a:t>!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91703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1EE247-8D69-4B49-8AA1-863E850FF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PREZENTSKA OSNOVA GLAGOLA </a:t>
            </a:r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D151E4EE-AF95-476E-B540-7909CE4C9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968" y="1961965"/>
            <a:ext cx="4465469" cy="4294373"/>
          </a:xfrm>
        </p:spPr>
        <p:txBody>
          <a:bodyPr>
            <a:normAutofit/>
          </a:bodyPr>
          <a:lstStyle/>
          <a:p>
            <a:r>
              <a:rPr lang="hr-HR" sz="2800" b="1" dirty="0"/>
              <a:t>Dobije se tako da se infinitivu prezenta aktivnom odbaci nastavak – RE u 1. 2. i 4. konjugaciji, a u 3. konjugaciji nastavak -ERE</a:t>
            </a:r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8006E61E-4355-4E9A-99F7-C00E7861B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0183" y="2056092"/>
            <a:ext cx="5453848" cy="4200245"/>
          </a:xfrm>
        </p:spPr>
        <p:txBody>
          <a:bodyPr/>
          <a:lstStyle/>
          <a:p>
            <a:pPr marL="0" indent="0">
              <a:buNone/>
            </a:pPr>
            <a:r>
              <a:rPr lang="hr-HR" sz="2800" b="1" dirty="0"/>
              <a:t>SANO, 1. – </a:t>
            </a:r>
            <a:r>
              <a:rPr lang="hr-HR" sz="2800" b="1" dirty="0" err="1"/>
              <a:t>sanāre</a:t>
            </a:r>
            <a:r>
              <a:rPr lang="hr-HR" sz="2800" b="1" dirty="0"/>
              <a:t> – </a:t>
            </a:r>
            <a:r>
              <a:rPr lang="hr-HR" sz="2800" b="1" dirty="0">
                <a:solidFill>
                  <a:srgbClr val="FFC000"/>
                </a:solidFill>
              </a:rPr>
              <a:t>sanā</a:t>
            </a:r>
          </a:p>
          <a:p>
            <a:pPr marL="0" indent="0">
              <a:buNone/>
            </a:pPr>
            <a:r>
              <a:rPr lang="hr-HR" sz="2800" b="1" dirty="0"/>
              <a:t>VIDEO, 2. – </a:t>
            </a:r>
            <a:r>
              <a:rPr lang="hr-HR" sz="2800" b="1" dirty="0" err="1"/>
              <a:t>vidēre</a:t>
            </a:r>
            <a:r>
              <a:rPr lang="hr-HR" sz="2800" b="1" dirty="0"/>
              <a:t> – </a:t>
            </a:r>
            <a:r>
              <a:rPr lang="hr-HR" sz="2800" b="1" dirty="0">
                <a:solidFill>
                  <a:srgbClr val="FFC000"/>
                </a:solidFill>
              </a:rPr>
              <a:t>vidē</a:t>
            </a:r>
          </a:p>
          <a:p>
            <a:pPr marL="0" indent="0">
              <a:buNone/>
            </a:pPr>
            <a:r>
              <a:rPr lang="hr-HR" sz="2800" b="1" dirty="0"/>
              <a:t>TRAHO, 3. – </a:t>
            </a:r>
            <a:r>
              <a:rPr lang="hr-HR" sz="2800" b="1" dirty="0" err="1"/>
              <a:t>trahĕre</a:t>
            </a:r>
            <a:r>
              <a:rPr lang="hr-HR" sz="2800" b="1" dirty="0"/>
              <a:t> – </a:t>
            </a:r>
            <a:r>
              <a:rPr lang="hr-HR" sz="2800" b="1" dirty="0">
                <a:solidFill>
                  <a:srgbClr val="FFC000"/>
                </a:solidFill>
              </a:rPr>
              <a:t>trah</a:t>
            </a:r>
          </a:p>
          <a:p>
            <a:pPr marL="0" indent="0">
              <a:buNone/>
            </a:pPr>
            <a:r>
              <a:rPr lang="hr-HR" sz="2800" b="1" dirty="0"/>
              <a:t>*PARIO, 3. – </a:t>
            </a:r>
            <a:r>
              <a:rPr lang="hr-HR" sz="2800" b="1" dirty="0" err="1"/>
              <a:t>parĕre</a:t>
            </a:r>
            <a:r>
              <a:rPr lang="hr-HR" sz="2800" b="1" dirty="0"/>
              <a:t> – </a:t>
            </a:r>
            <a:r>
              <a:rPr lang="hr-HR" sz="2800" b="1" dirty="0" err="1">
                <a:solidFill>
                  <a:srgbClr val="FFC000"/>
                </a:solidFill>
              </a:rPr>
              <a:t>par+i</a:t>
            </a:r>
            <a:endParaRPr lang="hr-HR" sz="28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sz="2800" b="1" dirty="0"/>
              <a:t>PUNIO, 4. – </a:t>
            </a:r>
            <a:r>
              <a:rPr lang="hr-HR" sz="2800" b="1" dirty="0" err="1"/>
              <a:t>punīre</a:t>
            </a:r>
            <a:r>
              <a:rPr lang="hr-HR" sz="2800" b="1" dirty="0"/>
              <a:t> - </a:t>
            </a:r>
            <a:r>
              <a:rPr lang="hr-HR" sz="2800" b="1" dirty="0">
                <a:solidFill>
                  <a:srgbClr val="FFC000"/>
                </a:solidFill>
              </a:rPr>
              <a:t>punī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133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93B886-B4CD-4F94-860E-79D463E4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701" y="397136"/>
            <a:ext cx="9404723" cy="1400530"/>
          </a:xfrm>
        </p:spPr>
        <p:txBody>
          <a:bodyPr/>
          <a:lstStyle/>
          <a:p>
            <a:r>
              <a:rPr lang="hr-HR" b="1" dirty="0"/>
              <a:t>INDIKATIV PREZENTA AKTIVNOG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08E7EA1-E0E4-424D-8773-DEBD0A54D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110" y="3320249"/>
            <a:ext cx="6358371" cy="798990"/>
          </a:xfrm>
        </p:spPr>
        <p:txBody>
          <a:bodyPr/>
          <a:lstStyle/>
          <a:p>
            <a:r>
              <a:rPr lang="hr-HR" sz="2800" b="1" dirty="0"/>
              <a:t>PREZENTSKA OSNOVA GLAGOLA   +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3253A3-D92B-4E7A-BF02-406947962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848" y="2514600"/>
            <a:ext cx="5359152" cy="3741738"/>
          </a:xfrm>
        </p:spPr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BA021D1-4C6B-4DD4-9C09-587CB2338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75503" y="1675707"/>
            <a:ext cx="3006402" cy="838893"/>
          </a:xfrm>
        </p:spPr>
        <p:txBody>
          <a:bodyPr/>
          <a:lstStyle/>
          <a:p>
            <a:r>
              <a:rPr lang="hr-HR" sz="3200" b="1" dirty="0"/>
              <a:t>NASTAVCI 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804A4F1-29E6-4C62-A9EE-3242EE0B3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70812" y="2514600"/>
            <a:ext cx="2780022" cy="3741738"/>
          </a:xfrm>
        </p:spPr>
        <p:txBody>
          <a:bodyPr>
            <a:normAutofit/>
          </a:bodyPr>
          <a:lstStyle/>
          <a:p>
            <a:r>
              <a:rPr lang="hr-HR" sz="3200" b="1" dirty="0"/>
              <a:t>1. – </a:t>
            </a:r>
            <a:r>
              <a:rPr lang="hr-HR" sz="3200" b="1" dirty="0">
                <a:solidFill>
                  <a:srgbClr val="00B0F0"/>
                </a:solidFill>
              </a:rPr>
              <a:t>O</a:t>
            </a:r>
          </a:p>
          <a:p>
            <a:r>
              <a:rPr lang="hr-HR" sz="3200" b="1" dirty="0"/>
              <a:t>2. – </a:t>
            </a:r>
            <a:r>
              <a:rPr lang="hr-HR" sz="3200" b="1" dirty="0">
                <a:solidFill>
                  <a:srgbClr val="00B0F0"/>
                </a:solidFill>
              </a:rPr>
              <a:t>S</a:t>
            </a:r>
          </a:p>
          <a:p>
            <a:r>
              <a:rPr lang="hr-HR" sz="3200" b="1" dirty="0"/>
              <a:t>3. – </a:t>
            </a:r>
            <a:r>
              <a:rPr lang="hr-HR" sz="3200" b="1" dirty="0">
                <a:solidFill>
                  <a:srgbClr val="00B0F0"/>
                </a:solidFill>
              </a:rPr>
              <a:t>T</a:t>
            </a:r>
          </a:p>
          <a:p>
            <a:r>
              <a:rPr lang="hr-HR" sz="3200" b="1" dirty="0"/>
              <a:t>1. – </a:t>
            </a:r>
            <a:r>
              <a:rPr lang="hr-HR" sz="3200" b="1" dirty="0">
                <a:solidFill>
                  <a:srgbClr val="00B0F0"/>
                </a:solidFill>
              </a:rPr>
              <a:t>MUS</a:t>
            </a:r>
          </a:p>
          <a:p>
            <a:r>
              <a:rPr lang="hr-HR" sz="3200" b="1" dirty="0"/>
              <a:t>2. – </a:t>
            </a:r>
            <a:r>
              <a:rPr lang="hr-HR" sz="3200" b="1" dirty="0">
                <a:solidFill>
                  <a:srgbClr val="00B0F0"/>
                </a:solidFill>
              </a:rPr>
              <a:t>TIS</a:t>
            </a:r>
          </a:p>
          <a:p>
            <a:r>
              <a:rPr lang="hr-HR" sz="3200" b="1" dirty="0"/>
              <a:t>3. - </a:t>
            </a:r>
            <a:r>
              <a:rPr lang="hr-HR" sz="3200" b="1" dirty="0">
                <a:solidFill>
                  <a:srgbClr val="00B0F0"/>
                </a:solidFill>
              </a:rPr>
              <a:t>NT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215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2FF585-D2B1-4981-9680-553AFC190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INDIKATIV PREZENTA PASIVNOG</a:t>
            </a:r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3CC67AA-41E6-4648-B5AD-3C9FD2737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782" y="3429000"/>
            <a:ext cx="6374167" cy="2827338"/>
          </a:xfrm>
        </p:spPr>
        <p:txBody>
          <a:bodyPr/>
          <a:lstStyle/>
          <a:p>
            <a:r>
              <a:rPr lang="hr-HR" sz="2800" b="1" dirty="0">
                <a:solidFill>
                  <a:srgbClr val="FFC000"/>
                </a:solidFill>
              </a:rPr>
              <a:t>PREZENTSKA OSNOVA GLAGOLA +</a:t>
            </a:r>
          </a:p>
          <a:p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27CB838-29AE-4398-B190-9C1CB2EF1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39486" y="1491449"/>
            <a:ext cx="3240350" cy="1136341"/>
          </a:xfrm>
        </p:spPr>
        <p:txBody>
          <a:bodyPr/>
          <a:lstStyle/>
          <a:p>
            <a:r>
              <a:rPr lang="hr-HR" sz="3200" b="1" dirty="0"/>
              <a:t>NASTAVCI </a:t>
            </a:r>
          </a:p>
          <a:p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A59AAFE-B78C-4798-8C15-286E52CF2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39486" y="2514600"/>
            <a:ext cx="2611347" cy="3741738"/>
          </a:xfrm>
        </p:spPr>
        <p:txBody>
          <a:bodyPr/>
          <a:lstStyle/>
          <a:p>
            <a:r>
              <a:rPr lang="hr-HR" sz="3200" b="1" dirty="0"/>
              <a:t>1. – </a:t>
            </a:r>
            <a:r>
              <a:rPr lang="hr-HR" sz="3200" b="1" dirty="0">
                <a:solidFill>
                  <a:srgbClr val="00B0F0"/>
                </a:solidFill>
              </a:rPr>
              <a:t>R</a:t>
            </a:r>
          </a:p>
          <a:p>
            <a:r>
              <a:rPr lang="hr-HR" sz="3200" b="1" dirty="0"/>
              <a:t>2. – </a:t>
            </a:r>
            <a:r>
              <a:rPr lang="hr-HR" sz="3200" b="1" dirty="0">
                <a:solidFill>
                  <a:srgbClr val="00B0F0"/>
                </a:solidFill>
              </a:rPr>
              <a:t>RIS</a:t>
            </a:r>
          </a:p>
          <a:p>
            <a:r>
              <a:rPr lang="hr-HR" sz="3200" b="1" dirty="0"/>
              <a:t>3. – </a:t>
            </a:r>
            <a:r>
              <a:rPr lang="hr-HR" sz="3200" b="1" dirty="0">
                <a:solidFill>
                  <a:srgbClr val="00B0F0"/>
                </a:solidFill>
              </a:rPr>
              <a:t>TUR</a:t>
            </a:r>
          </a:p>
          <a:p>
            <a:r>
              <a:rPr lang="hr-HR" sz="3200" b="1" dirty="0"/>
              <a:t>1. – </a:t>
            </a:r>
            <a:r>
              <a:rPr lang="hr-HR" sz="3200" b="1" dirty="0">
                <a:solidFill>
                  <a:srgbClr val="00B0F0"/>
                </a:solidFill>
              </a:rPr>
              <a:t>MUR</a:t>
            </a:r>
          </a:p>
          <a:p>
            <a:r>
              <a:rPr lang="hr-HR" sz="3200" b="1" dirty="0"/>
              <a:t>2. – </a:t>
            </a:r>
            <a:r>
              <a:rPr lang="hr-HR" sz="3200" b="1" dirty="0">
                <a:solidFill>
                  <a:srgbClr val="00B0F0"/>
                </a:solidFill>
              </a:rPr>
              <a:t>MINI</a:t>
            </a:r>
          </a:p>
          <a:p>
            <a:r>
              <a:rPr lang="hr-HR" sz="3200" b="1" dirty="0"/>
              <a:t>3. - </a:t>
            </a:r>
            <a:r>
              <a:rPr lang="hr-HR" sz="3200" b="1" dirty="0">
                <a:solidFill>
                  <a:srgbClr val="00B0F0"/>
                </a:solidFill>
              </a:rPr>
              <a:t>NTUR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243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D1D853-9508-4895-911C-E98D682C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7" y="452718"/>
            <a:ext cx="11461072" cy="1400530"/>
          </a:xfrm>
        </p:spPr>
        <p:txBody>
          <a:bodyPr/>
          <a:lstStyle/>
          <a:p>
            <a:r>
              <a:rPr lang="hr-HR" b="1" dirty="0"/>
              <a:t>1. Ili āre konjugacija  - CURO, 1. – liječiti</a:t>
            </a:r>
            <a:br>
              <a:rPr lang="hr-HR" dirty="0"/>
            </a:br>
            <a:r>
              <a:rPr lang="hr-HR" sz="2400" dirty="0"/>
              <a:t>infinitiv prezenta aktivnog SANĀRE; prezentska osnova glagola SANĀ</a:t>
            </a:r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DB56744-91F1-42C9-9862-11A3D1EC2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111" y="1438182"/>
            <a:ext cx="5051974" cy="1043079"/>
          </a:xfrm>
        </p:spPr>
        <p:txBody>
          <a:bodyPr/>
          <a:lstStyle/>
          <a:p>
            <a:r>
              <a:rPr lang="hr-HR" sz="2800" b="1" dirty="0"/>
              <a:t>Indikativ prezenta aktivnog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0675DF6F-4948-4FE7-95B7-2F7BCFA3F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12" y="2752078"/>
            <a:ext cx="4853540" cy="3504260"/>
          </a:xfrm>
        </p:spPr>
        <p:txBody>
          <a:bodyPr>
            <a:normAutofit lnSpcReduction="10000"/>
          </a:bodyPr>
          <a:lstStyle/>
          <a:p>
            <a:r>
              <a:rPr lang="hr-HR" sz="3200" b="1" dirty="0"/>
              <a:t>1. curo - liječim</a:t>
            </a:r>
          </a:p>
          <a:p>
            <a:r>
              <a:rPr lang="hr-HR" sz="3200" b="1" dirty="0"/>
              <a:t>2. </a:t>
            </a:r>
            <a:r>
              <a:rPr lang="hr-HR" sz="3200" b="1" dirty="0" err="1"/>
              <a:t>cura</a:t>
            </a:r>
            <a:r>
              <a:rPr lang="hr-HR" sz="3200" b="1" dirty="0" err="1">
                <a:solidFill>
                  <a:srgbClr val="00B0F0"/>
                </a:solidFill>
              </a:rPr>
              <a:t>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</a:t>
            </a:r>
            <a:r>
              <a:rPr lang="hr-HR" sz="3200" b="1" dirty="0" err="1"/>
              <a:t>cura</a:t>
            </a:r>
            <a:r>
              <a:rPr lang="hr-HR" sz="3200" b="1" dirty="0" err="1">
                <a:solidFill>
                  <a:srgbClr val="00B0F0"/>
                </a:solidFill>
              </a:rPr>
              <a:t>t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1. </a:t>
            </a:r>
            <a:r>
              <a:rPr lang="hr-HR" sz="3200" b="1" dirty="0" err="1"/>
              <a:t>cura</a:t>
            </a:r>
            <a:r>
              <a:rPr lang="hr-HR" sz="3200" b="1" dirty="0" err="1">
                <a:solidFill>
                  <a:srgbClr val="00B0F0"/>
                </a:solidFill>
              </a:rPr>
              <a:t>mus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2. </a:t>
            </a:r>
            <a:r>
              <a:rPr lang="hr-HR" sz="3200" b="1" dirty="0" err="1"/>
              <a:t>cura</a:t>
            </a:r>
            <a:r>
              <a:rPr lang="hr-HR" sz="3200" b="1" dirty="0" err="1">
                <a:solidFill>
                  <a:srgbClr val="00B0F0"/>
                </a:solidFill>
              </a:rPr>
              <a:t>tis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</a:t>
            </a:r>
            <a:r>
              <a:rPr lang="hr-HR" sz="3200" b="1" dirty="0" err="1"/>
              <a:t>cura</a:t>
            </a:r>
            <a:r>
              <a:rPr lang="hr-HR" sz="3200" b="1" dirty="0" err="1">
                <a:solidFill>
                  <a:srgbClr val="00B0F0"/>
                </a:solidFill>
              </a:rPr>
              <a:t>nt</a:t>
            </a:r>
            <a:endParaRPr lang="hr-HR" b="1" dirty="0">
              <a:solidFill>
                <a:srgbClr val="00B0F0"/>
              </a:solidFill>
            </a:endParaRPr>
          </a:p>
        </p:txBody>
      </p:sp>
      <p:sp>
        <p:nvSpPr>
          <p:cNvPr id="6" name="Rezervirano mjesto teksta 5">
            <a:extLst>
              <a:ext uri="{FF2B5EF4-FFF2-40B4-BE49-F238E27FC236}">
                <a16:creationId xmlns:a16="http://schemas.microsoft.com/office/drawing/2014/main" id="{7112BC38-A95F-4D73-9DA4-FAA7159B9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0183" y="1905000"/>
            <a:ext cx="5131293" cy="576262"/>
          </a:xfrm>
        </p:spPr>
        <p:txBody>
          <a:bodyPr/>
          <a:lstStyle/>
          <a:p>
            <a:r>
              <a:rPr lang="hr-HR" sz="2800" b="1" dirty="0"/>
              <a:t>Indikativ prezenta pasivnog</a:t>
            </a:r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A54EA3C0-7D65-4817-8C3A-07E534FAB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735" y="2831977"/>
            <a:ext cx="4394447" cy="3424361"/>
          </a:xfrm>
        </p:spPr>
        <p:txBody>
          <a:bodyPr>
            <a:normAutofit lnSpcReduction="10000"/>
          </a:bodyPr>
          <a:lstStyle/>
          <a:p>
            <a:r>
              <a:rPr lang="hr-HR" sz="3200" b="1" dirty="0"/>
              <a:t>1. </a:t>
            </a:r>
            <a:r>
              <a:rPr lang="hr-HR" sz="3200" b="1" dirty="0" err="1"/>
              <a:t>curo</a:t>
            </a:r>
            <a:r>
              <a:rPr lang="hr-HR" sz="3200" b="1" dirty="0" err="1">
                <a:solidFill>
                  <a:srgbClr val="00B0F0"/>
                </a:solidFill>
              </a:rPr>
              <a:t>r</a:t>
            </a:r>
            <a:r>
              <a:rPr lang="hr-HR" sz="3200" b="1" dirty="0">
                <a:solidFill>
                  <a:srgbClr val="FFC000"/>
                </a:solidFill>
              </a:rPr>
              <a:t> </a:t>
            </a:r>
            <a:r>
              <a:rPr lang="hr-HR" sz="3200" b="1" dirty="0"/>
              <a:t>– liječim se</a:t>
            </a:r>
            <a:endParaRPr lang="hr-HR" sz="3200" b="1" dirty="0">
              <a:solidFill>
                <a:srgbClr val="FFC000"/>
              </a:solidFill>
            </a:endParaRPr>
          </a:p>
          <a:p>
            <a:r>
              <a:rPr lang="hr-HR" sz="3200" b="1" dirty="0"/>
              <a:t>2. </a:t>
            </a:r>
            <a:r>
              <a:rPr lang="hr-HR" sz="3200" b="1" dirty="0" err="1"/>
              <a:t>cura</a:t>
            </a:r>
            <a:r>
              <a:rPr lang="hr-HR" sz="3200" b="1" dirty="0" err="1">
                <a:solidFill>
                  <a:srgbClr val="00B0F0"/>
                </a:solidFill>
              </a:rPr>
              <a:t>ris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</a:t>
            </a:r>
            <a:r>
              <a:rPr lang="hr-HR" sz="3200" b="1" dirty="0" err="1"/>
              <a:t>cura</a:t>
            </a:r>
            <a:r>
              <a:rPr lang="hr-HR" sz="3200" b="1" dirty="0" err="1">
                <a:solidFill>
                  <a:srgbClr val="00B0F0"/>
                </a:solidFill>
              </a:rPr>
              <a:t>tur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1. </a:t>
            </a:r>
            <a:r>
              <a:rPr lang="hr-HR" sz="3200" b="1" dirty="0" err="1"/>
              <a:t>cura</a:t>
            </a:r>
            <a:r>
              <a:rPr lang="hr-HR" sz="3200" b="1" dirty="0" err="1">
                <a:solidFill>
                  <a:srgbClr val="00B0F0"/>
                </a:solidFill>
              </a:rPr>
              <a:t>mur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2. </a:t>
            </a:r>
            <a:r>
              <a:rPr lang="hr-HR" sz="3200" b="1" dirty="0" err="1"/>
              <a:t>cura</a:t>
            </a:r>
            <a:r>
              <a:rPr lang="hr-HR" sz="3200" b="1" dirty="0" err="1">
                <a:solidFill>
                  <a:srgbClr val="00B0F0"/>
                </a:solidFill>
              </a:rPr>
              <a:t>mini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</a:t>
            </a:r>
            <a:r>
              <a:rPr lang="hr-HR" sz="3200" b="1" dirty="0" err="1"/>
              <a:t>cura</a:t>
            </a:r>
            <a:r>
              <a:rPr lang="hr-HR" sz="3200" b="1" dirty="0" err="1">
                <a:solidFill>
                  <a:srgbClr val="00B0F0"/>
                </a:solidFill>
              </a:rPr>
              <a:t>ntur</a:t>
            </a:r>
            <a:endParaRPr lang="hr-HR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2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120288-9E6A-473E-8CD0-21316BB6C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9" y="452718"/>
            <a:ext cx="12112101" cy="1400530"/>
          </a:xfrm>
        </p:spPr>
        <p:txBody>
          <a:bodyPr/>
          <a:lstStyle/>
          <a:p>
            <a:r>
              <a:rPr lang="hr-HR" b="1" dirty="0"/>
              <a:t>2. ili ēre konjugacija  - VIDEO, 2. – vidjeti</a:t>
            </a:r>
            <a:br>
              <a:rPr lang="hr-HR" dirty="0"/>
            </a:br>
            <a:r>
              <a:rPr lang="hr-HR" sz="2400" dirty="0"/>
              <a:t>infinitiv prezenta aktivnog VIDĒRE; prezentska osnova glagola VIDĒ</a:t>
            </a:r>
            <a:br>
              <a:rPr lang="hr-HR" sz="2400" dirty="0"/>
            </a:br>
            <a:br>
              <a:rPr lang="hr-HR" sz="2400" dirty="0"/>
            </a:br>
            <a:br>
              <a:rPr lang="hr-HR" sz="2400" dirty="0"/>
            </a:br>
            <a:br>
              <a:rPr lang="hr-HR" sz="2400" dirty="0"/>
            </a:b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7248B81-47E4-4FD9-865F-6D0B7DEA8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2454" y="1853248"/>
            <a:ext cx="4958113" cy="1016446"/>
          </a:xfrm>
        </p:spPr>
        <p:txBody>
          <a:bodyPr/>
          <a:lstStyle/>
          <a:p>
            <a:r>
              <a:rPr lang="hr-HR" sz="2400" b="1" dirty="0"/>
              <a:t>Indikativ prezenta aktivnog</a:t>
            </a: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50A45FC-8AA9-407C-8324-43F4D090D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11" y="2372558"/>
            <a:ext cx="4396339" cy="3741738"/>
          </a:xfrm>
        </p:spPr>
        <p:txBody>
          <a:bodyPr/>
          <a:lstStyle/>
          <a:p>
            <a:r>
              <a:rPr lang="hr-HR" sz="3200" b="1" dirty="0"/>
              <a:t>1. video - vidim</a:t>
            </a:r>
          </a:p>
          <a:p>
            <a:r>
              <a:rPr lang="hr-HR" sz="3200" b="1" dirty="0"/>
              <a:t>2. </a:t>
            </a:r>
            <a:r>
              <a:rPr lang="hr-HR" sz="3200" b="1" dirty="0" err="1"/>
              <a:t>vide</a:t>
            </a:r>
            <a:r>
              <a:rPr lang="hr-HR" sz="3200" b="1" dirty="0" err="1">
                <a:solidFill>
                  <a:srgbClr val="00B0F0"/>
                </a:solidFill>
              </a:rPr>
              <a:t>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</a:t>
            </a:r>
            <a:r>
              <a:rPr lang="hr-HR" sz="3200" b="1" dirty="0" err="1"/>
              <a:t>vide</a:t>
            </a:r>
            <a:r>
              <a:rPr lang="hr-HR" sz="3200" b="1" dirty="0" err="1">
                <a:solidFill>
                  <a:srgbClr val="00B0F0"/>
                </a:solidFill>
              </a:rPr>
              <a:t>t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1. </a:t>
            </a:r>
            <a:r>
              <a:rPr lang="hr-HR" sz="3200" b="1" dirty="0" err="1"/>
              <a:t>vide</a:t>
            </a:r>
            <a:r>
              <a:rPr lang="hr-HR" sz="3200" b="1" dirty="0" err="1">
                <a:solidFill>
                  <a:srgbClr val="00B0F0"/>
                </a:solidFill>
              </a:rPr>
              <a:t>mus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2. </a:t>
            </a:r>
            <a:r>
              <a:rPr lang="hr-HR" sz="3200" b="1" dirty="0" err="1"/>
              <a:t>vide</a:t>
            </a:r>
            <a:r>
              <a:rPr lang="hr-HR" sz="3200" b="1" dirty="0" err="1">
                <a:solidFill>
                  <a:srgbClr val="00B0F0"/>
                </a:solidFill>
              </a:rPr>
              <a:t>tis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</a:t>
            </a:r>
            <a:r>
              <a:rPr lang="hr-HR" sz="3200" b="1" dirty="0" err="1"/>
              <a:t>vide</a:t>
            </a:r>
            <a:r>
              <a:rPr lang="hr-HR" sz="3200" b="1" dirty="0" err="1">
                <a:solidFill>
                  <a:srgbClr val="00B0F0"/>
                </a:solidFill>
              </a:rPr>
              <a:t>nt</a:t>
            </a:r>
            <a:endParaRPr lang="hr-HR" sz="3200" b="1" dirty="0">
              <a:solidFill>
                <a:srgbClr val="00B0F0"/>
              </a:solidFill>
            </a:endParaRPr>
          </a:p>
          <a:p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8331EF4-7ED4-495E-84DB-C41B3C913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913213"/>
            <a:ext cx="5584054" cy="1016446"/>
          </a:xfrm>
        </p:spPr>
        <p:txBody>
          <a:bodyPr/>
          <a:lstStyle/>
          <a:p>
            <a:r>
              <a:rPr lang="hr-HR" sz="2400" b="1" dirty="0"/>
              <a:t>Indikativ prezenta </a:t>
            </a:r>
            <a:r>
              <a:rPr lang="hr-HR" b="1" dirty="0"/>
              <a:t>pasivnog</a:t>
            </a:r>
            <a:endParaRPr lang="hr-HR" sz="2400" b="1" dirty="0"/>
          </a:p>
          <a:p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21E73DA-A1C1-46CF-B1D4-E8D541234B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0901" y="2481262"/>
            <a:ext cx="4958113" cy="3775076"/>
          </a:xfrm>
        </p:spPr>
        <p:txBody>
          <a:bodyPr/>
          <a:lstStyle/>
          <a:p>
            <a:r>
              <a:rPr lang="hr-HR" sz="3200" b="1" dirty="0"/>
              <a:t>1. </a:t>
            </a:r>
            <a:r>
              <a:rPr lang="hr-HR" sz="3200" b="1" dirty="0" err="1"/>
              <a:t>video</a:t>
            </a:r>
            <a:r>
              <a:rPr lang="hr-HR" sz="3200" b="1" dirty="0" err="1">
                <a:solidFill>
                  <a:srgbClr val="00B0F0"/>
                </a:solidFill>
              </a:rPr>
              <a:t>r</a:t>
            </a:r>
            <a:r>
              <a:rPr lang="hr-HR" sz="3200" b="1" dirty="0">
                <a:solidFill>
                  <a:srgbClr val="FFC000"/>
                </a:solidFill>
              </a:rPr>
              <a:t> </a:t>
            </a:r>
            <a:r>
              <a:rPr lang="hr-HR" sz="3200" b="1" dirty="0"/>
              <a:t>– vidim se</a:t>
            </a:r>
            <a:endParaRPr lang="hr-HR" sz="3200" b="1" dirty="0">
              <a:solidFill>
                <a:srgbClr val="FFC000"/>
              </a:solidFill>
            </a:endParaRPr>
          </a:p>
          <a:p>
            <a:r>
              <a:rPr lang="hr-HR" sz="3200" b="1" dirty="0"/>
              <a:t>2. </a:t>
            </a:r>
            <a:r>
              <a:rPr lang="hr-HR" sz="3200" b="1" dirty="0" err="1"/>
              <a:t>vide</a:t>
            </a:r>
            <a:r>
              <a:rPr lang="hr-HR" sz="3200" b="1" dirty="0" err="1">
                <a:solidFill>
                  <a:srgbClr val="00B0F0"/>
                </a:solidFill>
              </a:rPr>
              <a:t>ris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</a:t>
            </a:r>
            <a:r>
              <a:rPr lang="hr-HR" sz="3200" b="1" dirty="0" err="1"/>
              <a:t>vide</a:t>
            </a:r>
            <a:r>
              <a:rPr lang="hr-HR" sz="3200" b="1" dirty="0" err="1">
                <a:solidFill>
                  <a:srgbClr val="00B0F0"/>
                </a:solidFill>
              </a:rPr>
              <a:t>tur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1. </a:t>
            </a:r>
            <a:r>
              <a:rPr lang="hr-HR" sz="3200" b="1" dirty="0" err="1"/>
              <a:t>vide</a:t>
            </a:r>
            <a:r>
              <a:rPr lang="hr-HR" sz="3200" b="1" dirty="0" err="1">
                <a:solidFill>
                  <a:srgbClr val="00B0F0"/>
                </a:solidFill>
              </a:rPr>
              <a:t>mur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2. </a:t>
            </a:r>
            <a:r>
              <a:rPr lang="hr-HR" sz="3200" b="1" dirty="0" err="1"/>
              <a:t>vide</a:t>
            </a:r>
            <a:r>
              <a:rPr lang="hr-HR" sz="3200" b="1" dirty="0" err="1">
                <a:solidFill>
                  <a:srgbClr val="00B0F0"/>
                </a:solidFill>
              </a:rPr>
              <a:t>mini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</a:t>
            </a:r>
            <a:r>
              <a:rPr lang="hr-HR" sz="3200" b="1" dirty="0" err="1"/>
              <a:t>vide</a:t>
            </a:r>
            <a:r>
              <a:rPr lang="hr-HR" sz="3200" b="1" dirty="0" err="1">
                <a:solidFill>
                  <a:srgbClr val="00B0F0"/>
                </a:solidFill>
              </a:rPr>
              <a:t>ntur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608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4919BB-F443-43E7-8391-57E7E7CD9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617" y="452718"/>
            <a:ext cx="11656381" cy="1400530"/>
          </a:xfrm>
        </p:spPr>
        <p:txBody>
          <a:bodyPr/>
          <a:lstStyle/>
          <a:p>
            <a:r>
              <a:rPr lang="hr-HR" b="1" dirty="0"/>
              <a:t>3. ili </a:t>
            </a:r>
            <a:r>
              <a:rPr lang="hr-HR" b="1" dirty="0" err="1"/>
              <a:t>ĕre</a:t>
            </a:r>
            <a:r>
              <a:rPr lang="hr-HR" b="1" dirty="0"/>
              <a:t> konjugacija  - TRAHO, 3. – vuči</a:t>
            </a:r>
            <a:br>
              <a:rPr lang="hr-HR" b="1" dirty="0"/>
            </a:br>
            <a:r>
              <a:rPr lang="hr-HR" sz="2400" b="1" dirty="0"/>
              <a:t>Infinitiv prezenta aktivnog TRAHĔRE; prezentska osnova glagola TRAH</a:t>
            </a: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E43EE4A-B769-430E-937F-6A01144DC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0165" y="2032985"/>
            <a:ext cx="5354649" cy="1122979"/>
          </a:xfrm>
        </p:spPr>
        <p:txBody>
          <a:bodyPr/>
          <a:lstStyle/>
          <a:p>
            <a:r>
              <a:rPr lang="hr-HR" sz="2800" b="1" dirty="0"/>
              <a:t>Indikativ prezenta aktivnog</a:t>
            </a: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F01C066-192E-4900-8CD9-3CEB4EB1E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0617" y="2689934"/>
            <a:ext cx="5109035" cy="3566404"/>
          </a:xfrm>
        </p:spPr>
        <p:txBody>
          <a:bodyPr>
            <a:normAutofit fontScale="92500" lnSpcReduction="10000"/>
          </a:bodyPr>
          <a:lstStyle/>
          <a:p>
            <a:r>
              <a:rPr lang="hr-HR" sz="3200" b="1" dirty="0"/>
              <a:t>1. </a:t>
            </a:r>
            <a:r>
              <a:rPr lang="hr-HR" sz="3200" b="1" dirty="0" err="1"/>
              <a:t>traho</a:t>
            </a:r>
            <a:r>
              <a:rPr lang="hr-HR" sz="3200" b="1" dirty="0"/>
              <a:t> - vučem</a:t>
            </a:r>
          </a:p>
          <a:p>
            <a:r>
              <a:rPr lang="hr-HR" sz="3200" b="1" dirty="0"/>
              <a:t>2. </a:t>
            </a:r>
            <a:r>
              <a:rPr lang="hr-HR" sz="3200" b="1" dirty="0" err="1"/>
              <a:t>trah</a:t>
            </a:r>
            <a:r>
              <a:rPr lang="hr-HR" sz="3200" b="1" dirty="0" err="1">
                <a:solidFill>
                  <a:srgbClr val="00B0F0"/>
                </a:solidFill>
              </a:rPr>
              <a:t>is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</a:t>
            </a:r>
            <a:r>
              <a:rPr lang="hr-HR" sz="3200" b="1" dirty="0" err="1"/>
              <a:t>trah</a:t>
            </a:r>
            <a:r>
              <a:rPr lang="hr-HR" sz="3200" b="1" dirty="0" err="1">
                <a:solidFill>
                  <a:srgbClr val="00B0F0"/>
                </a:solidFill>
              </a:rPr>
              <a:t>it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1. </a:t>
            </a:r>
            <a:r>
              <a:rPr lang="hr-HR" sz="3200" b="1" dirty="0" err="1"/>
              <a:t>trah</a:t>
            </a:r>
            <a:r>
              <a:rPr lang="hr-HR" sz="3200" b="1" dirty="0" err="1">
                <a:solidFill>
                  <a:srgbClr val="00B0F0"/>
                </a:solidFill>
              </a:rPr>
              <a:t>imus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2. </a:t>
            </a:r>
            <a:r>
              <a:rPr lang="hr-HR" sz="3200" b="1" dirty="0" err="1"/>
              <a:t>trah</a:t>
            </a:r>
            <a:r>
              <a:rPr lang="hr-HR" sz="3200" b="1" dirty="0" err="1">
                <a:solidFill>
                  <a:srgbClr val="00B0F0"/>
                </a:solidFill>
              </a:rPr>
              <a:t>itis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</a:t>
            </a:r>
            <a:r>
              <a:rPr lang="hr-HR" sz="3200" b="1" dirty="0" err="1"/>
              <a:t>trah</a:t>
            </a:r>
            <a:r>
              <a:rPr lang="hr-HR" sz="3200" b="1" dirty="0" err="1">
                <a:solidFill>
                  <a:srgbClr val="00B0F0"/>
                </a:solidFill>
              </a:rPr>
              <a:t>unt</a:t>
            </a:r>
            <a:endParaRPr lang="hr-HR" sz="3200" b="1" dirty="0">
              <a:solidFill>
                <a:srgbClr val="00B0F0"/>
              </a:solidFill>
            </a:endParaRPr>
          </a:p>
          <a:p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A29C6F1-B679-4CC7-B6C1-5543B3308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979" y="2032986"/>
            <a:ext cx="5175682" cy="1122979"/>
          </a:xfrm>
        </p:spPr>
        <p:txBody>
          <a:bodyPr/>
          <a:lstStyle/>
          <a:p>
            <a:r>
              <a:rPr lang="hr-HR" sz="2800" b="1" dirty="0"/>
              <a:t>Indikativ prezenta pasivnog</a:t>
            </a:r>
          </a:p>
          <a:p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9177FF7-9388-4FE7-8297-2BDF5DF07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981" y="2758812"/>
            <a:ext cx="5299969" cy="3497525"/>
          </a:xfrm>
        </p:spPr>
        <p:txBody>
          <a:bodyPr>
            <a:normAutofit fontScale="92500" lnSpcReduction="10000"/>
          </a:bodyPr>
          <a:lstStyle/>
          <a:p>
            <a:r>
              <a:rPr lang="hr-HR" sz="3600" b="1" dirty="0"/>
              <a:t>1. </a:t>
            </a:r>
            <a:r>
              <a:rPr lang="hr-HR" sz="3600" b="1" dirty="0" err="1"/>
              <a:t>traho</a:t>
            </a:r>
            <a:r>
              <a:rPr lang="hr-HR" sz="3600" b="1" dirty="0" err="1">
                <a:solidFill>
                  <a:srgbClr val="00B0F0"/>
                </a:solidFill>
              </a:rPr>
              <a:t>r</a:t>
            </a:r>
            <a:r>
              <a:rPr lang="hr-HR" sz="3600" b="1" dirty="0">
                <a:solidFill>
                  <a:srgbClr val="FFC000"/>
                </a:solidFill>
              </a:rPr>
              <a:t> </a:t>
            </a:r>
            <a:r>
              <a:rPr lang="hr-HR" sz="3600" b="1" dirty="0"/>
              <a:t>– vučem se</a:t>
            </a:r>
            <a:endParaRPr lang="hr-HR" sz="3600" b="1" dirty="0">
              <a:solidFill>
                <a:srgbClr val="FFC000"/>
              </a:solidFill>
            </a:endParaRPr>
          </a:p>
          <a:p>
            <a:r>
              <a:rPr lang="hr-HR" sz="3600" b="1" dirty="0"/>
              <a:t>2. </a:t>
            </a:r>
            <a:r>
              <a:rPr lang="hr-HR" sz="3600" b="1" dirty="0" err="1"/>
              <a:t>trah</a:t>
            </a:r>
            <a:r>
              <a:rPr lang="hr-HR" sz="3600" b="1" dirty="0" err="1">
                <a:solidFill>
                  <a:srgbClr val="00B0F0"/>
                </a:solidFill>
              </a:rPr>
              <a:t>eris</a:t>
            </a:r>
            <a:endParaRPr lang="hr-HR" sz="3600" b="1" dirty="0">
              <a:solidFill>
                <a:srgbClr val="00B0F0"/>
              </a:solidFill>
            </a:endParaRPr>
          </a:p>
          <a:p>
            <a:r>
              <a:rPr lang="hr-HR" sz="3600" b="1" dirty="0"/>
              <a:t>3. </a:t>
            </a:r>
            <a:r>
              <a:rPr lang="hr-HR" sz="3600" b="1" dirty="0" err="1"/>
              <a:t>trah</a:t>
            </a:r>
            <a:r>
              <a:rPr lang="hr-HR" sz="3600" b="1" dirty="0" err="1">
                <a:solidFill>
                  <a:srgbClr val="00B0F0"/>
                </a:solidFill>
              </a:rPr>
              <a:t>itur</a:t>
            </a:r>
            <a:endParaRPr lang="hr-HR" sz="3600" b="1" dirty="0">
              <a:solidFill>
                <a:srgbClr val="00B0F0"/>
              </a:solidFill>
            </a:endParaRPr>
          </a:p>
          <a:p>
            <a:r>
              <a:rPr lang="hr-HR" sz="3600" b="1" dirty="0"/>
              <a:t>1. </a:t>
            </a:r>
            <a:r>
              <a:rPr lang="hr-HR" sz="3600" b="1" dirty="0" err="1"/>
              <a:t>trah</a:t>
            </a:r>
            <a:r>
              <a:rPr lang="hr-HR" sz="3600" b="1" dirty="0" err="1">
                <a:solidFill>
                  <a:srgbClr val="00B0F0"/>
                </a:solidFill>
              </a:rPr>
              <a:t>imur</a:t>
            </a:r>
            <a:endParaRPr lang="hr-HR" sz="3600" b="1" dirty="0">
              <a:solidFill>
                <a:srgbClr val="00B0F0"/>
              </a:solidFill>
            </a:endParaRPr>
          </a:p>
          <a:p>
            <a:r>
              <a:rPr lang="hr-HR" sz="3600" b="1" dirty="0"/>
              <a:t>2. </a:t>
            </a:r>
            <a:r>
              <a:rPr lang="hr-HR" sz="3600" b="1" dirty="0" err="1"/>
              <a:t>trah</a:t>
            </a:r>
            <a:r>
              <a:rPr lang="hr-HR" sz="3600" b="1" dirty="0" err="1">
                <a:solidFill>
                  <a:srgbClr val="00B0F0"/>
                </a:solidFill>
              </a:rPr>
              <a:t>imini</a:t>
            </a:r>
            <a:endParaRPr lang="hr-HR" sz="3600" b="1" dirty="0">
              <a:solidFill>
                <a:srgbClr val="00B0F0"/>
              </a:solidFill>
            </a:endParaRPr>
          </a:p>
          <a:p>
            <a:r>
              <a:rPr lang="hr-HR" sz="3600" b="1" dirty="0"/>
              <a:t>3. </a:t>
            </a:r>
            <a:r>
              <a:rPr lang="hr-HR" sz="3600" b="1" dirty="0" err="1"/>
              <a:t>trah</a:t>
            </a:r>
            <a:r>
              <a:rPr lang="hr-HR" sz="3600" b="1" dirty="0" err="1">
                <a:solidFill>
                  <a:srgbClr val="00B0F0"/>
                </a:solidFill>
              </a:rPr>
              <a:t>untur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1405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40809F-099E-49E1-BBE0-8DBF302F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87" y="286227"/>
            <a:ext cx="11718524" cy="1400530"/>
          </a:xfrm>
        </p:spPr>
        <p:txBody>
          <a:bodyPr/>
          <a:lstStyle/>
          <a:p>
            <a:r>
              <a:rPr lang="hr-HR" sz="3600" b="1" dirty="0"/>
              <a:t>3 . ili </a:t>
            </a:r>
            <a:r>
              <a:rPr lang="hr-HR" sz="3600" b="1" dirty="0" err="1"/>
              <a:t>ĕre</a:t>
            </a:r>
            <a:r>
              <a:rPr lang="hr-HR" sz="3600" b="1" dirty="0"/>
              <a:t> konjugacija –glagoli na –IO </a:t>
            </a:r>
            <a:r>
              <a:rPr lang="hr-HR" sz="2800" b="1" dirty="0"/>
              <a:t>PARIO, 3. –rađati</a:t>
            </a:r>
            <a:br>
              <a:rPr lang="hr-HR" sz="2800" b="1" dirty="0"/>
            </a:br>
            <a:r>
              <a:rPr lang="hr-HR" sz="2800" b="1" dirty="0"/>
              <a:t>Infinitiv prezenta aktivnog PARĔRE; prezentska osnova PAR +I</a:t>
            </a:r>
            <a:endParaRPr lang="hr-HR" sz="3600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B8FD65B-5810-4BD8-A9CA-1ADA6EA73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4186" y="1686757"/>
            <a:ext cx="5273336" cy="1065321"/>
          </a:xfrm>
        </p:spPr>
        <p:txBody>
          <a:bodyPr/>
          <a:lstStyle/>
          <a:p>
            <a:r>
              <a:rPr lang="hr-HR" sz="2800" b="1" dirty="0"/>
              <a:t>Indikativ prezenta aktivnog</a:t>
            </a: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ACA2BE1-1D0C-485C-8E22-1807BED6D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4186" y="2530137"/>
            <a:ext cx="4101483" cy="3726202"/>
          </a:xfrm>
        </p:spPr>
        <p:txBody>
          <a:bodyPr>
            <a:normAutofit fontScale="92500" lnSpcReduction="10000"/>
          </a:bodyPr>
          <a:lstStyle/>
          <a:p>
            <a:r>
              <a:rPr lang="hr-HR" sz="3600" b="1" dirty="0"/>
              <a:t>1. pario - rađam</a:t>
            </a:r>
          </a:p>
          <a:p>
            <a:r>
              <a:rPr lang="hr-HR" sz="3600" b="1" dirty="0"/>
              <a:t>2. </a:t>
            </a:r>
            <a:r>
              <a:rPr lang="hr-HR" sz="3600" b="1" dirty="0" err="1"/>
              <a:t>par</a:t>
            </a:r>
            <a:r>
              <a:rPr lang="hr-HR" sz="3600" b="1" dirty="0" err="1">
                <a:solidFill>
                  <a:srgbClr val="00B0F0"/>
                </a:solidFill>
              </a:rPr>
              <a:t>is</a:t>
            </a:r>
            <a:endParaRPr lang="hr-HR" sz="3600" b="1" dirty="0">
              <a:solidFill>
                <a:srgbClr val="00B0F0"/>
              </a:solidFill>
            </a:endParaRPr>
          </a:p>
          <a:p>
            <a:r>
              <a:rPr lang="hr-HR" sz="3600" b="1" dirty="0"/>
              <a:t>3. par</a:t>
            </a:r>
            <a:r>
              <a:rPr lang="hr-HR" sz="3600" b="1" dirty="0">
                <a:solidFill>
                  <a:srgbClr val="00B0F0"/>
                </a:solidFill>
              </a:rPr>
              <a:t>it</a:t>
            </a:r>
          </a:p>
          <a:p>
            <a:r>
              <a:rPr lang="hr-HR" sz="3600" b="1" dirty="0"/>
              <a:t>1. </a:t>
            </a:r>
            <a:r>
              <a:rPr lang="hr-HR" sz="3600" b="1" dirty="0" err="1"/>
              <a:t>par</a:t>
            </a:r>
            <a:r>
              <a:rPr lang="hr-HR" sz="3600" b="1" dirty="0" err="1">
                <a:solidFill>
                  <a:srgbClr val="00B0F0"/>
                </a:solidFill>
              </a:rPr>
              <a:t>imus</a:t>
            </a:r>
            <a:endParaRPr lang="hr-HR" sz="3600" b="1" dirty="0">
              <a:solidFill>
                <a:srgbClr val="00B0F0"/>
              </a:solidFill>
            </a:endParaRPr>
          </a:p>
          <a:p>
            <a:r>
              <a:rPr lang="hr-HR" sz="3600" b="1" dirty="0"/>
              <a:t>2. </a:t>
            </a:r>
            <a:r>
              <a:rPr lang="hr-HR" sz="3600" b="1" dirty="0" err="1"/>
              <a:t>par</a:t>
            </a:r>
            <a:r>
              <a:rPr lang="hr-HR" sz="3600" b="1" dirty="0" err="1">
                <a:solidFill>
                  <a:srgbClr val="00B0F0"/>
                </a:solidFill>
              </a:rPr>
              <a:t>itis</a:t>
            </a:r>
            <a:endParaRPr lang="hr-HR" sz="3600" b="1" dirty="0">
              <a:solidFill>
                <a:srgbClr val="00B0F0"/>
              </a:solidFill>
            </a:endParaRPr>
          </a:p>
          <a:p>
            <a:r>
              <a:rPr lang="hr-HR" sz="3600" b="1" dirty="0"/>
              <a:t>3. </a:t>
            </a:r>
            <a:r>
              <a:rPr lang="hr-HR" sz="3600" b="1" dirty="0" err="1"/>
              <a:t>par</a:t>
            </a:r>
            <a:r>
              <a:rPr lang="hr-HR" sz="3600" b="1" dirty="0" err="1">
                <a:solidFill>
                  <a:srgbClr val="00B0F0"/>
                </a:solidFill>
              </a:rPr>
              <a:t>iunt</a:t>
            </a:r>
            <a:endParaRPr lang="hr-HR" sz="3600" b="1" dirty="0">
              <a:solidFill>
                <a:srgbClr val="00B0F0"/>
              </a:solidFill>
            </a:endParaRPr>
          </a:p>
          <a:p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8A73D22-037A-42FD-ABAA-7EC9C021F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66299" y="1686757"/>
            <a:ext cx="5601810" cy="1065321"/>
          </a:xfrm>
        </p:spPr>
        <p:txBody>
          <a:bodyPr/>
          <a:lstStyle/>
          <a:p>
            <a:r>
              <a:rPr lang="hr-HR" sz="2800" b="1" dirty="0"/>
              <a:t>Indikativ prezenta pasivnog</a:t>
            </a:r>
          </a:p>
          <a:p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F7619FB-A402-4037-8072-E25AED985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5075" y="2530136"/>
            <a:ext cx="4927108" cy="3726202"/>
          </a:xfrm>
        </p:spPr>
        <p:txBody>
          <a:bodyPr>
            <a:normAutofit fontScale="92500" lnSpcReduction="10000"/>
          </a:bodyPr>
          <a:lstStyle/>
          <a:p>
            <a:r>
              <a:rPr lang="hr-HR" sz="3500" b="1" dirty="0"/>
              <a:t>1. </a:t>
            </a:r>
            <a:r>
              <a:rPr lang="hr-HR" sz="3500" b="1" dirty="0" err="1"/>
              <a:t>pario</a:t>
            </a:r>
            <a:r>
              <a:rPr lang="hr-HR" sz="3500" b="1" dirty="0" err="1">
                <a:solidFill>
                  <a:srgbClr val="00B0F0"/>
                </a:solidFill>
              </a:rPr>
              <a:t>r</a:t>
            </a:r>
            <a:r>
              <a:rPr lang="hr-HR" sz="3500" b="1" dirty="0">
                <a:solidFill>
                  <a:srgbClr val="FFC000"/>
                </a:solidFill>
              </a:rPr>
              <a:t> </a:t>
            </a:r>
            <a:r>
              <a:rPr lang="hr-HR" sz="3500" b="1" dirty="0"/>
              <a:t>– rađam se</a:t>
            </a:r>
            <a:endParaRPr lang="hr-HR" sz="3500" b="1" dirty="0">
              <a:solidFill>
                <a:srgbClr val="FFC000"/>
              </a:solidFill>
            </a:endParaRPr>
          </a:p>
          <a:p>
            <a:r>
              <a:rPr lang="hr-HR" sz="3500" b="1" dirty="0"/>
              <a:t>2. </a:t>
            </a:r>
            <a:r>
              <a:rPr lang="hr-HR" sz="3500" b="1" dirty="0" err="1"/>
              <a:t>par</a:t>
            </a:r>
            <a:r>
              <a:rPr lang="hr-HR" sz="3500" b="1" dirty="0" err="1">
                <a:solidFill>
                  <a:srgbClr val="00B0F0"/>
                </a:solidFill>
              </a:rPr>
              <a:t>eris</a:t>
            </a:r>
            <a:endParaRPr lang="hr-HR" sz="3500" b="1" dirty="0">
              <a:solidFill>
                <a:srgbClr val="00B0F0"/>
              </a:solidFill>
            </a:endParaRPr>
          </a:p>
          <a:p>
            <a:r>
              <a:rPr lang="hr-HR" sz="3500" b="1" dirty="0"/>
              <a:t>3. </a:t>
            </a:r>
            <a:r>
              <a:rPr lang="hr-HR" sz="3500" b="1" dirty="0" err="1"/>
              <a:t>par</a:t>
            </a:r>
            <a:r>
              <a:rPr lang="hr-HR" sz="3500" b="1" dirty="0" err="1">
                <a:solidFill>
                  <a:srgbClr val="00B0F0"/>
                </a:solidFill>
              </a:rPr>
              <a:t>itur</a:t>
            </a:r>
            <a:endParaRPr lang="hr-HR" sz="3500" b="1" dirty="0">
              <a:solidFill>
                <a:srgbClr val="00B0F0"/>
              </a:solidFill>
            </a:endParaRPr>
          </a:p>
          <a:p>
            <a:r>
              <a:rPr lang="hr-HR" sz="3500" b="1" dirty="0"/>
              <a:t>1. </a:t>
            </a:r>
            <a:r>
              <a:rPr lang="hr-HR" sz="3500" b="1" dirty="0" err="1"/>
              <a:t>par</a:t>
            </a:r>
            <a:r>
              <a:rPr lang="hr-HR" sz="3500" b="1" dirty="0" err="1">
                <a:solidFill>
                  <a:srgbClr val="00B0F0"/>
                </a:solidFill>
              </a:rPr>
              <a:t>imur</a:t>
            </a:r>
            <a:endParaRPr lang="hr-HR" sz="3500" b="1" dirty="0">
              <a:solidFill>
                <a:srgbClr val="00B0F0"/>
              </a:solidFill>
            </a:endParaRPr>
          </a:p>
          <a:p>
            <a:r>
              <a:rPr lang="hr-HR" sz="3500" b="1" dirty="0"/>
              <a:t>2. </a:t>
            </a:r>
            <a:r>
              <a:rPr lang="hr-HR" sz="3500" b="1" dirty="0" err="1"/>
              <a:t>par</a:t>
            </a:r>
            <a:r>
              <a:rPr lang="hr-HR" sz="3500" b="1" dirty="0" err="1">
                <a:solidFill>
                  <a:srgbClr val="00B0F0"/>
                </a:solidFill>
              </a:rPr>
              <a:t>imini</a:t>
            </a:r>
            <a:endParaRPr lang="hr-HR" sz="3500" b="1" dirty="0">
              <a:solidFill>
                <a:srgbClr val="00B0F0"/>
              </a:solidFill>
            </a:endParaRPr>
          </a:p>
          <a:p>
            <a:r>
              <a:rPr lang="hr-HR" sz="3500" b="1" dirty="0"/>
              <a:t>3. </a:t>
            </a:r>
            <a:r>
              <a:rPr lang="hr-HR" sz="3500" b="1" dirty="0" err="1"/>
              <a:t>par</a:t>
            </a:r>
            <a:r>
              <a:rPr lang="hr-HR" sz="3500" b="1" dirty="0" err="1">
                <a:solidFill>
                  <a:srgbClr val="00B0F0"/>
                </a:solidFill>
              </a:rPr>
              <a:t>iuntur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80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812739-14AE-4700-8DAF-B6BFB8997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64" y="181995"/>
            <a:ext cx="11319030" cy="1400530"/>
          </a:xfrm>
        </p:spPr>
        <p:txBody>
          <a:bodyPr/>
          <a:lstStyle/>
          <a:p>
            <a:r>
              <a:rPr lang="hr-HR" b="1" dirty="0"/>
              <a:t>4. ili </a:t>
            </a:r>
            <a:r>
              <a:rPr lang="hr-HR" b="1" dirty="0" err="1"/>
              <a:t>īre</a:t>
            </a:r>
            <a:r>
              <a:rPr lang="hr-HR" b="1" dirty="0"/>
              <a:t> konjugacija – PUNIO, 4. –kazniti</a:t>
            </a:r>
            <a:br>
              <a:rPr lang="hr-HR" b="1" dirty="0"/>
            </a:br>
            <a:r>
              <a:rPr lang="hr-HR" sz="2400" dirty="0"/>
              <a:t>Infinitiv prezenta aktivnog PUNĪRE; prezentska osnova glagola PUNĪ</a:t>
            </a: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27677DE-4343-46FE-9166-E5B6E76CE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116" y="1748900"/>
            <a:ext cx="5456806" cy="1122979"/>
          </a:xfrm>
        </p:spPr>
        <p:txBody>
          <a:bodyPr/>
          <a:lstStyle/>
          <a:p>
            <a:r>
              <a:rPr lang="hr-HR" sz="2800" b="1" dirty="0"/>
              <a:t>Indikativ prezenta aktivnog</a:t>
            </a: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BCE93E5-6B62-42CD-A13D-5658E9488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884" y="2396971"/>
            <a:ext cx="5055768" cy="3859367"/>
          </a:xfrm>
        </p:spPr>
        <p:txBody>
          <a:bodyPr>
            <a:normAutofit/>
          </a:bodyPr>
          <a:lstStyle/>
          <a:p>
            <a:r>
              <a:rPr lang="hr-HR" sz="3200" b="1" dirty="0"/>
              <a:t>1. punio - kažnjavam</a:t>
            </a:r>
          </a:p>
          <a:p>
            <a:r>
              <a:rPr lang="hr-HR" sz="3200" b="1" dirty="0"/>
              <a:t>2. </a:t>
            </a:r>
            <a:r>
              <a:rPr lang="hr-HR" sz="3200" b="1" dirty="0" err="1"/>
              <a:t>puni</a:t>
            </a:r>
            <a:r>
              <a:rPr lang="hr-HR" sz="3200" b="1" dirty="0" err="1">
                <a:solidFill>
                  <a:srgbClr val="00B0F0"/>
                </a:solidFill>
              </a:rPr>
              <a:t>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puni</a:t>
            </a:r>
            <a:r>
              <a:rPr lang="hr-HR" sz="3200" b="1" dirty="0">
                <a:solidFill>
                  <a:srgbClr val="00B0F0"/>
                </a:solidFill>
              </a:rPr>
              <a:t>t</a:t>
            </a:r>
          </a:p>
          <a:p>
            <a:r>
              <a:rPr lang="hr-HR" sz="3200" b="1" dirty="0"/>
              <a:t>1. </a:t>
            </a:r>
            <a:r>
              <a:rPr lang="hr-HR" sz="3200" b="1" dirty="0" err="1"/>
              <a:t>puni</a:t>
            </a:r>
            <a:r>
              <a:rPr lang="hr-HR" sz="3200" b="1" dirty="0" err="1">
                <a:solidFill>
                  <a:srgbClr val="00B0F0"/>
                </a:solidFill>
              </a:rPr>
              <a:t>mus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2. </a:t>
            </a:r>
            <a:r>
              <a:rPr lang="hr-HR" sz="3200" b="1" dirty="0" err="1"/>
              <a:t>puni</a:t>
            </a:r>
            <a:r>
              <a:rPr lang="hr-HR" sz="3200" b="1" dirty="0" err="1">
                <a:solidFill>
                  <a:srgbClr val="00B0F0"/>
                </a:solidFill>
              </a:rPr>
              <a:t>tis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</a:t>
            </a:r>
            <a:r>
              <a:rPr lang="hr-HR" sz="3200" b="1" dirty="0" err="1"/>
              <a:t>puni</a:t>
            </a:r>
            <a:r>
              <a:rPr lang="hr-HR" sz="3200" b="1" dirty="0" err="1">
                <a:solidFill>
                  <a:srgbClr val="00B0F0"/>
                </a:solidFill>
              </a:rPr>
              <a:t>unt</a:t>
            </a:r>
            <a:endParaRPr lang="hr-HR" sz="3200" b="1" dirty="0">
              <a:solidFill>
                <a:srgbClr val="00B0F0"/>
              </a:solidFill>
            </a:endParaRPr>
          </a:p>
          <a:p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F491761-19AC-4517-A644-310F43F23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0632" y="1926454"/>
            <a:ext cx="5535291" cy="945425"/>
          </a:xfrm>
        </p:spPr>
        <p:txBody>
          <a:bodyPr/>
          <a:lstStyle/>
          <a:p>
            <a:r>
              <a:rPr lang="hr-HR" sz="2800" b="1" dirty="0"/>
              <a:t>Indikativ prezenta pasivnog</a:t>
            </a:r>
          </a:p>
          <a:p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3A8688E-07DE-4649-A5F9-A8B7D1C268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8" y="2396970"/>
            <a:ext cx="5535293" cy="3859367"/>
          </a:xfrm>
        </p:spPr>
        <p:txBody>
          <a:bodyPr>
            <a:normAutofit/>
          </a:bodyPr>
          <a:lstStyle/>
          <a:p>
            <a:r>
              <a:rPr lang="hr-HR" sz="3200" b="1" dirty="0"/>
              <a:t>1. </a:t>
            </a:r>
            <a:r>
              <a:rPr lang="hr-HR" sz="3200" b="1" dirty="0" err="1"/>
              <a:t>punio</a:t>
            </a:r>
            <a:r>
              <a:rPr lang="hr-HR" sz="3200" b="1" dirty="0" err="1">
                <a:solidFill>
                  <a:srgbClr val="00B0F0"/>
                </a:solidFill>
              </a:rPr>
              <a:t>r</a:t>
            </a:r>
            <a:r>
              <a:rPr lang="hr-HR" sz="3200" b="1" dirty="0">
                <a:solidFill>
                  <a:srgbClr val="FFC000"/>
                </a:solidFill>
              </a:rPr>
              <a:t> </a:t>
            </a:r>
            <a:r>
              <a:rPr lang="hr-HR" sz="3200" b="1" dirty="0"/>
              <a:t>– kažnjavam se</a:t>
            </a:r>
            <a:endParaRPr lang="hr-HR" sz="3200" b="1" dirty="0">
              <a:solidFill>
                <a:srgbClr val="FFC000"/>
              </a:solidFill>
            </a:endParaRPr>
          </a:p>
          <a:p>
            <a:r>
              <a:rPr lang="hr-HR" sz="3200" b="1" dirty="0"/>
              <a:t>2. </a:t>
            </a:r>
            <a:r>
              <a:rPr lang="hr-HR" sz="3200" b="1" dirty="0" err="1"/>
              <a:t>puni</a:t>
            </a:r>
            <a:r>
              <a:rPr lang="hr-HR" sz="3200" b="1" dirty="0" err="1">
                <a:solidFill>
                  <a:srgbClr val="00B0F0"/>
                </a:solidFill>
              </a:rPr>
              <a:t>ris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</a:t>
            </a:r>
            <a:r>
              <a:rPr lang="hr-HR" sz="3200" b="1" dirty="0" err="1"/>
              <a:t>puni</a:t>
            </a:r>
            <a:r>
              <a:rPr lang="hr-HR" sz="3200" b="1" dirty="0" err="1">
                <a:solidFill>
                  <a:srgbClr val="00B0F0"/>
                </a:solidFill>
              </a:rPr>
              <a:t>tur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1. </a:t>
            </a:r>
            <a:r>
              <a:rPr lang="hr-HR" sz="3200" b="1" dirty="0" err="1"/>
              <a:t>puni</a:t>
            </a:r>
            <a:r>
              <a:rPr lang="hr-HR" sz="3200" b="1" dirty="0" err="1">
                <a:solidFill>
                  <a:srgbClr val="00B0F0"/>
                </a:solidFill>
              </a:rPr>
              <a:t>mur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2. </a:t>
            </a:r>
            <a:r>
              <a:rPr lang="hr-HR" sz="3200" b="1" dirty="0" err="1"/>
              <a:t>puni</a:t>
            </a:r>
            <a:r>
              <a:rPr lang="hr-HR" sz="3200" b="1" dirty="0" err="1">
                <a:solidFill>
                  <a:srgbClr val="00B0F0"/>
                </a:solidFill>
              </a:rPr>
              <a:t>mini</a:t>
            </a:r>
            <a:endParaRPr lang="hr-HR" sz="3200" b="1" dirty="0">
              <a:solidFill>
                <a:srgbClr val="00B0F0"/>
              </a:solidFill>
            </a:endParaRPr>
          </a:p>
          <a:p>
            <a:r>
              <a:rPr lang="hr-HR" sz="3200" b="1" dirty="0"/>
              <a:t>3. </a:t>
            </a:r>
            <a:r>
              <a:rPr lang="hr-HR" sz="3200" b="1" dirty="0" err="1"/>
              <a:t>puni</a:t>
            </a:r>
            <a:r>
              <a:rPr lang="hr-HR" sz="3200" b="1" dirty="0" err="1">
                <a:solidFill>
                  <a:srgbClr val="00B0F0"/>
                </a:solidFill>
              </a:rPr>
              <a:t>untur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651215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</TotalTime>
  <Words>929</Words>
  <Application>Microsoft Office PowerPoint</Application>
  <PresentationFormat>Široki zaslon</PresentationFormat>
  <Paragraphs>122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Roboto</vt:lpstr>
      <vt:lpstr>Wingdings 3</vt:lpstr>
      <vt:lpstr>Ion</vt:lpstr>
      <vt:lpstr>INDIKATIV PREZENTA</vt:lpstr>
      <vt:lpstr>PREZENTSKA OSNOVA GLAGOLA </vt:lpstr>
      <vt:lpstr>INDIKATIV PREZENTA AKTIVNOG</vt:lpstr>
      <vt:lpstr>INDIKATIV PREZENTA PASIVNOG</vt:lpstr>
      <vt:lpstr>1. Ili āre konjugacija  - CURO, 1. – liječiti infinitiv prezenta aktivnog SANĀRE; prezentska osnova glagola SANĀ</vt:lpstr>
      <vt:lpstr>2. ili ēre konjugacija  - VIDEO, 2. – vidjeti infinitiv prezenta aktivnog VIDĒRE; prezentska osnova glagola VIDĒ    </vt:lpstr>
      <vt:lpstr>3. ili ĕre konjugacija  - TRAHO, 3. – vuči Infinitiv prezenta aktivnog TRAHĔRE; prezentska osnova glagola TRAH</vt:lpstr>
      <vt:lpstr>3 . ili ĕre konjugacija –glagoli na –IO PARIO, 3. –rađati Infinitiv prezenta aktivnog PARĔRE; prezentska osnova PAR +I</vt:lpstr>
      <vt:lpstr>4. ili īre konjugacija – PUNIO, 4. –kazniti Infinitiv prezenta aktivnog PUNĪRE; prezentska osnova glagola PUNĪ</vt:lpstr>
      <vt:lpstr>Lectio quarta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INDIKATIV PREZENTA</dc:title>
  <dc:creator>Korisnik</dc:creator>
  <cp:lastModifiedBy>Korisnik</cp:lastModifiedBy>
  <cp:revision>17</cp:revision>
  <dcterms:created xsi:type="dcterms:W3CDTF">2022-11-14T08:48:54Z</dcterms:created>
  <dcterms:modified xsi:type="dcterms:W3CDTF">2022-11-19T09:02:12Z</dcterms:modified>
</cp:coreProperties>
</file>