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3" r:id="rId2"/>
    <p:sldId id="264" r:id="rId3"/>
    <p:sldId id="256" r:id="rId4"/>
    <p:sldId id="265" r:id="rId5"/>
    <p:sldId id="266" r:id="rId6"/>
    <p:sldId id="267" r:id="rId7"/>
    <p:sldId id="270" r:id="rId8"/>
    <p:sldId id="269" r:id="rId9"/>
    <p:sldId id="262" r:id="rId10"/>
    <p:sldId id="257" r:id="rId11"/>
    <p:sldId id="258" r:id="rId12"/>
    <p:sldId id="268" r:id="rId13"/>
    <p:sldId id="271" r:id="rId14"/>
    <p:sldId id="261" r:id="rId15"/>
    <p:sldId id="272" r:id="rId16"/>
    <p:sldId id="260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38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78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8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673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92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154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28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50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2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66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03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0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388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91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87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70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AFFC45-A40D-41C0-8570-9BB4FA5F1456}" type="datetimeFigureOut">
              <a:rPr lang="hr-HR" smtClean="0"/>
              <a:t>6.12.2022.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9B8A-A49A-4644-AAA8-5464C683C4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349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6987ABC1-262E-47F0-9FB1-5DE6B7B1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/>
              <a:t>Pridjevi u latinskom jeziku</a:t>
            </a:r>
          </a:p>
        </p:txBody>
      </p:sp>
      <p:sp>
        <p:nvSpPr>
          <p:cNvPr id="8" name="Podnaslov 7">
            <a:extLst>
              <a:ext uri="{FF2B5EF4-FFF2-40B4-BE49-F238E27FC236}">
                <a16:creationId xmlns:a16="http://schemas.microsoft.com/office/drawing/2014/main" id="{B053DC0F-6853-4E9B-9FA0-83ACD1EE7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1348" y="2406218"/>
            <a:ext cx="8309499" cy="2045563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C000"/>
                </a:solidFill>
              </a:rPr>
              <a:t>Pridjevi 1. i 2. deklinacije </a:t>
            </a:r>
            <a:r>
              <a:rPr lang="hr-HR" sz="3200" b="1" dirty="0"/>
              <a:t>koji se dekliniraju isto kao imenice 1. i 2. deklinacije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id="{AEDD21AD-B563-41E7-9553-642FEACDE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71348" y="4323424"/>
            <a:ext cx="9933263" cy="1580419"/>
          </a:xfrm>
        </p:spPr>
        <p:txBody>
          <a:bodyPr/>
          <a:lstStyle/>
          <a:p>
            <a:r>
              <a:rPr lang="hr-HR" sz="3200" b="1" dirty="0">
                <a:solidFill>
                  <a:srgbClr val="FFC000"/>
                </a:solidFill>
              </a:rPr>
              <a:t>Pridjevi 3. deklinacije </a:t>
            </a:r>
            <a:r>
              <a:rPr lang="hr-HR" sz="3200" b="1" dirty="0"/>
              <a:t>koji se dekliniraju isto kao i imenice 3. </a:t>
            </a:r>
            <a:r>
              <a:rPr lang="hr-HR" sz="3200" b="1" dirty="0" err="1"/>
              <a:t>deklinacije”i</a:t>
            </a:r>
            <a:r>
              <a:rPr lang="hr-HR" sz="3200" b="1" dirty="0"/>
              <a:t>” osnova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341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E925F9-6940-4B45-899B-A5F6131A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Imenice 1. ili A deklinacije</a:t>
            </a:r>
            <a:br>
              <a:rPr lang="hr-HR" b="1" dirty="0"/>
            </a:br>
            <a:endParaRPr lang="hr-HR" b="1" dirty="0"/>
          </a:p>
        </p:txBody>
      </p:sp>
      <p:graphicFrame>
        <p:nvGraphicFramePr>
          <p:cNvPr id="5" name="Tablica 5">
            <a:extLst>
              <a:ext uri="{FF2B5EF4-FFF2-40B4-BE49-F238E27FC236}">
                <a16:creationId xmlns:a16="http://schemas.microsoft.com/office/drawing/2014/main" id="{C7D320DC-A856-4C63-A204-FAD78D45A7D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7738497"/>
              </p:ext>
            </p:extLst>
          </p:nvPr>
        </p:nvGraphicFramePr>
        <p:xfrm>
          <a:off x="443883" y="2060575"/>
          <a:ext cx="5055216" cy="324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608">
                  <a:extLst>
                    <a:ext uri="{9D8B030D-6E8A-4147-A177-3AD203B41FA5}">
                      <a16:colId xmlns:a16="http://schemas.microsoft.com/office/drawing/2014/main" val="724585058"/>
                    </a:ext>
                  </a:extLst>
                </a:gridCol>
                <a:gridCol w="2527608">
                  <a:extLst>
                    <a:ext uri="{9D8B030D-6E8A-4147-A177-3AD203B41FA5}">
                      <a16:colId xmlns:a16="http://schemas.microsoft.com/office/drawing/2014/main" val="166208372"/>
                    </a:ext>
                  </a:extLst>
                </a:gridCol>
              </a:tblGrid>
              <a:tr h="1082757">
                <a:tc>
                  <a:txBody>
                    <a:bodyPr/>
                    <a:lstStyle/>
                    <a:p>
                      <a:r>
                        <a:rPr lang="hr-HR" sz="3200" dirty="0"/>
                        <a:t>N. AMICA</a:t>
                      </a:r>
                    </a:p>
                  </a:txBody>
                  <a:tcPr marL="93190" marR="93190"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n. AMIC</a:t>
                      </a:r>
                      <a:r>
                        <a:rPr lang="hr-HR" sz="3200" b="1" dirty="0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3190" marR="93190"/>
                </a:tc>
                <a:extLst>
                  <a:ext uri="{0D108BD9-81ED-4DB2-BD59-A6C34878D82A}">
                    <a16:rowId xmlns:a16="http://schemas.microsoft.com/office/drawing/2014/main" val="3795616886"/>
                  </a:ext>
                </a:extLst>
              </a:tr>
              <a:tr h="1082757">
                <a:tc>
                  <a:txBody>
                    <a:bodyPr/>
                    <a:lstStyle/>
                    <a:p>
                      <a:r>
                        <a:rPr lang="hr-HR" sz="3200" b="1" dirty="0"/>
                        <a:t>G. AMICAE</a:t>
                      </a:r>
                    </a:p>
                  </a:txBody>
                  <a:tcPr marL="93190" marR="93190"/>
                </a:tc>
                <a:tc>
                  <a:txBody>
                    <a:bodyPr/>
                    <a:lstStyle/>
                    <a:p>
                      <a:endParaRPr lang="hr-HR" sz="3200" b="1" dirty="0"/>
                    </a:p>
                  </a:txBody>
                  <a:tcPr marL="93190" marR="93190"/>
                </a:tc>
                <a:extLst>
                  <a:ext uri="{0D108BD9-81ED-4DB2-BD59-A6C34878D82A}">
                    <a16:rowId xmlns:a16="http://schemas.microsoft.com/office/drawing/2014/main" val="1339527002"/>
                  </a:ext>
                </a:extLst>
              </a:tr>
              <a:tr h="1082757">
                <a:tc>
                  <a:txBody>
                    <a:bodyPr/>
                    <a:lstStyle/>
                    <a:p>
                      <a:r>
                        <a:rPr lang="hr-HR" sz="3200" b="1" dirty="0"/>
                        <a:t>V. AMICA</a:t>
                      </a:r>
                    </a:p>
                  </a:txBody>
                  <a:tcPr marL="93190" marR="93190"/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v. AMIC</a:t>
                      </a:r>
                      <a:r>
                        <a:rPr lang="hr-HR" sz="3200" b="1" dirty="0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3190" marR="93190"/>
                </a:tc>
                <a:extLst>
                  <a:ext uri="{0D108BD9-81ED-4DB2-BD59-A6C34878D82A}">
                    <a16:rowId xmlns:a16="http://schemas.microsoft.com/office/drawing/2014/main" val="2909515635"/>
                  </a:ext>
                </a:extLst>
              </a:tr>
            </a:tbl>
          </a:graphicData>
        </a:graphic>
      </p:graphicFrame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F5316C-EAA0-462E-8342-1642C6400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0901" y="2056092"/>
            <a:ext cx="4927107" cy="4200245"/>
          </a:xfrm>
        </p:spPr>
        <p:txBody>
          <a:bodyPr>
            <a:normAutofit/>
          </a:bodyPr>
          <a:lstStyle/>
          <a:p>
            <a:r>
              <a:rPr lang="hr-HR" sz="3600" b="1" dirty="0" err="1"/>
              <a:t>Amica</a:t>
            </a:r>
            <a:r>
              <a:rPr lang="hr-HR" sz="3600" b="1" dirty="0"/>
              <a:t>, -</a:t>
            </a:r>
            <a:r>
              <a:rPr lang="hr-HR" sz="3600" b="1" dirty="0" err="1"/>
              <a:t>ae</a:t>
            </a:r>
            <a:r>
              <a:rPr lang="hr-HR" sz="3600" b="1" dirty="0"/>
              <a:t>, f.</a:t>
            </a:r>
          </a:p>
          <a:p>
            <a:r>
              <a:rPr lang="hr-HR" sz="3600" b="1" dirty="0"/>
              <a:t>Magistra, -</a:t>
            </a:r>
            <a:r>
              <a:rPr lang="hr-HR" sz="3600" b="1" dirty="0" err="1"/>
              <a:t>ae</a:t>
            </a:r>
            <a:r>
              <a:rPr lang="hr-HR" sz="3600" b="1" dirty="0"/>
              <a:t>, f. </a:t>
            </a:r>
          </a:p>
          <a:p>
            <a:r>
              <a:rPr lang="hr-HR" sz="3600" b="1" dirty="0" err="1"/>
              <a:t>Historia</a:t>
            </a:r>
            <a:r>
              <a:rPr lang="hr-HR" sz="3600" b="1" dirty="0"/>
              <a:t>, -</a:t>
            </a:r>
            <a:r>
              <a:rPr lang="hr-HR" sz="3600" b="1" dirty="0" err="1"/>
              <a:t>ae</a:t>
            </a:r>
            <a:r>
              <a:rPr lang="hr-HR" sz="3600" b="1" dirty="0"/>
              <a:t>, f. </a:t>
            </a:r>
          </a:p>
          <a:p>
            <a:r>
              <a:rPr lang="hr-HR" sz="3600" b="1" dirty="0"/>
              <a:t>Poeta, -</a:t>
            </a:r>
            <a:r>
              <a:rPr lang="hr-HR" sz="3600" b="1" dirty="0" err="1"/>
              <a:t>ae</a:t>
            </a:r>
            <a:r>
              <a:rPr lang="hr-HR" sz="3600" b="1" dirty="0"/>
              <a:t>, 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132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5AB46DAB-385E-4FBB-A509-9776A63B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Prevedimo zajedno!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6488C90-2F38-4585-B3BD-A866EFB3C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006" y="1695635"/>
            <a:ext cx="5291092" cy="4560703"/>
          </a:xfrm>
        </p:spPr>
        <p:txBody>
          <a:bodyPr>
            <a:normAutofit fontScale="92500" lnSpcReduction="20000"/>
          </a:bodyPr>
          <a:lstStyle/>
          <a:p>
            <a:r>
              <a:rPr lang="hr-HR" sz="3600" b="1" dirty="0" err="1"/>
              <a:t>Puella</a:t>
            </a:r>
            <a:r>
              <a:rPr lang="hr-HR" sz="3600" b="1" dirty="0"/>
              <a:t> </a:t>
            </a:r>
            <a:r>
              <a:rPr lang="hr-HR" sz="3600" b="1" dirty="0" err="1"/>
              <a:t>cantat</a:t>
            </a:r>
            <a:r>
              <a:rPr lang="hr-HR" sz="3600" b="1" dirty="0"/>
              <a:t>. </a:t>
            </a:r>
          </a:p>
          <a:p>
            <a:r>
              <a:rPr lang="hr-HR" sz="3600" b="1" dirty="0" err="1"/>
              <a:t>Puellae</a:t>
            </a:r>
            <a:r>
              <a:rPr lang="hr-HR" sz="3600" b="1" dirty="0"/>
              <a:t> </a:t>
            </a:r>
            <a:r>
              <a:rPr lang="hr-HR" sz="3600" b="1" dirty="0" err="1"/>
              <a:t>cantant</a:t>
            </a:r>
            <a:r>
              <a:rPr lang="hr-HR" sz="3600" b="1" dirty="0"/>
              <a:t>.</a:t>
            </a:r>
          </a:p>
          <a:p>
            <a:r>
              <a:rPr lang="hr-HR" sz="3600" b="1" dirty="0" err="1"/>
              <a:t>Puella</a:t>
            </a:r>
            <a:r>
              <a:rPr lang="hr-HR" sz="3600" b="1" dirty="0"/>
              <a:t>, </a:t>
            </a:r>
            <a:r>
              <a:rPr lang="hr-HR" sz="3600" b="1" dirty="0" err="1"/>
              <a:t>canta</a:t>
            </a:r>
            <a:r>
              <a:rPr lang="hr-HR" sz="3600" b="1" dirty="0"/>
              <a:t>!</a:t>
            </a:r>
          </a:p>
          <a:p>
            <a:r>
              <a:rPr lang="hr-HR" sz="3600" b="1" dirty="0" err="1"/>
              <a:t>Puellae</a:t>
            </a:r>
            <a:r>
              <a:rPr lang="hr-HR" sz="3600" b="1" dirty="0"/>
              <a:t>, </a:t>
            </a:r>
            <a:r>
              <a:rPr lang="hr-HR" sz="3600" b="1" dirty="0" err="1"/>
              <a:t>cantate</a:t>
            </a:r>
            <a:r>
              <a:rPr lang="hr-HR" sz="3600" b="1" dirty="0"/>
              <a:t>!</a:t>
            </a:r>
          </a:p>
          <a:p>
            <a:r>
              <a:rPr lang="hr-HR" sz="3600" b="1" dirty="0"/>
              <a:t>Magistra bona </a:t>
            </a:r>
            <a:r>
              <a:rPr lang="hr-HR" sz="3600" b="1" dirty="0" err="1"/>
              <a:t>est</a:t>
            </a:r>
            <a:r>
              <a:rPr lang="hr-HR" sz="3600" b="1" dirty="0"/>
              <a:t>.</a:t>
            </a:r>
          </a:p>
          <a:p>
            <a:r>
              <a:rPr lang="hr-HR" sz="3600" b="1" dirty="0" err="1"/>
              <a:t>Magistrae</a:t>
            </a:r>
            <a:r>
              <a:rPr lang="hr-HR" sz="3600" b="1" dirty="0"/>
              <a:t> </a:t>
            </a:r>
            <a:r>
              <a:rPr lang="hr-HR" sz="3600" b="1" dirty="0" err="1"/>
              <a:t>bonae</a:t>
            </a:r>
            <a:r>
              <a:rPr lang="hr-HR" sz="3600" b="1" dirty="0"/>
              <a:t> </a:t>
            </a:r>
            <a:r>
              <a:rPr lang="hr-HR" sz="3600" b="1" dirty="0" err="1"/>
              <a:t>sunt</a:t>
            </a:r>
            <a:r>
              <a:rPr lang="hr-HR" sz="3600" b="1" dirty="0"/>
              <a:t>. </a:t>
            </a:r>
          </a:p>
          <a:p>
            <a:r>
              <a:rPr lang="hr-HR" sz="3600" b="1" dirty="0" err="1"/>
              <a:t>Amica</a:t>
            </a:r>
            <a:r>
              <a:rPr lang="hr-HR" sz="3600" b="1" dirty="0"/>
              <a:t> </a:t>
            </a:r>
            <a:r>
              <a:rPr lang="hr-HR" sz="3600" b="1" dirty="0" err="1"/>
              <a:t>diligens</a:t>
            </a:r>
            <a:r>
              <a:rPr lang="hr-HR" sz="3600" b="1" dirty="0"/>
              <a:t> </a:t>
            </a:r>
            <a:r>
              <a:rPr lang="hr-HR" sz="3600" b="1" dirty="0" err="1"/>
              <a:t>est</a:t>
            </a:r>
            <a:r>
              <a:rPr lang="hr-HR" sz="3600" b="1" dirty="0"/>
              <a:t>. </a:t>
            </a:r>
          </a:p>
          <a:p>
            <a:r>
              <a:rPr lang="hr-HR" sz="3600" b="1" dirty="0" err="1"/>
              <a:t>Amicae</a:t>
            </a:r>
            <a:r>
              <a:rPr lang="hr-HR" sz="3600" b="1" dirty="0"/>
              <a:t> </a:t>
            </a:r>
            <a:r>
              <a:rPr lang="hr-HR" sz="3600" b="1" dirty="0" err="1"/>
              <a:t>diligentes</a:t>
            </a:r>
            <a:r>
              <a:rPr lang="hr-HR" sz="3600" b="1" dirty="0"/>
              <a:t> </a:t>
            </a:r>
            <a:r>
              <a:rPr lang="hr-HR" sz="3600" b="1" dirty="0" err="1"/>
              <a:t>sunt</a:t>
            </a:r>
            <a:r>
              <a:rPr lang="hr-HR" sz="3600" b="1" dirty="0"/>
              <a:t>. </a:t>
            </a:r>
          </a:p>
          <a:p>
            <a:endParaRPr lang="hr-HR" sz="3600" b="1" dirty="0"/>
          </a:p>
          <a:p>
            <a:endParaRPr lang="hr-HR" sz="2800" b="1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0F8448F3-4C48-49E4-AAEE-C9FD5A10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6098" y="1853248"/>
            <a:ext cx="6267634" cy="4398607"/>
          </a:xfrm>
        </p:spPr>
        <p:txBody>
          <a:bodyPr>
            <a:normAutofit fontScale="92500" lnSpcReduction="20000"/>
          </a:bodyPr>
          <a:lstStyle/>
          <a:p>
            <a:r>
              <a:rPr lang="hr-HR" sz="3600" b="1" dirty="0"/>
              <a:t>Djevojka pjeva.  </a:t>
            </a:r>
          </a:p>
          <a:p>
            <a:r>
              <a:rPr lang="hr-HR" sz="3600" b="1" dirty="0"/>
              <a:t>Djevojke pjevaju.</a:t>
            </a:r>
          </a:p>
          <a:p>
            <a:r>
              <a:rPr lang="hr-HR" sz="3600" b="1" dirty="0"/>
              <a:t>Djevojko, pjeva!</a:t>
            </a:r>
          </a:p>
          <a:p>
            <a:r>
              <a:rPr lang="hr-HR" sz="3600" b="1" dirty="0"/>
              <a:t>Djevojke, pjevajte!</a:t>
            </a:r>
          </a:p>
          <a:p>
            <a:r>
              <a:rPr lang="hr-HR" sz="3600" b="1" dirty="0" err="1"/>
              <a:t>Natavnica</a:t>
            </a:r>
            <a:r>
              <a:rPr lang="hr-HR" sz="3600" b="1" dirty="0"/>
              <a:t> je dobra.</a:t>
            </a:r>
          </a:p>
          <a:p>
            <a:r>
              <a:rPr lang="hr-HR" sz="3600" b="1" dirty="0"/>
              <a:t>Nastavnice su dobre.</a:t>
            </a:r>
          </a:p>
          <a:p>
            <a:r>
              <a:rPr lang="hr-HR" sz="3600" b="1" dirty="0"/>
              <a:t>Prijateljica je marljiva.</a:t>
            </a:r>
          </a:p>
          <a:p>
            <a:r>
              <a:rPr lang="hr-HR" sz="3600" b="1" dirty="0"/>
              <a:t>Prijateljice su marljive</a:t>
            </a:r>
            <a:r>
              <a:rPr lang="hr-HR" sz="2100" b="1" dirty="0"/>
              <a:t>.</a:t>
            </a:r>
          </a:p>
          <a:p>
            <a:endParaRPr lang="hr-HR" sz="21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498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86EF14-73E6-4D2E-B7C1-58723F5B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2. ili O deklinacija</a:t>
            </a:r>
          </a:p>
        </p:txBody>
      </p:sp>
      <p:sp>
        <p:nvSpPr>
          <p:cNvPr id="17" name="Rezervirano mjesto teksta 16">
            <a:extLst>
              <a:ext uri="{FF2B5EF4-FFF2-40B4-BE49-F238E27FC236}">
                <a16:creationId xmlns:a16="http://schemas.microsoft.com/office/drawing/2014/main" id="{47171417-7836-418A-9F2D-1ADEFDC0F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065321"/>
            <a:ext cx="5499652" cy="874559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DISCIPULUS, -I, M. </a:t>
            </a:r>
          </a:p>
        </p:txBody>
      </p:sp>
      <p:graphicFrame>
        <p:nvGraphicFramePr>
          <p:cNvPr id="20" name="Tablica 20">
            <a:extLst>
              <a:ext uri="{FF2B5EF4-FFF2-40B4-BE49-F238E27FC236}">
                <a16:creationId xmlns:a16="http://schemas.microsoft.com/office/drawing/2014/main" id="{D4514D83-2734-4BEA-BD2C-3787083A905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8091864"/>
              </p:ext>
            </p:extLst>
          </p:nvPr>
        </p:nvGraphicFramePr>
        <p:xfrm>
          <a:off x="6096000" y="2080726"/>
          <a:ext cx="5365072" cy="1976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536">
                  <a:extLst>
                    <a:ext uri="{9D8B030D-6E8A-4147-A177-3AD203B41FA5}">
                      <a16:colId xmlns:a16="http://schemas.microsoft.com/office/drawing/2014/main" val="3670828518"/>
                    </a:ext>
                  </a:extLst>
                </a:gridCol>
                <a:gridCol w="2682536">
                  <a:extLst>
                    <a:ext uri="{9D8B030D-6E8A-4147-A177-3AD203B41FA5}">
                      <a16:colId xmlns:a16="http://schemas.microsoft.com/office/drawing/2014/main" val="2222207648"/>
                    </a:ext>
                  </a:extLst>
                </a:gridCol>
              </a:tblGrid>
              <a:tr h="658793">
                <a:tc>
                  <a:txBody>
                    <a:bodyPr/>
                    <a:lstStyle/>
                    <a:p>
                      <a:r>
                        <a:rPr lang="hr-HR" sz="2800" b="1" dirty="0"/>
                        <a:t>N. LIBER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n. LIBR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00246"/>
                  </a:ext>
                </a:extLst>
              </a:tr>
              <a:tr h="658793">
                <a:tc>
                  <a:txBody>
                    <a:bodyPr/>
                    <a:lstStyle/>
                    <a:p>
                      <a:r>
                        <a:rPr lang="hr-HR" sz="2800" b="1" dirty="0"/>
                        <a:t>G. LIBRI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05548"/>
                  </a:ext>
                </a:extLst>
              </a:tr>
              <a:tr h="658793">
                <a:tc>
                  <a:txBody>
                    <a:bodyPr/>
                    <a:lstStyle/>
                    <a:p>
                      <a:r>
                        <a:rPr lang="hr-HR" sz="2800" b="1" dirty="0"/>
                        <a:t>V. LIBER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v. LIBR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839309"/>
                  </a:ext>
                </a:extLst>
              </a:tr>
            </a:tbl>
          </a:graphicData>
        </a:graphic>
      </p:graphicFrame>
      <p:graphicFrame>
        <p:nvGraphicFramePr>
          <p:cNvPr id="16" name="Tablica 16">
            <a:extLst>
              <a:ext uri="{FF2B5EF4-FFF2-40B4-BE49-F238E27FC236}">
                <a16:creationId xmlns:a16="http://schemas.microsoft.com/office/drawing/2014/main" id="{49B53E67-DB92-45CB-8643-46D176C96D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095637"/>
              </p:ext>
            </p:extLst>
          </p:nvPr>
        </p:nvGraphicFramePr>
        <p:xfrm>
          <a:off x="115410" y="2086252"/>
          <a:ext cx="5575178" cy="201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589">
                  <a:extLst>
                    <a:ext uri="{9D8B030D-6E8A-4147-A177-3AD203B41FA5}">
                      <a16:colId xmlns:a16="http://schemas.microsoft.com/office/drawing/2014/main" val="2805213669"/>
                    </a:ext>
                  </a:extLst>
                </a:gridCol>
                <a:gridCol w="2787589">
                  <a:extLst>
                    <a:ext uri="{9D8B030D-6E8A-4147-A177-3AD203B41FA5}">
                      <a16:colId xmlns:a16="http://schemas.microsoft.com/office/drawing/2014/main" val="1426300509"/>
                    </a:ext>
                  </a:extLst>
                </a:gridCol>
              </a:tblGrid>
              <a:tr h="671232">
                <a:tc>
                  <a:txBody>
                    <a:bodyPr/>
                    <a:lstStyle/>
                    <a:p>
                      <a:r>
                        <a:rPr lang="hr-HR" sz="2800" b="1" dirty="0"/>
                        <a:t>N. DISCIPULUS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n. DISCIPUL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989253"/>
                  </a:ext>
                </a:extLst>
              </a:tr>
              <a:tr h="671232">
                <a:tc>
                  <a:txBody>
                    <a:bodyPr/>
                    <a:lstStyle/>
                    <a:p>
                      <a:r>
                        <a:rPr lang="hr-HR" sz="2800" b="1" dirty="0"/>
                        <a:t>G. DISCIPULI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8204"/>
                  </a:ext>
                </a:extLst>
              </a:tr>
              <a:tr h="671232">
                <a:tc>
                  <a:txBody>
                    <a:bodyPr/>
                    <a:lstStyle/>
                    <a:p>
                      <a:r>
                        <a:rPr lang="hr-HR" sz="2800" b="1" dirty="0"/>
                        <a:t>V. DISCIPULE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v. DISCIPUL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32839"/>
                  </a:ext>
                </a:extLst>
              </a:tr>
            </a:tbl>
          </a:graphicData>
        </a:graphic>
      </p:graphicFrame>
      <p:sp>
        <p:nvSpPr>
          <p:cNvPr id="18" name="Rezervirano mjesto teksta 17">
            <a:extLst>
              <a:ext uri="{FF2B5EF4-FFF2-40B4-BE49-F238E27FC236}">
                <a16:creationId xmlns:a16="http://schemas.microsoft.com/office/drawing/2014/main" id="{11F4B01F-47CB-4741-A87E-EB5CA44AC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429305"/>
            <a:ext cx="4383507" cy="651421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LIBER, -BRI, M.</a:t>
            </a:r>
          </a:p>
        </p:txBody>
      </p:sp>
      <p:graphicFrame>
        <p:nvGraphicFramePr>
          <p:cNvPr id="25" name="Tablica 24">
            <a:extLst>
              <a:ext uri="{FF2B5EF4-FFF2-40B4-BE49-F238E27FC236}">
                <a16:creationId xmlns:a16="http://schemas.microsoft.com/office/drawing/2014/main" id="{99334BC6-B8ED-4409-B669-15458AB14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14454"/>
              </p:ext>
            </p:extLst>
          </p:nvPr>
        </p:nvGraphicFramePr>
        <p:xfrm>
          <a:off x="3233954" y="4733694"/>
          <a:ext cx="5359630" cy="199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815">
                  <a:extLst>
                    <a:ext uri="{9D8B030D-6E8A-4147-A177-3AD203B41FA5}">
                      <a16:colId xmlns:a16="http://schemas.microsoft.com/office/drawing/2014/main" val="819410769"/>
                    </a:ext>
                  </a:extLst>
                </a:gridCol>
                <a:gridCol w="2679815">
                  <a:extLst>
                    <a:ext uri="{9D8B030D-6E8A-4147-A177-3AD203B41FA5}">
                      <a16:colId xmlns:a16="http://schemas.microsoft.com/office/drawing/2014/main" val="684009055"/>
                    </a:ext>
                  </a:extLst>
                </a:gridCol>
              </a:tblGrid>
              <a:tr h="664486">
                <a:tc>
                  <a:txBody>
                    <a:bodyPr/>
                    <a:lstStyle/>
                    <a:p>
                      <a:r>
                        <a:rPr lang="hr-HR" sz="2800" b="1" dirty="0"/>
                        <a:t>N. REMEDIUM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n. REMEDI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81364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r>
                        <a:rPr lang="hr-HR" sz="2800" b="1" dirty="0"/>
                        <a:t>G. REMEDII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39139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r>
                        <a:rPr lang="hr-HR" sz="2800" b="1" dirty="0"/>
                        <a:t>V. REMEDIUM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v. REMEDI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997844"/>
                  </a:ext>
                </a:extLst>
              </a:tr>
            </a:tbl>
          </a:graphicData>
        </a:graphic>
      </p:graphicFrame>
      <p:sp>
        <p:nvSpPr>
          <p:cNvPr id="27" name="Rezervirano mjesto teksta 17">
            <a:extLst>
              <a:ext uri="{FF2B5EF4-FFF2-40B4-BE49-F238E27FC236}">
                <a16:creationId xmlns:a16="http://schemas.microsoft.com/office/drawing/2014/main" id="{9CD88938-79BD-4EA4-9836-52D462B132CE}"/>
              </a:ext>
            </a:extLst>
          </p:cNvPr>
          <p:cNvSpPr txBox="1">
            <a:spLocks/>
          </p:cNvSpPr>
          <p:nvPr/>
        </p:nvSpPr>
        <p:spPr>
          <a:xfrm>
            <a:off x="4222917" y="4186580"/>
            <a:ext cx="4293251" cy="434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hr-HR" b="1" dirty="0">
                <a:solidFill>
                  <a:schemeClr val="tx1"/>
                </a:solidFill>
              </a:rPr>
              <a:t>REMEDIUM, -II, N.</a:t>
            </a:r>
          </a:p>
        </p:txBody>
      </p:sp>
    </p:spTree>
    <p:extLst>
      <p:ext uri="{BB962C8B-B14F-4D97-AF65-F5344CB8AC3E}">
        <p14:creationId xmlns:p14="http://schemas.microsoft.com/office/powerpoint/2010/main" val="179235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B22CBD-A7D0-4D0E-B46B-2D2121CB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Prevedimo zajedno!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246512A-EB84-41D5-8C43-30F7D4B41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984" y="2006353"/>
            <a:ext cx="5135667" cy="4249985"/>
          </a:xfrm>
        </p:spPr>
        <p:txBody>
          <a:bodyPr>
            <a:normAutofit/>
          </a:bodyPr>
          <a:lstStyle/>
          <a:p>
            <a:r>
              <a:rPr lang="hr-HR" sz="2800" b="1" dirty="0"/>
              <a:t>Magistri docent.</a:t>
            </a:r>
          </a:p>
          <a:p>
            <a:r>
              <a:rPr lang="hr-HR" sz="2800" b="1" dirty="0" err="1"/>
              <a:t>Pueri</a:t>
            </a:r>
            <a:r>
              <a:rPr lang="hr-HR" sz="2800" b="1" dirty="0"/>
              <a:t> </a:t>
            </a:r>
            <a:r>
              <a:rPr lang="hr-HR" sz="2800" b="1" dirty="0" err="1"/>
              <a:t>diligentes</a:t>
            </a:r>
            <a:r>
              <a:rPr lang="hr-HR" sz="2800" b="1" dirty="0"/>
              <a:t> </a:t>
            </a:r>
            <a:r>
              <a:rPr lang="hr-HR" sz="2800" b="1" dirty="0" err="1"/>
              <a:t>sunt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Discipuli</a:t>
            </a:r>
            <a:r>
              <a:rPr lang="hr-HR" sz="2800" b="1" dirty="0"/>
              <a:t>, </a:t>
            </a:r>
            <a:r>
              <a:rPr lang="hr-HR" sz="2800" b="1" dirty="0" err="1"/>
              <a:t>boni</a:t>
            </a:r>
            <a:r>
              <a:rPr lang="hr-HR" sz="2800" b="1" dirty="0"/>
              <a:t> </a:t>
            </a:r>
            <a:r>
              <a:rPr lang="hr-HR" sz="2800" b="1" dirty="0" err="1"/>
              <a:t>este</a:t>
            </a:r>
            <a:r>
              <a:rPr lang="hr-HR" sz="2800" b="1" dirty="0"/>
              <a:t>!</a:t>
            </a:r>
          </a:p>
          <a:p>
            <a:r>
              <a:rPr lang="hr-HR" sz="2800" b="1" dirty="0"/>
              <a:t>Medici </a:t>
            </a:r>
            <a:r>
              <a:rPr lang="hr-HR" sz="2800" b="1" dirty="0" err="1"/>
              <a:t>curant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Verba</a:t>
            </a:r>
            <a:r>
              <a:rPr lang="hr-HR" sz="2800" b="1" dirty="0"/>
              <a:t> </a:t>
            </a:r>
            <a:r>
              <a:rPr lang="hr-HR" sz="2800" b="1" dirty="0" err="1"/>
              <a:t>leguntur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Unguenta</a:t>
            </a:r>
            <a:r>
              <a:rPr lang="hr-HR" sz="2800" b="1" dirty="0"/>
              <a:t> </a:t>
            </a:r>
            <a:r>
              <a:rPr lang="hr-HR" sz="2800" b="1" dirty="0" err="1"/>
              <a:t>miscentur</a:t>
            </a:r>
            <a:r>
              <a:rPr lang="hr-HR" sz="2800" b="1" dirty="0"/>
              <a:t>.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1B4D348-F42D-4E82-9164-23E443747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006353"/>
            <a:ext cx="5135667" cy="4249985"/>
          </a:xfrm>
        </p:spPr>
        <p:txBody>
          <a:bodyPr>
            <a:normAutofit/>
          </a:bodyPr>
          <a:lstStyle/>
          <a:p>
            <a:r>
              <a:rPr lang="hr-HR" sz="2800" b="1" dirty="0"/>
              <a:t>Učitelji podučavaju.</a:t>
            </a:r>
          </a:p>
          <a:p>
            <a:r>
              <a:rPr lang="hr-HR" sz="2800" b="1" dirty="0"/>
              <a:t>Dječaci su marljivi.</a:t>
            </a:r>
          </a:p>
          <a:p>
            <a:r>
              <a:rPr lang="hr-HR" sz="2800" b="1" dirty="0"/>
              <a:t>Učenici, budite dobri!</a:t>
            </a:r>
          </a:p>
          <a:p>
            <a:r>
              <a:rPr lang="hr-HR" sz="2800" b="1" dirty="0"/>
              <a:t>Liječnici liječe.</a:t>
            </a:r>
          </a:p>
          <a:p>
            <a:r>
              <a:rPr lang="hr-HR" sz="2800" b="1" dirty="0"/>
              <a:t>Riječi se čitaju.</a:t>
            </a:r>
          </a:p>
          <a:p>
            <a:r>
              <a:rPr lang="hr-HR" sz="2800" b="1" dirty="0"/>
              <a:t>Masti se miješaju.</a:t>
            </a:r>
          </a:p>
        </p:txBody>
      </p:sp>
    </p:spTree>
    <p:extLst>
      <p:ext uri="{BB962C8B-B14F-4D97-AF65-F5344CB8AC3E}">
        <p14:creationId xmlns:p14="http://schemas.microsoft.com/office/powerpoint/2010/main" val="340527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BBB53A-EDEA-4DCF-930E-E87D0C86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452718"/>
            <a:ext cx="11709647" cy="1109752"/>
          </a:xfrm>
        </p:spPr>
        <p:txBody>
          <a:bodyPr/>
          <a:lstStyle/>
          <a:p>
            <a:r>
              <a:rPr lang="hr-HR" b="1" dirty="0"/>
              <a:t>Imenice 3. deklinacije suglasničke osnove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E04D0685-5292-4A0A-B4AD-8E573B339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006" y="1371510"/>
            <a:ext cx="5064645" cy="684831"/>
          </a:xfrm>
        </p:spPr>
        <p:txBody>
          <a:bodyPr/>
          <a:lstStyle/>
          <a:p>
            <a:r>
              <a:rPr lang="hr-HR" b="1" dirty="0" err="1">
                <a:solidFill>
                  <a:schemeClr val="tx1"/>
                </a:solidFill>
              </a:rPr>
              <a:t>Homo</a:t>
            </a:r>
            <a:r>
              <a:rPr lang="hr-HR" b="1" dirty="0">
                <a:solidFill>
                  <a:schemeClr val="tx1"/>
                </a:solidFill>
              </a:rPr>
              <a:t>, -</a:t>
            </a:r>
            <a:r>
              <a:rPr lang="hr-HR" b="1" dirty="0" err="1">
                <a:solidFill>
                  <a:schemeClr val="tx1"/>
                </a:solidFill>
              </a:rPr>
              <a:t>inis</a:t>
            </a:r>
            <a:r>
              <a:rPr lang="hr-HR" b="1" dirty="0">
                <a:solidFill>
                  <a:schemeClr val="tx1"/>
                </a:solidFill>
              </a:rPr>
              <a:t>, m. čovjek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3D22CA85-9ED2-4DD9-B5BB-CF91204A50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5583065"/>
              </p:ext>
            </p:extLst>
          </p:nvPr>
        </p:nvGraphicFramePr>
        <p:xfrm>
          <a:off x="363984" y="2173937"/>
          <a:ext cx="4820267" cy="200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786">
                  <a:extLst>
                    <a:ext uri="{9D8B030D-6E8A-4147-A177-3AD203B41FA5}">
                      <a16:colId xmlns:a16="http://schemas.microsoft.com/office/drawing/2014/main" val="707691788"/>
                    </a:ext>
                  </a:extLst>
                </a:gridCol>
                <a:gridCol w="2389481">
                  <a:extLst>
                    <a:ext uri="{9D8B030D-6E8A-4147-A177-3AD203B41FA5}">
                      <a16:colId xmlns:a16="http://schemas.microsoft.com/office/drawing/2014/main" val="3550270354"/>
                    </a:ext>
                  </a:extLst>
                </a:gridCol>
              </a:tblGrid>
              <a:tr h="716836">
                <a:tc>
                  <a:txBody>
                    <a:bodyPr/>
                    <a:lstStyle/>
                    <a:p>
                      <a:r>
                        <a:rPr lang="hr-HR" sz="2400" b="1" dirty="0"/>
                        <a:t>N. HOMO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HOMIN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019030"/>
                  </a:ext>
                </a:extLst>
              </a:tr>
              <a:tr h="644604">
                <a:tc>
                  <a:txBody>
                    <a:bodyPr/>
                    <a:lstStyle/>
                    <a:p>
                      <a:r>
                        <a:rPr lang="hr-HR" sz="2400" b="1" dirty="0"/>
                        <a:t>G. HOMINIS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12558"/>
                  </a:ext>
                </a:extLst>
              </a:tr>
              <a:tr h="644604">
                <a:tc>
                  <a:txBody>
                    <a:bodyPr/>
                    <a:lstStyle/>
                    <a:p>
                      <a:r>
                        <a:rPr lang="hr-HR" sz="2400" b="1" dirty="0"/>
                        <a:t>V. HOMO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HOMIN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12330"/>
                  </a:ext>
                </a:extLst>
              </a:tr>
            </a:tbl>
          </a:graphicData>
        </a:graphic>
      </p:graphicFrame>
      <p:sp>
        <p:nvSpPr>
          <p:cNvPr id="8" name="Rezervirano mjesto teksta 7">
            <a:extLst>
              <a:ext uri="{FF2B5EF4-FFF2-40B4-BE49-F238E27FC236}">
                <a16:creationId xmlns:a16="http://schemas.microsoft.com/office/drawing/2014/main" id="{26DB2714-BA31-42AF-8408-BAC187248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130233" y="4179981"/>
            <a:ext cx="4607201" cy="576263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Carmen, -</a:t>
            </a:r>
            <a:r>
              <a:rPr lang="hr-HR" b="1" dirty="0" err="1">
                <a:solidFill>
                  <a:schemeClr val="tx1"/>
                </a:solidFill>
              </a:rPr>
              <a:t>inis</a:t>
            </a:r>
            <a:r>
              <a:rPr lang="hr-HR" b="1" dirty="0">
                <a:solidFill>
                  <a:schemeClr val="tx1"/>
                </a:solidFill>
              </a:rPr>
              <a:t>, n. - pjesma</a:t>
            </a:r>
          </a:p>
        </p:txBody>
      </p:sp>
      <p:graphicFrame>
        <p:nvGraphicFramePr>
          <p:cNvPr id="10" name="Tablica 10">
            <a:extLst>
              <a:ext uri="{FF2B5EF4-FFF2-40B4-BE49-F238E27FC236}">
                <a16:creationId xmlns:a16="http://schemas.microsoft.com/office/drawing/2014/main" id="{83DF3D92-B748-4AD3-8782-71F8B22EEF3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8816271"/>
              </p:ext>
            </p:extLst>
          </p:nvPr>
        </p:nvGraphicFramePr>
        <p:xfrm>
          <a:off x="6292054" y="2173938"/>
          <a:ext cx="4796633" cy="200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079">
                  <a:extLst>
                    <a:ext uri="{9D8B030D-6E8A-4147-A177-3AD203B41FA5}">
                      <a16:colId xmlns:a16="http://schemas.microsoft.com/office/drawing/2014/main" val="3124088690"/>
                    </a:ext>
                  </a:extLst>
                </a:gridCol>
                <a:gridCol w="2374554">
                  <a:extLst>
                    <a:ext uri="{9D8B030D-6E8A-4147-A177-3AD203B41FA5}">
                      <a16:colId xmlns:a16="http://schemas.microsoft.com/office/drawing/2014/main" val="266937905"/>
                    </a:ext>
                  </a:extLst>
                </a:gridCol>
              </a:tblGrid>
              <a:tr h="668681">
                <a:tc>
                  <a:txBody>
                    <a:bodyPr/>
                    <a:lstStyle/>
                    <a:p>
                      <a:r>
                        <a:rPr lang="hr-HR" sz="2400" b="1" dirty="0"/>
                        <a:t>N. ARBOR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ARBOR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08952"/>
                  </a:ext>
                </a:extLst>
              </a:tr>
              <a:tr h="668681">
                <a:tc>
                  <a:txBody>
                    <a:bodyPr/>
                    <a:lstStyle/>
                    <a:p>
                      <a:r>
                        <a:rPr lang="hr-HR" sz="2400" b="1" dirty="0"/>
                        <a:t>G. ARBORIS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87461"/>
                  </a:ext>
                </a:extLst>
              </a:tr>
              <a:tr h="668681">
                <a:tc>
                  <a:txBody>
                    <a:bodyPr/>
                    <a:lstStyle/>
                    <a:p>
                      <a:r>
                        <a:rPr lang="hr-HR" sz="2400" b="1" dirty="0"/>
                        <a:t>V. ARBOR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ARBOR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13367"/>
                  </a:ext>
                </a:extLst>
              </a:tr>
            </a:tbl>
          </a:graphicData>
        </a:graphic>
      </p:graphicFrame>
      <p:sp>
        <p:nvSpPr>
          <p:cNvPr id="11" name="Rezervirano mjesto teksta 7">
            <a:extLst>
              <a:ext uri="{FF2B5EF4-FFF2-40B4-BE49-F238E27FC236}">
                <a16:creationId xmlns:a16="http://schemas.microsoft.com/office/drawing/2014/main" id="{73F06A91-43B6-467B-9055-A5E91A3F05FA}"/>
              </a:ext>
            </a:extLst>
          </p:cNvPr>
          <p:cNvSpPr txBox="1">
            <a:spLocks/>
          </p:cNvSpPr>
          <p:nvPr/>
        </p:nvSpPr>
        <p:spPr>
          <a:xfrm>
            <a:off x="6431308" y="1455938"/>
            <a:ext cx="4657379" cy="6004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hr-HR" b="1" dirty="0" err="1">
                <a:solidFill>
                  <a:schemeClr val="tx1"/>
                </a:solidFill>
              </a:rPr>
              <a:t>Arbor</a:t>
            </a:r>
            <a:r>
              <a:rPr lang="hr-HR" b="1" dirty="0">
                <a:solidFill>
                  <a:schemeClr val="tx1"/>
                </a:solidFill>
              </a:rPr>
              <a:t>, -oris, f. - stablo</a:t>
            </a:r>
          </a:p>
        </p:txBody>
      </p:sp>
      <p:graphicFrame>
        <p:nvGraphicFramePr>
          <p:cNvPr id="14" name="Tablica 14">
            <a:extLst>
              <a:ext uri="{FF2B5EF4-FFF2-40B4-BE49-F238E27FC236}">
                <a16:creationId xmlns:a16="http://schemas.microsoft.com/office/drawing/2014/main" id="{0FA0A717-5B14-490C-A4C7-361B38F6C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10870"/>
              </p:ext>
            </p:extLst>
          </p:nvPr>
        </p:nvGraphicFramePr>
        <p:xfrm>
          <a:off x="2796466" y="4791448"/>
          <a:ext cx="5193437" cy="176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289">
                  <a:extLst>
                    <a:ext uri="{9D8B030D-6E8A-4147-A177-3AD203B41FA5}">
                      <a16:colId xmlns:a16="http://schemas.microsoft.com/office/drawing/2014/main" val="4208529932"/>
                    </a:ext>
                  </a:extLst>
                </a:gridCol>
                <a:gridCol w="2588148">
                  <a:extLst>
                    <a:ext uri="{9D8B030D-6E8A-4147-A177-3AD203B41FA5}">
                      <a16:colId xmlns:a16="http://schemas.microsoft.com/office/drawing/2014/main" val="2528436609"/>
                    </a:ext>
                  </a:extLst>
                </a:gridCol>
              </a:tblGrid>
              <a:tr h="589717">
                <a:tc>
                  <a:txBody>
                    <a:bodyPr/>
                    <a:lstStyle/>
                    <a:p>
                      <a:r>
                        <a:rPr lang="hr-HR" sz="2400" b="1" dirty="0"/>
                        <a:t>N. CARMEN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CARMIN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040112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r>
                        <a:rPr lang="hr-HR" sz="2400" b="1" dirty="0"/>
                        <a:t>G. CARMINIS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811081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r>
                        <a:rPr lang="hr-HR" sz="2400" b="1" dirty="0"/>
                        <a:t>V. CARMEN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CARMIN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12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63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422E3-A03F-476C-BE3E-A4B0C46A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Imenice 3. deklinacije „i” osnov</a:t>
            </a:r>
            <a:r>
              <a:rPr lang="hr-HR" dirty="0"/>
              <a:t>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99095CD-CAFA-4EED-A5DC-4951BC8A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1" y="1470343"/>
            <a:ext cx="4396338" cy="576262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PARENS, -ENTIS, M -roditelj</a:t>
            </a:r>
          </a:p>
        </p:txBody>
      </p:sp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1C9EE19F-FD57-45B7-96E2-26BD967EE61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139544"/>
              </p:ext>
            </p:extLst>
          </p:nvPr>
        </p:nvGraphicFramePr>
        <p:xfrm>
          <a:off x="310718" y="2193131"/>
          <a:ext cx="5188382" cy="2023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191">
                  <a:extLst>
                    <a:ext uri="{9D8B030D-6E8A-4147-A177-3AD203B41FA5}">
                      <a16:colId xmlns:a16="http://schemas.microsoft.com/office/drawing/2014/main" val="2386307471"/>
                    </a:ext>
                  </a:extLst>
                </a:gridCol>
                <a:gridCol w="2594191">
                  <a:extLst>
                    <a:ext uri="{9D8B030D-6E8A-4147-A177-3AD203B41FA5}">
                      <a16:colId xmlns:a16="http://schemas.microsoft.com/office/drawing/2014/main" val="3257313790"/>
                    </a:ext>
                  </a:extLst>
                </a:gridCol>
              </a:tblGrid>
              <a:tr h="674587">
                <a:tc>
                  <a:txBody>
                    <a:bodyPr/>
                    <a:lstStyle/>
                    <a:p>
                      <a:r>
                        <a:rPr lang="hr-HR" sz="2400" b="1" dirty="0"/>
                        <a:t>N. PARENS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PARENT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91431"/>
                  </a:ext>
                </a:extLst>
              </a:tr>
              <a:tr h="674587">
                <a:tc>
                  <a:txBody>
                    <a:bodyPr/>
                    <a:lstStyle/>
                    <a:p>
                      <a:r>
                        <a:rPr lang="hr-HR" sz="2400" b="1" dirty="0"/>
                        <a:t>G.PARENTIS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09813"/>
                  </a:ext>
                </a:extLst>
              </a:tr>
              <a:tr h="674587">
                <a:tc>
                  <a:txBody>
                    <a:bodyPr/>
                    <a:lstStyle/>
                    <a:p>
                      <a:r>
                        <a:rPr lang="hr-HR" sz="2400" b="1" dirty="0"/>
                        <a:t>V.PARENS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PARENT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28734"/>
                  </a:ext>
                </a:extLst>
              </a:tr>
            </a:tbl>
          </a:graphicData>
        </a:graphic>
      </p:graphicFrame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3902D42-F920-4378-B198-6351D7AA5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5454" y="1470343"/>
            <a:ext cx="4396339" cy="576262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AVIS, -IS, F. - ptica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DD7695D0-F4ED-46B9-8EE8-30A9AF0861C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11790629"/>
              </p:ext>
            </p:extLst>
          </p:nvPr>
        </p:nvGraphicFramePr>
        <p:xfrm>
          <a:off x="6569005" y="2186034"/>
          <a:ext cx="4244468" cy="203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234">
                  <a:extLst>
                    <a:ext uri="{9D8B030D-6E8A-4147-A177-3AD203B41FA5}">
                      <a16:colId xmlns:a16="http://schemas.microsoft.com/office/drawing/2014/main" val="2443270025"/>
                    </a:ext>
                  </a:extLst>
                </a:gridCol>
                <a:gridCol w="2122234">
                  <a:extLst>
                    <a:ext uri="{9D8B030D-6E8A-4147-A177-3AD203B41FA5}">
                      <a16:colId xmlns:a16="http://schemas.microsoft.com/office/drawing/2014/main" val="4158591473"/>
                    </a:ext>
                  </a:extLst>
                </a:gridCol>
              </a:tblGrid>
              <a:tr h="679318">
                <a:tc>
                  <a:txBody>
                    <a:bodyPr/>
                    <a:lstStyle/>
                    <a:p>
                      <a:r>
                        <a:rPr lang="hr-HR" sz="2400" b="1" dirty="0"/>
                        <a:t>N. AVIS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AV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54446"/>
                  </a:ext>
                </a:extLst>
              </a:tr>
              <a:tr h="679318">
                <a:tc>
                  <a:txBody>
                    <a:bodyPr/>
                    <a:lstStyle/>
                    <a:p>
                      <a:r>
                        <a:rPr lang="hr-HR" sz="2400" b="1" dirty="0"/>
                        <a:t>G.AVIS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35074"/>
                  </a:ext>
                </a:extLst>
              </a:tr>
              <a:tr h="679318">
                <a:tc>
                  <a:txBody>
                    <a:bodyPr/>
                    <a:lstStyle/>
                    <a:p>
                      <a:r>
                        <a:rPr lang="hr-HR" sz="2400" b="1" dirty="0"/>
                        <a:t>V.AVIS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AV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374518"/>
                  </a:ext>
                </a:extLst>
              </a:tr>
            </a:tbl>
          </a:graphicData>
        </a:graphic>
      </p:graphicFrame>
      <p:sp>
        <p:nvSpPr>
          <p:cNvPr id="9" name="Rezervirano mjesto teksta 2">
            <a:extLst>
              <a:ext uri="{FF2B5EF4-FFF2-40B4-BE49-F238E27FC236}">
                <a16:creationId xmlns:a16="http://schemas.microsoft.com/office/drawing/2014/main" id="{6F7A735C-0933-427D-8083-A1EC57297B37}"/>
              </a:ext>
            </a:extLst>
          </p:cNvPr>
          <p:cNvSpPr txBox="1">
            <a:spLocks/>
          </p:cNvSpPr>
          <p:nvPr/>
        </p:nvSpPr>
        <p:spPr>
          <a:xfrm>
            <a:off x="3781886" y="4363418"/>
            <a:ext cx="4320401" cy="498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hr-HR" b="1" dirty="0">
                <a:solidFill>
                  <a:schemeClr val="tx1"/>
                </a:solidFill>
              </a:rPr>
              <a:t>ANIMAL, -ALIS, N. - životinja</a:t>
            </a:r>
          </a:p>
        </p:txBody>
      </p:sp>
      <p:graphicFrame>
        <p:nvGraphicFramePr>
          <p:cNvPr id="10" name="Tablica 10">
            <a:extLst>
              <a:ext uri="{FF2B5EF4-FFF2-40B4-BE49-F238E27FC236}">
                <a16:creationId xmlns:a16="http://schemas.microsoft.com/office/drawing/2014/main" id="{70AA2793-51B5-4495-9BAD-CB1EE230C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3717"/>
              </p:ext>
            </p:extLst>
          </p:nvPr>
        </p:nvGraphicFramePr>
        <p:xfrm>
          <a:off x="3338004" y="4927107"/>
          <a:ext cx="5353235" cy="181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302">
                  <a:extLst>
                    <a:ext uri="{9D8B030D-6E8A-4147-A177-3AD203B41FA5}">
                      <a16:colId xmlns:a16="http://schemas.microsoft.com/office/drawing/2014/main" val="3231645046"/>
                    </a:ext>
                  </a:extLst>
                </a:gridCol>
                <a:gridCol w="2745933">
                  <a:extLst>
                    <a:ext uri="{9D8B030D-6E8A-4147-A177-3AD203B41FA5}">
                      <a16:colId xmlns:a16="http://schemas.microsoft.com/office/drawing/2014/main" val="2771397179"/>
                    </a:ext>
                  </a:extLst>
                </a:gridCol>
              </a:tblGrid>
              <a:tr h="532708">
                <a:tc>
                  <a:txBody>
                    <a:bodyPr/>
                    <a:lstStyle/>
                    <a:p>
                      <a:r>
                        <a:rPr lang="hr-HR" sz="2400" b="1" dirty="0"/>
                        <a:t>N. ANIMAL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ANIMAL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18895"/>
                  </a:ext>
                </a:extLst>
              </a:tr>
              <a:tr h="645139">
                <a:tc>
                  <a:txBody>
                    <a:bodyPr/>
                    <a:lstStyle/>
                    <a:p>
                      <a:r>
                        <a:rPr lang="hr-HR" sz="2400" b="1" dirty="0"/>
                        <a:t>G.ANIMALIS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90331"/>
                  </a:ext>
                </a:extLst>
              </a:tr>
              <a:tr h="636301">
                <a:tc>
                  <a:txBody>
                    <a:bodyPr/>
                    <a:lstStyle/>
                    <a:p>
                      <a:r>
                        <a:rPr lang="hr-HR" sz="2400" b="1" dirty="0"/>
                        <a:t>V.ANIMAL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ANIMAL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505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62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>
            <a:extLst>
              <a:ext uri="{FF2B5EF4-FFF2-40B4-BE49-F238E27FC236}">
                <a16:creationId xmlns:a16="http://schemas.microsoft.com/office/drawing/2014/main" id="{60531742-E585-4421-A473-46C9B4A3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Prevedimo zajedno!</a:t>
            </a:r>
          </a:p>
        </p:txBody>
      </p:sp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8CA22680-9191-42AE-805F-7EDD8A2ED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250" y="1695635"/>
            <a:ext cx="5082401" cy="4560703"/>
          </a:xfrm>
        </p:spPr>
        <p:txBody>
          <a:bodyPr>
            <a:normAutofit/>
          </a:bodyPr>
          <a:lstStyle/>
          <a:p>
            <a:r>
              <a:rPr lang="hr-HR" sz="2800" b="1" dirty="0" err="1"/>
              <a:t>Homo</a:t>
            </a:r>
            <a:r>
              <a:rPr lang="hr-HR" sz="2800" b="1" dirty="0"/>
              <a:t> </a:t>
            </a:r>
            <a:r>
              <a:rPr lang="hr-HR" sz="2800" b="1" dirty="0" err="1"/>
              <a:t>diligens</a:t>
            </a:r>
            <a:r>
              <a:rPr lang="hr-HR" sz="2800" b="1" dirty="0"/>
              <a:t> </a:t>
            </a:r>
            <a:r>
              <a:rPr lang="hr-HR" sz="2800" b="1" dirty="0" err="1"/>
              <a:t>legit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Homines</a:t>
            </a:r>
            <a:r>
              <a:rPr lang="hr-HR" sz="2800" b="1" dirty="0"/>
              <a:t> </a:t>
            </a:r>
            <a:r>
              <a:rPr lang="hr-HR" sz="2800" b="1" dirty="0" err="1"/>
              <a:t>diligentes</a:t>
            </a:r>
            <a:r>
              <a:rPr lang="hr-HR" sz="2800" b="1" dirty="0"/>
              <a:t> </a:t>
            </a:r>
            <a:r>
              <a:rPr lang="hr-HR" sz="2800" b="1" dirty="0" err="1"/>
              <a:t>legunt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Homines</a:t>
            </a:r>
            <a:r>
              <a:rPr lang="hr-HR" sz="2800" b="1" dirty="0"/>
              <a:t> </a:t>
            </a:r>
            <a:r>
              <a:rPr lang="hr-HR" sz="2800" b="1" dirty="0" err="1"/>
              <a:t>diligentes</a:t>
            </a:r>
            <a:r>
              <a:rPr lang="hr-HR" sz="2800" b="1" dirty="0"/>
              <a:t>, </a:t>
            </a:r>
            <a:r>
              <a:rPr lang="hr-HR" sz="2800" b="1" dirty="0" err="1"/>
              <a:t>legite</a:t>
            </a:r>
            <a:r>
              <a:rPr lang="hr-HR" sz="2800" b="1" dirty="0"/>
              <a:t>!</a:t>
            </a:r>
          </a:p>
          <a:p>
            <a:r>
              <a:rPr lang="hr-HR" sz="2800" b="1" dirty="0" err="1"/>
              <a:t>Infans</a:t>
            </a:r>
            <a:r>
              <a:rPr lang="hr-HR" sz="2800" b="1" dirty="0"/>
              <a:t> </a:t>
            </a:r>
            <a:r>
              <a:rPr lang="hr-HR" sz="2800" b="1" dirty="0" err="1"/>
              <a:t>dormit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Infantes</a:t>
            </a:r>
            <a:r>
              <a:rPr lang="hr-HR" sz="2800" b="1" dirty="0"/>
              <a:t> </a:t>
            </a:r>
            <a:r>
              <a:rPr lang="hr-HR" sz="2800" b="1" dirty="0" err="1"/>
              <a:t>dormiunt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Parentes</a:t>
            </a:r>
            <a:r>
              <a:rPr lang="hr-HR" sz="2800" b="1" dirty="0"/>
              <a:t>, </a:t>
            </a:r>
            <a:r>
              <a:rPr lang="hr-HR" sz="2800" b="1" dirty="0" err="1"/>
              <a:t>boni</a:t>
            </a:r>
            <a:r>
              <a:rPr lang="hr-HR" sz="2800" b="1" dirty="0"/>
              <a:t> </a:t>
            </a:r>
            <a:r>
              <a:rPr lang="hr-HR" sz="2800" b="1" dirty="0" err="1"/>
              <a:t>este</a:t>
            </a:r>
            <a:r>
              <a:rPr lang="hr-HR" sz="2800" b="1" dirty="0"/>
              <a:t>!</a:t>
            </a:r>
          </a:p>
          <a:p>
            <a:r>
              <a:rPr lang="hr-HR" sz="2800" b="1" dirty="0"/>
              <a:t>Carmen </a:t>
            </a:r>
            <a:r>
              <a:rPr lang="hr-HR" sz="2800" b="1" dirty="0" err="1"/>
              <a:t>bonum</a:t>
            </a:r>
            <a:r>
              <a:rPr lang="hr-HR" sz="2800" b="1" dirty="0"/>
              <a:t> </a:t>
            </a:r>
            <a:r>
              <a:rPr lang="hr-HR" sz="2800" b="1" dirty="0" err="1"/>
              <a:t>cantatur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Carmina</a:t>
            </a:r>
            <a:r>
              <a:rPr lang="hr-HR" sz="2800" b="1" dirty="0"/>
              <a:t> bona </a:t>
            </a:r>
            <a:r>
              <a:rPr lang="hr-HR" sz="2800" b="1" dirty="0" err="1"/>
              <a:t>cantatur</a:t>
            </a:r>
            <a:endParaRPr lang="hr-HR" sz="2800" b="1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3" name="Rezervirano mjesto sadržaja 12">
            <a:extLst>
              <a:ext uri="{FF2B5EF4-FFF2-40B4-BE49-F238E27FC236}">
                <a16:creationId xmlns:a16="http://schemas.microsoft.com/office/drawing/2014/main" id="{0F072B69-52FF-4887-84B5-3DDDABDB9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1695635"/>
            <a:ext cx="5185140" cy="4560703"/>
          </a:xfrm>
        </p:spPr>
        <p:txBody>
          <a:bodyPr>
            <a:normAutofit/>
          </a:bodyPr>
          <a:lstStyle/>
          <a:p>
            <a:r>
              <a:rPr lang="hr-HR" sz="2800" b="1" dirty="0"/>
              <a:t>Marljivi čovjek čita.</a:t>
            </a:r>
          </a:p>
          <a:p>
            <a:r>
              <a:rPr lang="hr-HR" sz="2800" b="1" dirty="0"/>
              <a:t>Marljivi ljudi čitaju.</a:t>
            </a:r>
          </a:p>
          <a:p>
            <a:r>
              <a:rPr lang="hr-HR" sz="2800" b="1" dirty="0"/>
              <a:t>Marljivi ljudi, čitajte!</a:t>
            </a:r>
          </a:p>
          <a:p>
            <a:r>
              <a:rPr lang="hr-HR" sz="2800" b="1" dirty="0" err="1"/>
              <a:t>Djete</a:t>
            </a:r>
            <a:r>
              <a:rPr lang="hr-HR" sz="2800" b="1" dirty="0"/>
              <a:t> spava.</a:t>
            </a:r>
          </a:p>
          <a:p>
            <a:r>
              <a:rPr lang="hr-HR" sz="2800" b="1" dirty="0"/>
              <a:t>Djeca spavaju.</a:t>
            </a:r>
          </a:p>
          <a:p>
            <a:r>
              <a:rPr lang="hr-HR" sz="2800" b="1" dirty="0"/>
              <a:t>Roditelji, budite dobri!.</a:t>
            </a:r>
          </a:p>
          <a:p>
            <a:r>
              <a:rPr lang="hr-HR" sz="2800" b="1" dirty="0"/>
              <a:t>Dobra pjesma se pjeva.</a:t>
            </a:r>
          </a:p>
          <a:p>
            <a:r>
              <a:rPr lang="hr-HR" sz="2800" b="1" dirty="0"/>
              <a:t>Dobre pjesme se pjevaju.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087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0BE3587-3359-4062-96DA-7151A84DF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538" y="1074198"/>
            <a:ext cx="4958113" cy="5182140"/>
          </a:xfrm>
        </p:spPr>
        <p:txBody>
          <a:bodyPr>
            <a:normAutofit/>
          </a:bodyPr>
          <a:lstStyle/>
          <a:p>
            <a:r>
              <a:rPr lang="hr-HR" sz="2800" b="1" dirty="0"/>
              <a:t>Mare </a:t>
            </a:r>
            <a:r>
              <a:rPr lang="hr-HR" sz="2800" b="1" dirty="0" err="1"/>
              <a:t>pulchrum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/>
              <a:t>Maria </a:t>
            </a:r>
            <a:r>
              <a:rPr lang="hr-HR" sz="2800" b="1" dirty="0" err="1"/>
              <a:t>pulchra</a:t>
            </a:r>
            <a:r>
              <a:rPr lang="hr-HR" sz="2800" b="1" dirty="0"/>
              <a:t> </a:t>
            </a:r>
            <a:r>
              <a:rPr lang="hr-HR" sz="2800" b="1" dirty="0" err="1"/>
              <a:t>sunt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Animal</a:t>
            </a:r>
            <a:r>
              <a:rPr lang="hr-HR" sz="2800" b="1" dirty="0"/>
              <a:t> </a:t>
            </a:r>
            <a:r>
              <a:rPr lang="hr-HR" sz="2800" b="1" dirty="0" err="1"/>
              <a:t>aegrotum</a:t>
            </a:r>
            <a:r>
              <a:rPr lang="hr-HR" sz="2800" b="1" dirty="0"/>
              <a:t> </a:t>
            </a:r>
            <a:r>
              <a:rPr lang="hr-HR" sz="2800" b="1" dirty="0" err="1"/>
              <a:t>dormit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Animalia</a:t>
            </a:r>
            <a:r>
              <a:rPr lang="hr-HR" sz="2800" b="1" dirty="0"/>
              <a:t> </a:t>
            </a:r>
            <a:r>
              <a:rPr lang="hr-HR" sz="2800" b="1" dirty="0" err="1"/>
              <a:t>dormiunt</a:t>
            </a:r>
            <a:r>
              <a:rPr lang="hr-HR" sz="2800" b="1" dirty="0"/>
              <a:t>.</a:t>
            </a:r>
          </a:p>
          <a:p>
            <a:r>
              <a:rPr lang="hr-HR" sz="2800" b="1" dirty="0"/>
              <a:t>Avis </a:t>
            </a:r>
            <a:r>
              <a:rPr lang="hr-HR" sz="2800" b="1" dirty="0" err="1"/>
              <a:t>cantat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Aves</a:t>
            </a:r>
            <a:r>
              <a:rPr lang="hr-HR" sz="2800" b="1" dirty="0"/>
              <a:t> </a:t>
            </a:r>
            <a:r>
              <a:rPr lang="hr-HR" sz="2800" b="1" dirty="0" err="1"/>
              <a:t>cantant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Aves</a:t>
            </a:r>
            <a:r>
              <a:rPr lang="hr-HR" sz="2800" b="1" dirty="0"/>
              <a:t> </a:t>
            </a:r>
            <a:r>
              <a:rPr lang="hr-HR" sz="2800" b="1" dirty="0" err="1"/>
              <a:t>pulchrae</a:t>
            </a:r>
            <a:r>
              <a:rPr lang="hr-HR" sz="2800" b="1" dirty="0"/>
              <a:t> </a:t>
            </a:r>
            <a:r>
              <a:rPr lang="hr-HR" sz="2800" b="1" dirty="0" err="1"/>
              <a:t>sunt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Aves</a:t>
            </a:r>
            <a:r>
              <a:rPr lang="hr-HR" sz="2800" b="1" dirty="0"/>
              <a:t>, </a:t>
            </a:r>
            <a:r>
              <a:rPr lang="hr-HR" sz="2800" b="1" dirty="0" err="1"/>
              <a:t>cantate</a:t>
            </a:r>
            <a:r>
              <a:rPr lang="hr-HR" sz="2800" b="1" dirty="0"/>
              <a:t>. </a:t>
            </a:r>
          </a:p>
          <a:p>
            <a:endParaRPr lang="hr-HR" sz="2800" b="1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62BBC37-A27A-4FBF-8536-22CE8751A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1074198"/>
            <a:ext cx="5744433" cy="5182140"/>
          </a:xfrm>
        </p:spPr>
        <p:txBody>
          <a:bodyPr>
            <a:normAutofit/>
          </a:bodyPr>
          <a:lstStyle/>
          <a:p>
            <a:r>
              <a:rPr lang="hr-HR" sz="2800" b="1" dirty="0"/>
              <a:t>More je lijepo.</a:t>
            </a:r>
          </a:p>
          <a:p>
            <a:r>
              <a:rPr lang="hr-HR" sz="2800" b="1" dirty="0"/>
              <a:t>Mora su lijepa.</a:t>
            </a:r>
          </a:p>
          <a:p>
            <a:r>
              <a:rPr lang="hr-HR" sz="2800" b="1" dirty="0"/>
              <a:t>Bolesna životinja spava.</a:t>
            </a:r>
          </a:p>
          <a:p>
            <a:r>
              <a:rPr lang="hr-HR" sz="2800" b="1" dirty="0"/>
              <a:t>Životinje spavaju.</a:t>
            </a:r>
          </a:p>
          <a:p>
            <a:r>
              <a:rPr lang="hr-HR" sz="2800" b="1" dirty="0"/>
              <a:t>Ptica pjeva.</a:t>
            </a:r>
          </a:p>
          <a:p>
            <a:r>
              <a:rPr lang="hr-HR" sz="2800" b="1" dirty="0"/>
              <a:t>Ptice pjevaju.</a:t>
            </a:r>
          </a:p>
          <a:p>
            <a:r>
              <a:rPr lang="hr-HR" sz="2800" b="1" dirty="0"/>
              <a:t>Ptice su lijepe.</a:t>
            </a:r>
          </a:p>
          <a:p>
            <a:r>
              <a:rPr lang="hr-HR" sz="2800" b="1" dirty="0"/>
              <a:t>Ptice, pjevajte.</a:t>
            </a:r>
          </a:p>
        </p:txBody>
      </p:sp>
    </p:spTree>
    <p:extLst>
      <p:ext uri="{BB962C8B-B14F-4D97-AF65-F5344CB8AC3E}">
        <p14:creationId xmlns:p14="http://schemas.microsoft.com/office/powerpoint/2010/main" val="27081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501318-F19C-4EFE-B46E-9DB3E6EC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4. ili U deklinacija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EBE810-360F-4074-9679-7F7D1B3A37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FRUCTUS, -US, M. plod, voće</a:t>
            </a:r>
          </a:p>
        </p:txBody>
      </p:sp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B683E523-F794-4F24-B43C-C4515ED97D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85915"/>
              </p:ext>
            </p:extLst>
          </p:nvPr>
        </p:nvGraphicFramePr>
        <p:xfrm>
          <a:off x="399495" y="2514599"/>
          <a:ext cx="5099604" cy="256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957">
                  <a:extLst>
                    <a:ext uri="{9D8B030D-6E8A-4147-A177-3AD203B41FA5}">
                      <a16:colId xmlns:a16="http://schemas.microsoft.com/office/drawing/2014/main" val="2814105869"/>
                    </a:ext>
                  </a:extLst>
                </a:gridCol>
                <a:gridCol w="2577647">
                  <a:extLst>
                    <a:ext uri="{9D8B030D-6E8A-4147-A177-3AD203B41FA5}">
                      <a16:colId xmlns:a16="http://schemas.microsoft.com/office/drawing/2014/main" val="4218955310"/>
                    </a:ext>
                  </a:extLst>
                </a:gridCol>
              </a:tblGrid>
              <a:tr h="854476"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N.  FRUCTUS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n. FRUCT</a:t>
                      </a:r>
                      <a:r>
                        <a:rPr lang="hr-HR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104588"/>
                  </a:ext>
                </a:extLst>
              </a:tr>
              <a:tr h="854476"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G. FRUCTUS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3964"/>
                  </a:ext>
                </a:extLst>
              </a:tr>
              <a:tr h="854476"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V. FRUCTUS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v. FRUCT</a:t>
                      </a:r>
                      <a:r>
                        <a:rPr lang="hr-HR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23244"/>
                  </a:ext>
                </a:extLst>
              </a:tr>
            </a:tbl>
          </a:graphicData>
        </a:graphic>
      </p:graphicFrame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5FA2221-A126-4B71-8EFB-F92741613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GENU, -US, N. - koljeno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72A25A45-5D1D-4D29-B618-7923C76C8FE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86849265"/>
              </p:ext>
            </p:extLst>
          </p:nvPr>
        </p:nvGraphicFramePr>
        <p:xfrm>
          <a:off x="5654675" y="2514599"/>
          <a:ext cx="5344758" cy="249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379">
                  <a:extLst>
                    <a:ext uri="{9D8B030D-6E8A-4147-A177-3AD203B41FA5}">
                      <a16:colId xmlns:a16="http://schemas.microsoft.com/office/drawing/2014/main" val="894361989"/>
                    </a:ext>
                  </a:extLst>
                </a:gridCol>
                <a:gridCol w="2672379">
                  <a:extLst>
                    <a:ext uri="{9D8B030D-6E8A-4147-A177-3AD203B41FA5}">
                      <a16:colId xmlns:a16="http://schemas.microsoft.com/office/drawing/2014/main" val="616680421"/>
                    </a:ext>
                  </a:extLst>
                </a:gridCol>
              </a:tblGrid>
              <a:tr h="830051">
                <a:tc>
                  <a:txBody>
                    <a:bodyPr/>
                    <a:lstStyle/>
                    <a:p>
                      <a:r>
                        <a:rPr lang="hr-HR" sz="2800" b="1" dirty="0"/>
                        <a:t>N. GENU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n. GEN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312455"/>
                  </a:ext>
                </a:extLst>
              </a:tr>
              <a:tr h="830051">
                <a:tc>
                  <a:txBody>
                    <a:bodyPr/>
                    <a:lstStyle/>
                    <a:p>
                      <a:r>
                        <a:rPr lang="hr-HR" sz="2800" b="1" dirty="0"/>
                        <a:t>G. GENUS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709557"/>
                  </a:ext>
                </a:extLst>
              </a:tr>
              <a:tr h="830051">
                <a:tc>
                  <a:txBody>
                    <a:bodyPr/>
                    <a:lstStyle/>
                    <a:p>
                      <a:r>
                        <a:rPr lang="hr-HR" sz="2800" b="1" dirty="0"/>
                        <a:t>V. GENU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1" dirty="0"/>
                        <a:t>v. GEN</a:t>
                      </a:r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838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E34623-66CB-4262-9E7F-D5CA321E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5. Ili E deklinacija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FC52ED-FD55-44BF-A7E8-4F39A6810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088" y="1565117"/>
            <a:ext cx="4396338" cy="576262"/>
          </a:xfrm>
        </p:spPr>
        <p:txBody>
          <a:bodyPr/>
          <a:lstStyle/>
          <a:p>
            <a:r>
              <a:rPr lang="hr-HR" sz="3200" b="1" dirty="0">
                <a:solidFill>
                  <a:schemeClr val="tx1"/>
                </a:solidFill>
              </a:rPr>
              <a:t>RES, -EI, F. -stvar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5AA98BCB-EA75-4A3F-81BD-3EE45664A1A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5935046"/>
              </p:ext>
            </p:extLst>
          </p:nvPr>
        </p:nvGraphicFramePr>
        <p:xfrm>
          <a:off x="3071674" y="2579323"/>
          <a:ext cx="5646197" cy="253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888">
                  <a:extLst>
                    <a:ext uri="{9D8B030D-6E8A-4147-A177-3AD203B41FA5}">
                      <a16:colId xmlns:a16="http://schemas.microsoft.com/office/drawing/2014/main" val="2192861951"/>
                    </a:ext>
                  </a:extLst>
                </a:gridCol>
                <a:gridCol w="2925309">
                  <a:extLst>
                    <a:ext uri="{9D8B030D-6E8A-4147-A177-3AD203B41FA5}">
                      <a16:colId xmlns:a16="http://schemas.microsoft.com/office/drawing/2014/main" val="85474668"/>
                    </a:ext>
                  </a:extLst>
                </a:gridCol>
              </a:tblGrid>
              <a:tr h="844738">
                <a:tc>
                  <a:txBody>
                    <a:bodyPr/>
                    <a:lstStyle/>
                    <a:p>
                      <a:r>
                        <a:rPr lang="hr-HR" sz="2400" b="1" dirty="0"/>
                        <a:t>N.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n. R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67448"/>
                  </a:ext>
                </a:extLst>
              </a:tr>
              <a:tr h="844738">
                <a:tc>
                  <a:txBody>
                    <a:bodyPr/>
                    <a:lstStyle/>
                    <a:p>
                      <a:r>
                        <a:rPr lang="hr-HR" sz="2400" b="1" dirty="0"/>
                        <a:t>G. REI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96668"/>
                  </a:ext>
                </a:extLst>
              </a:tr>
              <a:tr h="844738">
                <a:tc>
                  <a:txBody>
                    <a:bodyPr/>
                    <a:lstStyle/>
                    <a:p>
                      <a:r>
                        <a:rPr lang="hr-HR" sz="2400" b="1" dirty="0"/>
                        <a:t>V.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v. R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69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8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CE1089-5694-49CA-B644-3D5F128B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Pridjevi 1. i 2. deklinacije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AA3D36-E11C-49C2-9F38-065AEE859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447060"/>
            <a:ext cx="11922709" cy="5410940"/>
          </a:xfrm>
        </p:spPr>
        <p:txBody>
          <a:bodyPr>
            <a:normAutofit/>
          </a:bodyPr>
          <a:lstStyle/>
          <a:p>
            <a:r>
              <a:rPr lang="hr-HR" sz="2800" b="1" dirty="0"/>
              <a:t>Završavaju u nominativu jednine na </a:t>
            </a:r>
          </a:p>
          <a:p>
            <a:r>
              <a:rPr lang="hr-HR" sz="2800" b="1" dirty="0">
                <a:solidFill>
                  <a:srgbClr val="FFFF00"/>
                </a:solidFill>
              </a:rPr>
              <a:t>–US (m), -A (f), -UM (n)</a:t>
            </a:r>
          </a:p>
          <a:p>
            <a:r>
              <a:rPr lang="hr-HR" sz="2800" b="1" dirty="0"/>
              <a:t>Magnus, 3 – velik, -a, -o (</a:t>
            </a:r>
            <a:r>
              <a:rPr lang="hr-HR" sz="2800" b="1" dirty="0" err="1"/>
              <a:t>magnus</a:t>
            </a:r>
            <a:r>
              <a:rPr lang="hr-HR" sz="2800" b="1" dirty="0"/>
              <a:t>, </a:t>
            </a:r>
            <a:r>
              <a:rPr lang="hr-HR" sz="2800" b="1" dirty="0" err="1"/>
              <a:t>magna</a:t>
            </a:r>
            <a:r>
              <a:rPr lang="hr-HR" sz="2800" b="1" dirty="0"/>
              <a:t>, magnum)</a:t>
            </a:r>
            <a:r>
              <a:rPr lang="hr-HR" sz="2800" b="1" dirty="0">
                <a:solidFill>
                  <a:srgbClr val="FFFF00"/>
                </a:solidFill>
              </a:rPr>
              <a:t> </a:t>
            </a:r>
          </a:p>
          <a:p>
            <a:r>
              <a:rPr lang="hr-HR" sz="2800" b="1" dirty="0">
                <a:solidFill>
                  <a:srgbClr val="FFFF00"/>
                </a:solidFill>
              </a:rPr>
              <a:t>–ER (m), -A (f), -UM (n)</a:t>
            </a:r>
          </a:p>
          <a:p>
            <a:r>
              <a:rPr lang="hr-HR" sz="2800" b="1" dirty="0"/>
              <a:t>Liber, -era, -</a:t>
            </a:r>
            <a:r>
              <a:rPr lang="hr-HR" sz="2800" b="1" dirty="0" err="1"/>
              <a:t>erum</a:t>
            </a:r>
            <a:r>
              <a:rPr lang="hr-HR" sz="2800" b="1" dirty="0"/>
              <a:t> – slobodan, -a, -o</a:t>
            </a:r>
          </a:p>
          <a:p>
            <a:r>
              <a:rPr lang="hr-HR" sz="2800" b="1" dirty="0" err="1"/>
              <a:t>Pulcher</a:t>
            </a:r>
            <a:r>
              <a:rPr lang="hr-HR" sz="2800" b="1" dirty="0"/>
              <a:t>, -</a:t>
            </a:r>
            <a:r>
              <a:rPr lang="hr-HR" sz="2800" b="1" dirty="0" err="1"/>
              <a:t>chra</a:t>
            </a:r>
            <a:r>
              <a:rPr lang="hr-HR" sz="2800" b="1" dirty="0"/>
              <a:t>, -</a:t>
            </a:r>
            <a:r>
              <a:rPr lang="hr-HR" sz="2800" b="1" dirty="0" err="1"/>
              <a:t>chrum</a:t>
            </a:r>
            <a:r>
              <a:rPr lang="hr-HR" sz="2800" b="1" dirty="0"/>
              <a:t> – lijep –a, -o,</a:t>
            </a:r>
          </a:p>
          <a:p>
            <a:pPr marL="0" indent="0">
              <a:buNone/>
            </a:pPr>
            <a:endParaRPr lang="hr-HR" sz="2800" b="1" dirty="0"/>
          </a:p>
          <a:p>
            <a:pPr marL="0" indent="0">
              <a:buNone/>
            </a:pPr>
            <a:r>
              <a:rPr lang="hr-HR" sz="2800" b="1" dirty="0"/>
              <a:t>Pridjevi ženskog roda na –A dekliniraju se po 1. deklinaciji, a pridjevi muškog i srednjeg roda na –US, ER, I –UM dekliniraju se po 2. deklinaciji </a:t>
            </a:r>
          </a:p>
        </p:txBody>
      </p:sp>
    </p:spTree>
    <p:extLst>
      <p:ext uri="{BB962C8B-B14F-4D97-AF65-F5344CB8AC3E}">
        <p14:creationId xmlns:p14="http://schemas.microsoft.com/office/powerpoint/2010/main" val="2424226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65495A-2151-4687-93AD-0115B70D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75" y="301841"/>
            <a:ext cx="9802259" cy="1207363"/>
          </a:xfrm>
        </p:spPr>
        <p:txBody>
          <a:bodyPr/>
          <a:lstStyle/>
          <a:p>
            <a:r>
              <a:rPr lang="hr-HR" sz="5400" b="1" dirty="0"/>
              <a:t>Prevedimo zajedno!</a:t>
            </a:r>
            <a:endParaRPr lang="hr-H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EB1BF97-1BA4-4214-9B8E-17442299E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7351" y="1624615"/>
            <a:ext cx="5162301" cy="46317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sz="2400" b="1" dirty="0"/>
          </a:p>
          <a:p>
            <a:r>
              <a:rPr lang="hr-HR" sz="2600" b="1" dirty="0" err="1"/>
              <a:t>Quercus</a:t>
            </a:r>
            <a:r>
              <a:rPr lang="hr-HR" sz="2600" b="1" dirty="0"/>
              <a:t> </a:t>
            </a:r>
            <a:r>
              <a:rPr lang="hr-HR" sz="2600" b="1" dirty="0" err="1"/>
              <a:t>pulchrae</a:t>
            </a:r>
            <a:r>
              <a:rPr lang="hr-HR" sz="2600" b="1" dirty="0"/>
              <a:t> </a:t>
            </a:r>
            <a:r>
              <a:rPr lang="hr-HR" sz="2600" b="1" dirty="0" err="1"/>
              <a:t>sunt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Quercus</a:t>
            </a:r>
            <a:r>
              <a:rPr lang="hr-HR" sz="2600" b="1" dirty="0"/>
              <a:t> </a:t>
            </a:r>
            <a:r>
              <a:rPr lang="hr-HR" sz="2600" b="1" dirty="0" err="1"/>
              <a:t>pulchra</a:t>
            </a:r>
            <a:r>
              <a:rPr lang="hr-HR" sz="2600" b="1" dirty="0"/>
              <a:t> </a:t>
            </a:r>
            <a:r>
              <a:rPr lang="hr-HR" sz="2600" b="1" dirty="0" err="1"/>
              <a:t>est</a:t>
            </a:r>
            <a:r>
              <a:rPr lang="hr-HR" sz="2600" b="1" dirty="0"/>
              <a:t>.</a:t>
            </a:r>
          </a:p>
          <a:p>
            <a:r>
              <a:rPr lang="hr-HR" sz="2600" b="1" dirty="0"/>
              <a:t>Genu </a:t>
            </a:r>
            <a:r>
              <a:rPr lang="hr-HR" sz="2600" b="1" dirty="0" err="1"/>
              <a:t>flectitur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Genua</a:t>
            </a:r>
            <a:r>
              <a:rPr lang="hr-HR" sz="2600" b="1" dirty="0"/>
              <a:t> </a:t>
            </a:r>
            <a:r>
              <a:rPr lang="hr-HR" sz="2600" b="1" dirty="0" err="1"/>
              <a:t>flectuntur</a:t>
            </a:r>
            <a:r>
              <a:rPr lang="hr-HR" sz="2600" b="1" dirty="0"/>
              <a:t>.</a:t>
            </a:r>
          </a:p>
          <a:p>
            <a:r>
              <a:rPr lang="hr-HR" sz="2600" b="1" dirty="0"/>
              <a:t>Genu </a:t>
            </a:r>
            <a:r>
              <a:rPr lang="hr-HR" sz="2600" b="1" dirty="0" err="1"/>
              <a:t>aegrotum</a:t>
            </a:r>
            <a:r>
              <a:rPr lang="hr-HR" sz="2600" b="1" dirty="0"/>
              <a:t> </a:t>
            </a:r>
            <a:r>
              <a:rPr lang="hr-HR" sz="2600" b="1" dirty="0" err="1"/>
              <a:t>est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Genua</a:t>
            </a:r>
            <a:r>
              <a:rPr lang="hr-HR" sz="2600" b="1" dirty="0"/>
              <a:t> </a:t>
            </a:r>
            <a:r>
              <a:rPr lang="hr-HR" sz="2600" b="1" dirty="0" err="1"/>
              <a:t>aegrota</a:t>
            </a:r>
            <a:r>
              <a:rPr lang="hr-HR" sz="2600" b="1" dirty="0"/>
              <a:t> </a:t>
            </a:r>
            <a:r>
              <a:rPr lang="hr-HR" sz="2600" b="1" dirty="0" err="1"/>
              <a:t>sunt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Dies</a:t>
            </a:r>
            <a:r>
              <a:rPr lang="hr-HR" sz="2600" b="1" dirty="0"/>
              <a:t> </a:t>
            </a:r>
            <a:r>
              <a:rPr lang="hr-HR" sz="2600" b="1" dirty="0" err="1"/>
              <a:t>longus</a:t>
            </a:r>
            <a:r>
              <a:rPr lang="hr-HR" sz="2600" b="1" dirty="0"/>
              <a:t> </a:t>
            </a:r>
            <a:r>
              <a:rPr lang="hr-HR" sz="2600" b="1" dirty="0" err="1"/>
              <a:t>est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Dies</a:t>
            </a:r>
            <a:r>
              <a:rPr lang="hr-HR" sz="2600" b="1" dirty="0"/>
              <a:t> </a:t>
            </a:r>
            <a:r>
              <a:rPr lang="hr-HR" sz="2600" b="1" dirty="0" err="1"/>
              <a:t>longi</a:t>
            </a:r>
            <a:r>
              <a:rPr lang="hr-HR" sz="2600" b="1" dirty="0"/>
              <a:t> </a:t>
            </a:r>
            <a:r>
              <a:rPr lang="hr-HR" sz="2600" b="1" dirty="0" err="1"/>
              <a:t>sunt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Spes</a:t>
            </a:r>
            <a:r>
              <a:rPr lang="hr-HR" sz="2600" b="1" dirty="0"/>
              <a:t> </a:t>
            </a:r>
            <a:r>
              <a:rPr lang="hr-HR" sz="2600" b="1" dirty="0" err="1"/>
              <a:t>non</a:t>
            </a:r>
            <a:r>
              <a:rPr lang="hr-HR" sz="2600" b="1" dirty="0"/>
              <a:t> </a:t>
            </a:r>
            <a:r>
              <a:rPr lang="hr-HR" sz="2600" b="1" dirty="0" err="1"/>
              <a:t>fallit</a:t>
            </a:r>
            <a:r>
              <a:rPr lang="hr-HR" sz="2600" b="1" dirty="0"/>
              <a:t>.</a:t>
            </a:r>
          </a:p>
          <a:p>
            <a:r>
              <a:rPr lang="hr-HR" sz="2600" b="1" dirty="0" err="1"/>
              <a:t>Spes</a:t>
            </a:r>
            <a:r>
              <a:rPr lang="hr-HR" sz="2600" b="1" dirty="0"/>
              <a:t> </a:t>
            </a:r>
            <a:r>
              <a:rPr lang="hr-HR" sz="2600" b="1" dirty="0" err="1"/>
              <a:t>non</a:t>
            </a:r>
            <a:r>
              <a:rPr lang="hr-HR" sz="2600" b="1" dirty="0"/>
              <a:t> </a:t>
            </a:r>
            <a:r>
              <a:rPr lang="hr-HR" sz="2600" b="1" dirty="0" err="1"/>
              <a:t>fallunt</a:t>
            </a:r>
            <a:r>
              <a:rPr lang="hr-HR" sz="2600" b="1" dirty="0"/>
              <a:t>.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765D8CE-2524-4851-A632-ECD395F4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624615"/>
            <a:ext cx="5309427" cy="46317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.</a:t>
            </a:r>
          </a:p>
          <a:p>
            <a:r>
              <a:rPr lang="hr-HR" sz="2600" b="1" dirty="0"/>
              <a:t>Hrast je lijep.</a:t>
            </a:r>
          </a:p>
          <a:p>
            <a:r>
              <a:rPr lang="hr-HR" sz="2600" b="1" dirty="0"/>
              <a:t>Hrastovi su lijepi.</a:t>
            </a:r>
          </a:p>
          <a:p>
            <a:r>
              <a:rPr lang="hr-HR" sz="2600" b="1" dirty="0"/>
              <a:t>Koljeno se savija.</a:t>
            </a:r>
          </a:p>
          <a:p>
            <a:r>
              <a:rPr lang="hr-HR" sz="2600" b="1" dirty="0"/>
              <a:t>Koljena se savijaju.</a:t>
            </a:r>
          </a:p>
          <a:p>
            <a:r>
              <a:rPr lang="hr-HR" sz="2600" b="1" dirty="0"/>
              <a:t>Koljeno je bolesno.</a:t>
            </a:r>
          </a:p>
          <a:p>
            <a:r>
              <a:rPr lang="hr-HR" sz="2600" b="1" dirty="0"/>
              <a:t>Koljena su bolesna. </a:t>
            </a:r>
          </a:p>
          <a:p>
            <a:r>
              <a:rPr lang="hr-HR" sz="2600" b="1" dirty="0"/>
              <a:t>Dan je dug.</a:t>
            </a:r>
          </a:p>
          <a:p>
            <a:r>
              <a:rPr lang="hr-HR" sz="2600" b="1" dirty="0"/>
              <a:t>Dani su dugi.</a:t>
            </a:r>
          </a:p>
          <a:p>
            <a:r>
              <a:rPr lang="hr-HR" sz="2600" b="1" dirty="0"/>
              <a:t>Nada ne vara.</a:t>
            </a:r>
          </a:p>
          <a:p>
            <a:r>
              <a:rPr lang="hr-HR" sz="2600" b="1" dirty="0"/>
              <a:t>Nade ne varaju.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82828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13772F-0C2F-45F2-8EFD-22CBCD39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514905"/>
            <a:ext cx="11077892" cy="1390095"/>
          </a:xfrm>
        </p:spPr>
        <p:txBody>
          <a:bodyPr>
            <a:normAutofit/>
          </a:bodyPr>
          <a:lstStyle/>
          <a:p>
            <a:r>
              <a:rPr lang="hr-HR" sz="4400" b="1" dirty="0"/>
              <a:t>SUM, ESSE, FUI –pomoćni glagol „biti”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4AD2DE-CA50-4FA0-A7DD-15F6D81CE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3491"/>
            <a:ext cx="6017706" cy="825624"/>
          </a:xfrm>
        </p:spPr>
        <p:txBody>
          <a:bodyPr/>
          <a:lstStyle/>
          <a:p>
            <a:r>
              <a:rPr lang="hr-HR" sz="2800" b="1" dirty="0"/>
              <a:t>Indikativ prezenta</a:t>
            </a:r>
          </a:p>
        </p:txBody>
      </p:sp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D060AD9B-7292-4FB6-9A64-DF5395F8B91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2238081"/>
              </p:ext>
            </p:extLst>
          </p:nvPr>
        </p:nvGraphicFramePr>
        <p:xfrm>
          <a:off x="914400" y="2549525"/>
          <a:ext cx="4287915" cy="379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15">
                  <a:extLst>
                    <a:ext uri="{9D8B030D-6E8A-4147-A177-3AD203B41FA5}">
                      <a16:colId xmlns:a16="http://schemas.microsoft.com/office/drawing/2014/main" val="3812801211"/>
                    </a:ext>
                  </a:extLst>
                </a:gridCol>
              </a:tblGrid>
              <a:tr h="632262">
                <a:tc>
                  <a:txBody>
                    <a:bodyPr/>
                    <a:lstStyle/>
                    <a:p>
                      <a:r>
                        <a:rPr lang="hr-HR" sz="2400" dirty="0"/>
                        <a:t>1. SUM –sam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825872"/>
                  </a:ext>
                </a:extLst>
              </a:tr>
              <a:tr h="632262">
                <a:tc>
                  <a:txBody>
                    <a:bodyPr/>
                    <a:lstStyle/>
                    <a:p>
                      <a:r>
                        <a:rPr lang="hr-HR" sz="2400" b="1" dirty="0"/>
                        <a:t>2. ES –si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159307"/>
                  </a:ext>
                </a:extLst>
              </a:tr>
              <a:tr h="632262">
                <a:tc>
                  <a:txBody>
                    <a:bodyPr/>
                    <a:lstStyle/>
                    <a:p>
                      <a:r>
                        <a:rPr lang="hr-HR" sz="2400" b="1" dirty="0"/>
                        <a:t>3. EST – 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06168"/>
                  </a:ext>
                </a:extLst>
              </a:tr>
              <a:tr h="632262">
                <a:tc>
                  <a:txBody>
                    <a:bodyPr/>
                    <a:lstStyle/>
                    <a:p>
                      <a:r>
                        <a:rPr lang="hr-HR" sz="2400" b="1" dirty="0"/>
                        <a:t>1. SUMUS –smo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199548"/>
                  </a:ext>
                </a:extLst>
              </a:tr>
              <a:tr h="632262">
                <a:tc>
                  <a:txBody>
                    <a:bodyPr/>
                    <a:lstStyle/>
                    <a:p>
                      <a:r>
                        <a:rPr lang="hr-HR" sz="2400" b="1" dirty="0"/>
                        <a:t>2. ESTIS – 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730842"/>
                  </a:ext>
                </a:extLst>
              </a:tr>
              <a:tr h="632262">
                <a:tc>
                  <a:txBody>
                    <a:bodyPr/>
                    <a:lstStyle/>
                    <a:p>
                      <a:r>
                        <a:rPr lang="hr-HR" sz="2400" b="1" dirty="0"/>
                        <a:t>3. SUNT -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08602"/>
                  </a:ext>
                </a:extLst>
              </a:tr>
            </a:tbl>
          </a:graphicData>
        </a:graphic>
      </p:graphicFrame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4545D7F-B394-4D4D-A4C3-E6158540A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2106" y="1543081"/>
            <a:ext cx="4573587" cy="825625"/>
          </a:xfrm>
        </p:spPr>
        <p:txBody>
          <a:bodyPr/>
          <a:lstStyle/>
          <a:p>
            <a:r>
              <a:rPr lang="hr-HR" sz="2800" b="1" dirty="0"/>
              <a:t>Imperativ 1. 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96501B0A-E323-46F0-B135-89730170CFF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85632352"/>
              </p:ext>
            </p:extLst>
          </p:nvPr>
        </p:nvGraphicFramePr>
        <p:xfrm>
          <a:off x="7066626" y="2546350"/>
          <a:ext cx="4439576" cy="370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9576">
                  <a:extLst>
                    <a:ext uri="{9D8B030D-6E8A-4147-A177-3AD203B41FA5}">
                      <a16:colId xmlns:a16="http://schemas.microsoft.com/office/drawing/2014/main" val="2177058700"/>
                    </a:ext>
                  </a:extLst>
                </a:gridCol>
              </a:tblGrid>
              <a:tr h="617255">
                <a:tc>
                  <a:txBody>
                    <a:bodyPr/>
                    <a:lstStyle/>
                    <a:p>
                      <a:r>
                        <a:rPr lang="hr-HR" sz="2400" dirty="0"/>
                        <a:t>1.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944170"/>
                  </a:ext>
                </a:extLst>
              </a:tr>
              <a:tr h="617255">
                <a:tc>
                  <a:txBody>
                    <a:bodyPr/>
                    <a:lstStyle/>
                    <a:p>
                      <a:r>
                        <a:rPr lang="hr-HR" sz="2400" b="1" dirty="0"/>
                        <a:t>2. ES – budi!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083753"/>
                  </a:ext>
                </a:extLst>
              </a:tr>
              <a:tr h="617255">
                <a:tc>
                  <a:txBody>
                    <a:bodyPr/>
                    <a:lstStyle/>
                    <a:p>
                      <a:r>
                        <a:rPr lang="hr-HR" sz="2400" b="1" dirty="0"/>
                        <a:t>3.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550346"/>
                  </a:ext>
                </a:extLst>
              </a:tr>
              <a:tr h="617255">
                <a:tc>
                  <a:txBody>
                    <a:bodyPr/>
                    <a:lstStyle/>
                    <a:p>
                      <a:r>
                        <a:rPr lang="hr-HR" sz="2400" b="1" dirty="0"/>
                        <a:t>1.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834942"/>
                  </a:ext>
                </a:extLst>
              </a:tr>
              <a:tr h="617255">
                <a:tc>
                  <a:txBody>
                    <a:bodyPr/>
                    <a:lstStyle/>
                    <a:p>
                      <a:r>
                        <a:rPr lang="hr-HR" sz="2400" b="1" dirty="0"/>
                        <a:t>2. ESTE! – budite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73293"/>
                  </a:ext>
                </a:extLst>
              </a:tr>
              <a:tr h="617255">
                <a:tc>
                  <a:txBody>
                    <a:bodyPr/>
                    <a:lstStyle/>
                    <a:p>
                      <a:r>
                        <a:rPr lang="hr-HR" sz="2800" b="1" dirty="0"/>
                        <a:t>3.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98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0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10ECB-6A34-4930-A00E-75D9D5B1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Prevedimo zajedno!!!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E2C57C-7151-418B-A0CC-582E86B14B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800" b="1" dirty="0" err="1"/>
              <a:t>Puer</a:t>
            </a:r>
            <a:r>
              <a:rPr lang="hr-HR" sz="2800" b="1" dirty="0"/>
              <a:t> </a:t>
            </a:r>
            <a:r>
              <a:rPr lang="hr-HR" sz="2800" b="1" dirty="0">
                <a:solidFill>
                  <a:srgbClr val="00B0F0"/>
                </a:solidFill>
              </a:rPr>
              <a:t>bonus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 </a:t>
            </a:r>
          </a:p>
          <a:p>
            <a:r>
              <a:rPr lang="hr-HR" sz="2800" b="1" dirty="0" err="1"/>
              <a:t>Puella</a:t>
            </a:r>
            <a:r>
              <a:rPr lang="hr-HR" sz="2800" b="1" dirty="0"/>
              <a:t> </a:t>
            </a:r>
            <a:r>
              <a:rPr lang="hr-HR" sz="2800" b="1" dirty="0">
                <a:solidFill>
                  <a:srgbClr val="00B0F0"/>
                </a:solidFill>
              </a:rPr>
              <a:t>bona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endParaRPr lang="hr-HR" sz="2800" b="1" dirty="0"/>
          </a:p>
          <a:p>
            <a:r>
              <a:rPr lang="hr-HR" sz="2800" b="1" dirty="0" err="1"/>
              <a:t>Animal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bonum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565344F-9AD3-405F-AF75-B15FBDD475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800" b="1" dirty="0" err="1"/>
              <a:t>Discipulus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pulcher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Discipula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pulchra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/>
              <a:t>Mare </a:t>
            </a:r>
            <a:r>
              <a:rPr lang="hr-HR" sz="2800" b="1" dirty="0" err="1">
                <a:solidFill>
                  <a:srgbClr val="00B0F0"/>
                </a:solidFill>
              </a:rPr>
              <a:t>pulchrum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99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AE6C7A-14C7-4BEC-A13C-8C112E52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27" y="168632"/>
            <a:ext cx="9404723" cy="1400530"/>
          </a:xfrm>
        </p:spPr>
        <p:txBody>
          <a:bodyPr/>
          <a:lstStyle/>
          <a:p>
            <a:r>
              <a:rPr lang="hr-HR" b="1" dirty="0"/>
              <a:t>Pridjevi 3. deklinacije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020465BA-6FBA-4618-901D-A4A34295C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967666"/>
            <a:ext cx="11842813" cy="55130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/>
          </a:p>
          <a:p>
            <a:r>
              <a:rPr lang="hr-HR" sz="2400" b="1" dirty="0"/>
              <a:t>Dijele se na 3 skupine:</a:t>
            </a:r>
          </a:p>
          <a:p>
            <a:r>
              <a:rPr lang="hr-HR" sz="2400" b="1" dirty="0">
                <a:solidFill>
                  <a:srgbClr val="00B0F0"/>
                </a:solidFill>
              </a:rPr>
              <a:t>s tri završetka </a:t>
            </a:r>
            <a:r>
              <a:rPr lang="hr-HR" sz="2400" b="1" dirty="0">
                <a:solidFill>
                  <a:srgbClr val="FFFF00"/>
                </a:solidFill>
              </a:rPr>
              <a:t>–ER (m), -IS (f), -E (n)</a:t>
            </a:r>
          </a:p>
          <a:p>
            <a:r>
              <a:rPr lang="hr-HR" sz="2400" b="1" dirty="0"/>
              <a:t>CELEBER, -BRIS, -BRE (</a:t>
            </a:r>
            <a:r>
              <a:rPr lang="hr-HR" sz="2400" b="1" dirty="0" err="1"/>
              <a:t>celeber</a:t>
            </a:r>
            <a:r>
              <a:rPr lang="hr-HR" sz="2400" b="1" dirty="0"/>
              <a:t>, </a:t>
            </a:r>
            <a:r>
              <a:rPr lang="hr-HR" sz="2400" b="1" dirty="0" err="1"/>
              <a:t>celebris</a:t>
            </a:r>
            <a:r>
              <a:rPr lang="hr-HR" sz="2400" b="1" dirty="0"/>
              <a:t>, </a:t>
            </a:r>
            <a:r>
              <a:rPr lang="hr-HR" sz="2400" b="1" dirty="0" err="1"/>
              <a:t>celebre</a:t>
            </a:r>
            <a:r>
              <a:rPr lang="hr-HR" sz="2400" b="1" dirty="0"/>
              <a:t> – slavan, -a, -o)</a:t>
            </a:r>
          </a:p>
          <a:p>
            <a:r>
              <a:rPr lang="hr-HR" sz="2400" b="1" dirty="0">
                <a:solidFill>
                  <a:srgbClr val="00B0F0"/>
                </a:solidFill>
              </a:rPr>
              <a:t>s dva završetka </a:t>
            </a:r>
            <a:r>
              <a:rPr lang="hr-HR" sz="2400" b="1" dirty="0">
                <a:solidFill>
                  <a:srgbClr val="FFFF00"/>
                </a:solidFill>
              </a:rPr>
              <a:t>–IS (</a:t>
            </a:r>
            <a:r>
              <a:rPr lang="hr-HR" sz="2400" b="1" dirty="0" err="1">
                <a:solidFill>
                  <a:srgbClr val="FFFF00"/>
                </a:solidFill>
              </a:rPr>
              <a:t>m,f</a:t>
            </a:r>
            <a:r>
              <a:rPr lang="hr-HR" sz="2400" b="1" dirty="0">
                <a:solidFill>
                  <a:srgbClr val="FFFF00"/>
                </a:solidFill>
              </a:rPr>
              <a:t>), -E (n)</a:t>
            </a:r>
          </a:p>
          <a:p>
            <a:r>
              <a:rPr lang="hr-HR" sz="2400" b="1" dirty="0"/>
              <a:t>LETALIS, -E (</a:t>
            </a:r>
            <a:r>
              <a:rPr lang="hr-HR" sz="2400" b="1" dirty="0" err="1"/>
              <a:t>letalis</a:t>
            </a:r>
            <a:r>
              <a:rPr lang="hr-HR" sz="2400" b="1" dirty="0"/>
              <a:t>, </a:t>
            </a:r>
            <a:r>
              <a:rPr lang="hr-HR" sz="2400" b="1" dirty="0" err="1"/>
              <a:t>letalis</a:t>
            </a:r>
            <a:r>
              <a:rPr lang="hr-HR" sz="2400" b="1" dirty="0"/>
              <a:t>, </a:t>
            </a:r>
            <a:r>
              <a:rPr lang="hr-HR" sz="2400" b="1" dirty="0" err="1"/>
              <a:t>letale</a:t>
            </a:r>
            <a:r>
              <a:rPr lang="hr-HR" sz="2400" b="1" dirty="0"/>
              <a:t> – smrtan, -a, -o</a:t>
            </a:r>
          </a:p>
          <a:p>
            <a:r>
              <a:rPr lang="hr-HR" sz="2400" b="1" dirty="0"/>
              <a:t>BREVIS, -E (</a:t>
            </a:r>
            <a:r>
              <a:rPr lang="hr-HR" sz="2400" b="1" dirty="0" err="1"/>
              <a:t>brevis</a:t>
            </a:r>
            <a:r>
              <a:rPr lang="hr-HR" sz="2400" b="1" dirty="0"/>
              <a:t>, </a:t>
            </a:r>
            <a:r>
              <a:rPr lang="hr-HR" sz="2400" b="1" dirty="0" err="1"/>
              <a:t>brevis</a:t>
            </a:r>
            <a:r>
              <a:rPr lang="hr-HR" sz="2400" b="1" dirty="0"/>
              <a:t>, </a:t>
            </a:r>
            <a:r>
              <a:rPr lang="hr-HR" sz="2400" b="1" dirty="0" err="1"/>
              <a:t>breve</a:t>
            </a:r>
            <a:r>
              <a:rPr lang="hr-HR" sz="2400" b="1" dirty="0"/>
              <a:t> – kratak, -a, -o</a:t>
            </a:r>
          </a:p>
          <a:p>
            <a:r>
              <a:rPr lang="hr-HR" sz="2400" b="1" dirty="0">
                <a:solidFill>
                  <a:srgbClr val="00B0F0"/>
                </a:solidFill>
              </a:rPr>
              <a:t>s jednim završetkom </a:t>
            </a:r>
            <a:r>
              <a:rPr lang="hr-HR" sz="2400" b="1" dirty="0"/>
              <a:t>- jedan završetak za sva 3 roda:</a:t>
            </a:r>
          </a:p>
          <a:p>
            <a:r>
              <a:rPr lang="hr-HR" sz="2400" b="1" dirty="0"/>
              <a:t>Ovo su jedini pridjevi koji se u rječniku navode u genitivu!!!!</a:t>
            </a:r>
          </a:p>
          <a:p>
            <a:r>
              <a:rPr lang="hr-HR" sz="2400" b="1" dirty="0"/>
              <a:t>FELIX, -ICIS – sretan (</a:t>
            </a:r>
            <a:r>
              <a:rPr lang="hr-HR" sz="2400" b="1" dirty="0" err="1"/>
              <a:t>felix</a:t>
            </a:r>
            <a:r>
              <a:rPr lang="hr-HR" sz="2400" b="1" dirty="0"/>
              <a:t>, </a:t>
            </a:r>
            <a:r>
              <a:rPr lang="hr-HR" sz="2400" b="1" dirty="0" err="1"/>
              <a:t>felix</a:t>
            </a:r>
            <a:r>
              <a:rPr lang="hr-HR" sz="2400" b="1" dirty="0"/>
              <a:t>, </a:t>
            </a:r>
            <a:r>
              <a:rPr lang="hr-HR" sz="2400" b="1" dirty="0" err="1"/>
              <a:t>felix</a:t>
            </a:r>
            <a:r>
              <a:rPr lang="hr-HR" sz="2400" b="1" dirty="0"/>
              <a:t> – sretan, -a, -o)</a:t>
            </a:r>
          </a:p>
          <a:p>
            <a:r>
              <a:rPr lang="hr-HR" sz="2400" b="1" dirty="0"/>
              <a:t>DILIGENS, -ENTIS – marljiv (</a:t>
            </a:r>
            <a:r>
              <a:rPr lang="hr-HR" sz="2400" b="1" dirty="0" err="1"/>
              <a:t>diligens</a:t>
            </a:r>
            <a:r>
              <a:rPr lang="hr-HR" sz="2400" b="1" dirty="0"/>
              <a:t>, </a:t>
            </a:r>
            <a:r>
              <a:rPr lang="hr-HR" sz="2400" b="1" dirty="0" err="1"/>
              <a:t>diligens</a:t>
            </a:r>
            <a:r>
              <a:rPr lang="hr-HR" sz="2400" b="1" dirty="0"/>
              <a:t>, </a:t>
            </a:r>
            <a:r>
              <a:rPr lang="hr-HR" sz="2400" b="1" dirty="0" err="1"/>
              <a:t>diligens</a:t>
            </a:r>
            <a:r>
              <a:rPr lang="hr-HR" sz="2400" b="1" dirty="0"/>
              <a:t> – marljiv, -a, -o</a:t>
            </a:r>
          </a:p>
        </p:txBody>
      </p:sp>
    </p:spTree>
    <p:extLst>
      <p:ext uri="{BB962C8B-B14F-4D97-AF65-F5344CB8AC3E}">
        <p14:creationId xmlns:p14="http://schemas.microsoft.com/office/powerpoint/2010/main" val="93141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2E4DE6-FB9D-4820-915F-BC7D162F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452718"/>
            <a:ext cx="9580317" cy="1065364"/>
          </a:xfrm>
        </p:spPr>
        <p:txBody>
          <a:bodyPr/>
          <a:lstStyle/>
          <a:p>
            <a:r>
              <a:rPr lang="hr-HR" b="1" dirty="0"/>
              <a:t>Prevedimo zajedno!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4C8176-031F-486E-9B2C-9B6901613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697" y="1775534"/>
            <a:ext cx="3340116" cy="781928"/>
          </a:xfrm>
        </p:spPr>
        <p:txBody>
          <a:bodyPr/>
          <a:lstStyle/>
          <a:p>
            <a:r>
              <a:rPr lang="hr-HR" sz="2800" b="1" dirty="0"/>
              <a:t>3. završetka</a:t>
            </a: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925C673E-38BF-4063-B2EA-C9904DE4167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39696" y="2557462"/>
            <a:ext cx="4234649" cy="3698876"/>
          </a:xfrm>
        </p:spPr>
        <p:txBody>
          <a:bodyPr/>
          <a:lstStyle/>
          <a:p>
            <a:r>
              <a:rPr lang="hr-HR" sz="2800" b="1" dirty="0" err="1"/>
              <a:t>Homo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celeber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/>
              <a:t>Mater </a:t>
            </a:r>
            <a:r>
              <a:rPr lang="hr-HR" sz="2800" b="1" dirty="0" err="1">
                <a:solidFill>
                  <a:srgbClr val="00B0F0"/>
                </a:solidFill>
              </a:rPr>
              <a:t>celebris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Remedium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celebre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 </a:t>
            </a:r>
          </a:p>
          <a:p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E433C73-BFA5-4155-8588-8B4A4857A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4345" y="3719744"/>
            <a:ext cx="3184125" cy="741925"/>
          </a:xfrm>
        </p:spPr>
        <p:txBody>
          <a:bodyPr/>
          <a:lstStyle/>
          <a:p>
            <a:r>
              <a:rPr lang="hr-HR" sz="2800" b="1" dirty="0"/>
              <a:t>Dva završetka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E1C9FB4C-B1DB-424A-B32F-75570E8DCA9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74345" y="4421080"/>
            <a:ext cx="4643022" cy="1835258"/>
          </a:xfrm>
        </p:spPr>
        <p:txBody>
          <a:bodyPr/>
          <a:lstStyle/>
          <a:p>
            <a:r>
              <a:rPr lang="hr-HR" sz="2800" b="1" dirty="0"/>
              <a:t>Liber </a:t>
            </a:r>
            <a:r>
              <a:rPr lang="hr-HR" sz="2800" b="1" dirty="0" err="1">
                <a:solidFill>
                  <a:srgbClr val="00B0F0"/>
                </a:solidFill>
              </a:rPr>
              <a:t>brevis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Epistula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brevis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 err="1"/>
              <a:t>Exemplum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breve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B4366AD-4C18-48B6-92DB-44CB2B4678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0924" y="1878367"/>
            <a:ext cx="3124940" cy="576262"/>
          </a:xfrm>
        </p:spPr>
        <p:txBody>
          <a:bodyPr/>
          <a:lstStyle/>
          <a:p>
            <a:r>
              <a:rPr lang="hr-HR" sz="2800" b="1" dirty="0"/>
              <a:t>Jedan završetak</a:t>
            </a:r>
          </a:p>
        </p:txBody>
      </p:sp>
      <p:sp>
        <p:nvSpPr>
          <p:cNvPr id="8" name="Rezervirano mjesto teksta 7">
            <a:extLst>
              <a:ext uri="{FF2B5EF4-FFF2-40B4-BE49-F238E27FC236}">
                <a16:creationId xmlns:a16="http://schemas.microsoft.com/office/drawing/2014/main" id="{24D6B40F-47F7-4912-A544-64E1A106F45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954392" y="2667000"/>
            <a:ext cx="3515558" cy="3589338"/>
          </a:xfrm>
        </p:spPr>
        <p:txBody>
          <a:bodyPr>
            <a:normAutofit/>
          </a:bodyPr>
          <a:lstStyle/>
          <a:p>
            <a:r>
              <a:rPr lang="hr-HR" sz="2800" b="1" dirty="0"/>
              <a:t>Pater </a:t>
            </a:r>
            <a:r>
              <a:rPr lang="hr-HR" sz="2800" b="1" dirty="0" err="1">
                <a:solidFill>
                  <a:srgbClr val="00B0F0"/>
                </a:solidFill>
              </a:rPr>
              <a:t>diligens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  <a:p>
            <a:r>
              <a:rPr lang="hr-HR" sz="2800" b="1" dirty="0"/>
              <a:t>Mater </a:t>
            </a:r>
            <a:r>
              <a:rPr lang="hr-HR" sz="2800" b="1" dirty="0" err="1">
                <a:solidFill>
                  <a:srgbClr val="00B0F0"/>
                </a:solidFill>
              </a:rPr>
              <a:t>diligens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endParaRPr lang="hr-HR" sz="2800" b="1" dirty="0"/>
          </a:p>
          <a:p>
            <a:r>
              <a:rPr lang="hr-HR" sz="2800" b="1" dirty="0" err="1"/>
              <a:t>Animal</a:t>
            </a:r>
            <a:r>
              <a:rPr lang="hr-HR" sz="2800" b="1" dirty="0"/>
              <a:t> </a:t>
            </a:r>
            <a:r>
              <a:rPr lang="hr-HR" sz="2800" b="1" dirty="0" err="1">
                <a:solidFill>
                  <a:srgbClr val="00B0F0"/>
                </a:solidFill>
              </a:rPr>
              <a:t>diligens</a:t>
            </a:r>
            <a:r>
              <a:rPr lang="hr-HR" sz="2800" b="1" dirty="0"/>
              <a:t> </a:t>
            </a:r>
            <a:r>
              <a:rPr lang="hr-HR" sz="2800" b="1" dirty="0" err="1"/>
              <a:t>est</a:t>
            </a:r>
            <a:r>
              <a:rPr lang="hr-H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172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82D41696-4A39-4E0D-B5F0-B066E76BB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948" y="727970"/>
            <a:ext cx="9323665" cy="1509203"/>
          </a:xfrm>
        </p:spPr>
        <p:txBody>
          <a:bodyPr/>
          <a:lstStyle/>
          <a:p>
            <a:r>
              <a:rPr lang="hr-HR" b="1" dirty="0"/>
              <a:t>VOKATIV JEDNINE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B8AA6965-71B4-4CF7-82E4-3C9DA9FF0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8" y="2991774"/>
            <a:ext cx="10670959" cy="3138255"/>
          </a:xfrm>
        </p:spPr>
        <p:txBody>
          <a:bodyPr>
            <a:normAutofit lnSpcReduction="10000"/>
          </a:bodyPr>
          <a:lstStyle/>
          <a:p>
            <a:r>
              <a:rPr lang="hr-HR" sz="2800" b="1" cap="none" dirty="0">
                <a:solidFill>
                  <a:schemeClr val="tx1"/>
                </a:solidFill>
              </a:rPr>
              <a:t>Uvijek je odvojen zarezom npr. Marko, dođi kući! </a:t>
            </a:r>
          </a:p>
          <a:p>
            <a:r>
              <a:rPr lang="hr-HR" sz="2800" b="1" cap="none" dirty="0">
                <a:solidFill>
                  <a:schemeClr val="tx1"/>
                </a:solidFill>
              </a:rPr>
              <a:t>Uvijek je jednak nominativu jednine, osim kod imenica 2. deklinacije na –</a:t>
            </a:r>
            <a:r>
              <a:rPr lang="hr-HR" sz="2800" b="1" cap="none" dirty="0" err="1">
                <a:solidFill>
                  <a:schemeClr val="tx1"/>
                </a:solidFill>
              </a:rPr>
              <a:t>us</a:t>
            </a:r>
            <a:r>
              <a:rPr lang="hr-HR" sz="2800" b="1" cap="none" dirty="0">
                <a:solidFill>
                  <a:schemeClr val="tx1"/>
                </a:solidFill>
              </a:rPr>
              <a:t>. Tad je vokativ –e</a:t>
            </a:r>
          </a:p>
          <a:p>
            <a:r>
              <a:rPr lang="hr-HR" sz="2800" b="1" cap="none" dirty="0">
                <a:solidFill>
                  <a:schemeClr val="tx1"/>
                </a:solidFill>
              </a:rPr>
              <a:t>Medicus, -i, m. </a:t>
            </a:r>
          </a:p>
          <a:p>
            <a:r>
              <a:rPr lang="hr-HR" sz="2800" b="1" cap="none" dirty="0">
                <a:solidFill>
                  <a:schemeClr val="tx1"/>
                </a:solidFill>
              </a:rPr>
              <a:t>N. Medicus – liječnik</a:t>
            </a:r>
          </a:p>
          <a:p>
            <a:r>
              <a:rPr lang="hr-HR" sz="2800" b="1" cap="none" dirty="0">
                <a:solidFill>
                  <a:schemeClr val="tx1"/>
                </a:solidFill>
              </a:rPr>
              <a:t>V. Medic</a:t>
            </a:r>
            <a:r>
              <a:rPr lang="hr-HR" sz="2800" b="1" cap="none" dirty="0">
                <a:solidFill>
                  <a:srgbClr val="00B0F0"/>
                </a:solidFill>
              </a:rPr>
              <a:t>e</a:t>
            </a:r>
            <a:r>
              <a:rPr lang="hr-HR" sz="2800" b="1" cap="none" dirty="0">
                <a:solidFill>
                  <a:schemeClr val="tx1"/>
                </a:solidFill>
              </a:rPr>
              <a:t>  - liječniče</a:t>
            </a:r>
          </a:p>
        </p:txBody>
      </p:sp>
    </p:spTree>
    <p:extLst>
      <p:ext uri="{BB962C8B-B14F-4D97-AF65-F5344CB8AC3E}">
        <p14:creationId xmlns:p14="http://schemas.microsoft.com/office/powerpoint/2010/main" val="382410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8F4A9ED-671D-48B5-87C4-BFA5F3025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044" y="1589103"/>
            <a:ext cx="5357608" cy="4667235"/>
          </a:xfrm>
        </p:spPr>
        <p:txBody>
          <a:bodyPr>
            <a:normAutofit/>
          </a:bodyPr>
          <a:lstStyle/>
          <a:p>
            <a:r>
              <a:rPr lang="hr-HR" sz="2400" b="1" dirty="0"/>
              <a:t>Medicus </a:t>
            </a:r>
            <a:r>
              <a:rPr lang="hr-HR" sz="2400" b="1" dirty="0" err="1"/>
              <a:t>curat</a:t>
            </a:r>
            <a:r>
              <a:rPr lang="hr-HR" sz="2400" b="1" dirty="0"/>
              <a:t>.  -Liječnik liječi.</a:t>
            </a:r>
          </a:p>
          <a:p>
            <a:r>
              <a:rPr lang="hr-HR" sz="2400" b="1" dirty="0">
                <a:solidFill>
                  <a:srgbClr val="FFC000"/>
                </a:solidFill>
              </a:rPr>
              <a:t>Medice</a:t>
            </a:r>
            <a:r>
              <a:rPr lang="hr-HR" sz="2400" b="1" dirty="0"/>
              <a:t>, cura! – Liječniče liječi!</a:t>
            </a:r>
          </a:p>
          <a:p>
            <a:endParaRPr lang="hr-HR" sz="2400" b="1" dirty="0"/>
          </a:p>
          <a:p>
            <a:r>
              <a:rPr lang="hr-HR" sz="2400" b="1" dirty="0"/>
              <a:t>Medica </a:t>
            </a:r>
            <a:r>
              <a:rPr lang="hr-HR" sz="2400" b="1" dirty="0" err="1"/>
              <a:t>curat</a:t>
            </a:r>
            <a:r>
              <a:rPr lang="hr-HR" sz="2400" b="1" dirty="0"/>
              <a:t>. – Liječnica liječi.</a:t>
            </a:r>
          </a:p>
          <a:p>
            <a:r>
              <a:rPr lang="hr-HR" sz="2400" b="1" dirty="0"/>
              <a:t>Medica, cura! – Liječnice, liječi.</a:t>
            </a:r>
          </a:p>
          <a:p>
            <a:endParaRPr lang="hr-HR" sz="2400" b="1" dirty="0"/>
          </a:p>
          <a:p>
            <a:r>
              <a:rPr lang="hr-HR" sz="2400" b="1" dirty="0" err="1"/>
              <a:t>Infans</a:t>
            </a:r>
            <a:r>
              <a:rPr lang="hr-HR" sz="2400" b="1" dirty="0"/>
              <a:t> </a:t>
            </a:r>
            <a:r>
              <a:rPr lang="hr-HR" sz="2400" b="1" dirty="0" err="1"/>
              <a:t>scribit</a:t>
            </a:r>
            <a:r>
              <a:rPr lang="hr-HR" sz="2400" b="1" dirty="0"/>
              <a:t>. Dijete piše.</a:t>
            </a:r>
          </a:p>
          <a:p>
            <a:r>
              <a:rPr lang="hr-HR" sz="2400" b="1" dirty="0" err="1"/>
              <a:t>Infans</a:t>
            </a:r>
            <a:r>
              <a:rPr lang="hr-HR" sz="2400" b="1" dirty="0"/>
              <a:t>, </a:t>
            </a:r>
            <a:r>
              <a:rPr lang="hr-HR" sz="2400" b="1" dirty="0" err="1"/>
              <a:t>scribe</a:t>
            </a:r>
            <a:r>
              <a:rPr lang="hr-HR" sz="2400" b="1" dirty="0"/>
              <a:t>! Dijete, piši!</a:t>
            </a:r>
          </a:p>
          <a:p>
            <a:endParaRPr lang="hr-HR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8EA8133C-6D84-4B4C-8F6F-49F38AC66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0691" y="1589103"/>
            <a:ext cx="5357608" cy="4418660"/>
          </a:xfrm>
        </p:spPr>
        <p:txBody>
          <a:bodyPr>
            <a:normAutofit lnSpcReduction="10000"/>
          </a:bodyPr>
          <a:lstStyle/>
          <a:p>
            <a:r>
              <a:rPr lang="hr-HR" sz="2400" b="1" dirty="0" err="1"/>
              <a:t>Homo</a:t>
            </a:r>
            <a:r>
              <a:rPr lang="hr-HR" sz="2400" b="1" dirty="0"/>
              <a:t> </a:t>
            </a:r>
            <a:r>
              <a:rPr lang="hr-HR" sz="2400" b="1" dirty="0" err="1"/>
              <a:t>legit</a:t>
            </a:r>
            <a:r>
              <a:rPr lang="hr-HR" sz="2400" b="1" dirty="0"/>
              <a:t>. – Čovjek čita.</a:t>
            </a:r>
          </a:p>
          <a:p>
            <a:r>
              <a:rPr lang="hr-HR" sz="2400" b="1" dirty="0" err="1"/>
              <a:t>Homo</a:t>
            </a:r>
            <a:r>
              <a:rPr lang="hr-HR" sz="2400" b="1" dirty="0"/>
              <a:t>, lege! – Čovječe, čitaj!</a:t>
            </a:r>
          </a:p>
          <a:p>
            <a:endParaRPr lang="hr-HR" sz="2400" b="1" dirty="0"/>
          </a:p>
          <a:p>
            <a:r>
              <a:rPr lang="hr-HR" sz="2400" b="1" dirty="0" err="1"/>
              <a:t>Puer</a:t>
            </a:r>
            <a:r>
              <a:rPr lang="hr-HR" sz="2400" b="1" dirty="0"/>
              <a:t> bonus </a:t>
            </a:r>
            <a:r>
              <a:rPr lang="hr-HR" sz="2400" b="1" dirty="0" err="1"/>
              <a:t>est</a:t>
            </a:r>
            <a:r>
              <a:rPr lang="hr-HR" sz="2400" b="1" dirty="0"/>
              <a:t>. Dječak je dobar.</a:t>
            </a:r>
          </a:p>
          <a:p>
            <a:r>
              <a:rPr lang="hr-HR" sz="2400" b="1" dirty="0" err="1"/>
              <a:t>Puer</a:t>
            </a:r>
            <a:r>
              <a:rPr lang="hr-HR" sz="2400" b="1" dirty="0"/>
              <a:t>, bonus </a:t>
            </a:r>
            <a:r>
              <a:rPr lang="hr-HR" sz="2400" b="1" dirty="0" err="1"/>
              <a:t>es</a:t>
            </a:r>
            <a:r>
              <a:rPr lang="hr-HR" sz="2400" b="1" dirty="0"/>
              <a:t>! Dječače, budi dobar!</a:t>
            </a:r>
          </a:p>
          <a:p>
            <a:endParaRPr lang="hr-HR" sz="2400" b="1" dirty="0"/>
          </a:p>
          <a:p>
            <a:r>
              <a:rPr lang="hr-HR" sz="2400" b="1" dirty="0" err="1"/>
              <a:t>Discipulus</a:t>
            </a:r>
            <a:r>
              <a:rPr lang="hr-HR" sz="2400" b="1" dirty="0"/>
              <a:t> audit. Učenik sluša.</a:t>
            </a:r>
          </a:p>
          <a:p>
            <a:r>
              <a:rPr lang="hr-HR" sz="2400" b="1" dirty="0" err="1">
                <a:solidFill>
                  <a:srgbClr val="FFC000"/>
                </a:solidFill>
              </a:rPr>
              <a:t>Discipule</a:t>
            </a:r>
            <a:r>
              <a:rPr lang="hr-HR" sz="2400" b="1" dirty="0"/>
              <a:t>, audi! – Učeniče, slušaj!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13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47F671BD-29BB-4CD1-A2C6-E899AA72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682" y="1447800"/>
            <a:ext cx="9376931" cy="1748161"/>
          </a:xfrm>
        </p:spPr>
        <p:txBody>
          <a:bodyPr/>
          <a:lstStyle/>
          <a:p>
            <a:r>
              <a:rPr lang="hr-HR" b="1" dirty="0"/>
              <a:t>Nominativ i vokativ množine</a:t>
            </a:r>
          </a:p>
        </p:txBody>
      </p:sp>
      <p:sp>
        <p:nvSpPr>
          <p:cNvPr id="7" name="Podnaslov 6">
            <a:extLst>
              <a:ext uri="{FF2B5EF4-FFF2-40B4-BE49-F238E27FC236}">
                <a16:creationId xmlns:a16="http://schemas.microsoft.com/office/drawing/2014/main" id="{39C0DA60-A6D9-49A0-A014-133387FB5D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Prebacimo zajedno rečenice u množinu!</a:t>
            </a:r>
          </a:p>
        </p:txBody>
      </p:sp>
    </p:spTree>
    <p:extLst>
      <p:ext uri="{BB962C8B-B14F-4D97-AF65-F5344CB8AC3E}">
        <p14:creationId xmlns:p14="http://schemas.microsoft.com/office/powerpoint/2010/main" val="704009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195</TotalTime>
  <Words>1322</Words>
  <Application>Microsoft Office PowerPoint</Application>
  <PresentationFormat>Široki zaslon</PresentationFormat>
  <Paragraphs>265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Pridjevi u latinskom jeziku</vt:lpstr>
      <vt:lpstr>Pridjevi 1. i 2. deklinacije</vt:lpstr>
      <vt:lpstr>SUM, ESSE, FUI –pomoćni glagol „biti”</vt:lpstr>
      <vt:lpstr>Prevedimo zajedno!!!</vt:lpstr>
      <vt:lpstr>Pridjevi 3. deklinacije</vt:lpstr>
      <vt:lpstr>Prevedimo zajedno!</vt:lpstr>
      <vt:lpstr>VOKATIV JEDNINE</vt:lpstr>
      <vt:lpstr>PowerPoint prezentacija</vt:lpstr>
      <vt:lpstr>Nominativ i vokativ množine</vt:lpstr>
      <vt:lpstr>Imenice 1. ili A deklinacije </vt:lpstr>
      <vt:lpstr>Prevedimo zajedno!</vt:lpstr>
      <vt:lpstr>2. ili O deklinacija</vt:lpstr>
      <vt:lpstr>Prevedimo zajedno!</vt:lpstr>
      <vt:lpstr>Imenice 3. deklinacije suglasničke osnove</vt:lpstr>
      <vt:lpstr>Imenice 3. deklinacije „i” osnova</vt:lpstr>
      <vt:lpstr>Prevedimo zajedno!</vt:lpstr>
      <vt:lpstr>PowerPoint prezentacija</vt:lpstr>
      <vt:lpstr>4. ili U deklinacija</vt:lpstr>
      <vt:lpstr>5. Ili E deklinacija</vt:lpstr>
      <vt:lpstr>Prevedimo zajedno!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SUM, ESSE, FUI - biti</dc:title>
  <dc:creator>Korisnik</dc:creator>
  <cp:lastModifiedBy>Korisnik</cp:lastModifiedBy>
  <cp:revision>37</cp:revision>
  <dcterms:created xsi:type="dcterms:W3CDTF">2022-12-05T10:29:23Z</dcterms:created>
  <dcterms:modified xsi:type="dcterms:W3CDTF">2022-12-06T15:41:15Z</dcterms:modified>
</cp:coreProperties>
</file>