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6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3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8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9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0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98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B1A1-6024-41D5-A2C2-1EBFE85B5F7D}" type="datetimeFigureOut">
              <a:rPr lang="hr-HR" smtClean="0"/>
              <a:t>24.10.2022.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BACDCF-E237-4DD5-B8BA-A40650052C9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5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50305C-8779-48D9-999D-AFAF0EC93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83" y="5703903"/>
            <a:ext cx="9907478" cy="1154097"/>
          </a:xfrm>
        </p:spPr>
        <p:txBody>
          <a:bodyPr/>
          <a:lstStyle/>
          <a:p>
            <a:r>
              <a:rPr lang="hr-HR" dirty="0"/>
              <a:t>DE CORPORE HUMANO</a:t>
            </a:r>
          </a:p>
        </p:txBody>
      </p:sp>
      <p:pic>
        <p:nvPicPr>
          <p:cNvPr id="6" name="Picture 2" descr="Slika">
            <a:extLst>
              <a:ext uri="{FF2B5EF4-FFF2-40B4-BE49-F238E27FC236}">
                <a16:creationId xmlns:a16="http://schemas.microsoft.com/office/drawing/2014/main" id="{CBE3AF18-2C00-4EDB-AB00-4BD5731FB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48" y="0"/>
            <a:ext cx="7730801" cy="5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7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E4184-225A-4164-BDCE-0AC6099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Quanta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labia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4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E4D7A0-6784-4041-9A5D-E119AF1E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435" y="1853754"/>
            <a:ext cx="9603275" cy="3450613"/>
          </a:xfrm>
        </p:spPr>
        <p:txBody>
          <a:bodyPr>
            <a:normAutofit/>
          </a:bodyPr>
          <a:lstStyle/>
          <a:p>
            <a:r>
              <a:rPr lang="hr-HR" sz="3200" b="1" dirty="0" err="1"/>
              <a:t>Labia</a:t>
            </a:r>
            <a:r>
              <a:rPr lang="hr-HR" sz="3200" b="1" dirty="0"/>
              <a:t> </a:t>
            </a:r>
            <a:r>
              <a:rPr lang="hr-HR" sz="3200" b="1" dirty="0" err="1"/>
              <a:t>sunt</a:t>
            </a:r>
            <a:r>
              <a:rPr lang="hr-HR" sz="3200" b="1" dirty="0"/>
              <a:t> </a:t>
            </a:r>
            <a:r>
              <a:rPr lang="hr-HR" sz="3200" b="1" dirty="0">
                <a:solidFill>
                  <a:srgbClr val="FF0000"/>
                </a:solidFill>
              </a:rPr>
              <a:t>duo</a:t>
            </a:r>
            <a:r>
              <a:rPr lang="hr-HR" sz="3200" b="1" dirty="0"/>
              <a:t>.</a:t>
            </a:r>
          </a:p>
        </p:txBody>
      </p:sp>
      <p:pic>
        <p:nvPicPr>
          <p:cNvPr id="11270" name="Picture 6" descr="Oblik usana određuje je li netko lider, 'kraljica drame', umjetnik | 24sata">
            <a:extLst>
              <a:ext uri="{FF2B5EF4-FFF2-40B4-BE49-F238E27FC236}">
                <a16:creationId xmlns:a16="http://schemas.microsoft.com/office/drawing/2014/main" id="{68A2D540-B4F9-4437-8EC3-727A91E6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95" y="1553633"/>
            <a:ext cx="59245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3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A90C2-6EF7-4AF4-B050-79D6B8C8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612559"/>
            <a:ext cx="10060555" cy="1241195"/>
          </a:xfrm>
        </p:spPr>
        <p:txBody>
          <a:bodyPr>
            <a:normAutofit/>
          </a:bodyPr>
          <a:lstStyle/>
          <a:p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Quocum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circumdatus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450053-E9A1-4C82-B1C4-F1FC25B2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940344"/>
            <a:ext cx="9603275" cy="3450613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Dens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gingiva</a:t>
            </a:r>
            <a:r>
              <a:rPr lang="hr-HR" sz="2800" b="1" dirty="0"/>
              <a:t> </a:t>
            </a:r>
            <a:r>
              <a:rPr lang="hr-HR" sz="2800" b="1" dirty="0" err="1"/>
              <a:t>circumdatus</a:t>
            </a:r>
            <a:r>
              <a:rPr lang="hr-HR" sz="2800" b="1" dirty="0"/>
              <a:t> </a:t>
            </a:r>
            <a:r>
              <a:rPr lang="hr-HR" sz="2800" b="1" dirty="0" err="1"/>
              <a:t>est</a:t>
            </a:r>
            <a:r>
              <a:rPr lang="hr-HR" sz="2800" b="1" dirty="0"/>
              <a:t>.</a:t>
            </a:r>
          </a:p>
          <a:p>
            <a:r>
              <a:rPr lang="hr-HR" sz="2800" b="1" dirty="0" err="1"/>
              <a:t>Gingivitis</a:t>
            </a:r>
            <a:r>
              <a:rPr lang="hr-HR" sz="2800" b="1" dirty="0"/>
              <a:t> – upala zubnog mesa</a:t>
            </a:r>
          </a:p>
        </p:txBody>
      </p:sp>
      <p:pic>
        <p:nvPicPr>
          <p:cNvPr id="12290" name="Picture 2" descr="Liječenje upale zubnog mesa prirodnim putem - Stomatologija.me">
            <a:extLst>
              <a:ext uri="{FF2B5EF4-FFF2-40B4-BE49-F238E27FC236}">
                <a16:creationId xmlns:a16="http://schemas.microsoft.com/office/drawing/2014/main" id="{FAFEA350-D91C-4817-9C89-870F2CDC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0" y="2144723"/>
            <a:ext cx="4116431" cy="27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8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B38EAE-4435-424B-81E6-FD586E33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Quocum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mentum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nonnulorum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virorum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ornatur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5FB78-334B-4912-912E-31042CA5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961966"/>
            <a:ext cx="5699465" cy="3499274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Mentum</a:t>
            </a:r>
            <a:r>
              <a:rPr lang="hr-HR" sz="2800" b="1" dirty="0"/>
              <a:t> </a:t>
            </a:r>
            <a:r>
              <a:rPr lang="hr-HR" sz="2800" b="1" dirty="0" err="1"/>
              <a:t>nonnulorum</a:t>
            </a:r>
            <a:r>
              <a:rPr lang="hr-HR" sz="2800" b="1" dirty="0"/>
              <a:t> </a:t>
            </a:r>
            <a:r>
              <a:rPr lang="hr-HR" sz="2800" b="1" dirty="0" err="1"/>
              <a:t>virorum</a:t>
            </a:r>
            <a:r>
              <a:rPr lang="hr-HR" sz="2800" b="1" dirty="0"/>
              <a:t> </a:t>
            </a:r>
            <a:r>
              <a:rPr lang="hr-HR" sz="2800" b="1" dirty="0">
                <a:solidFill>
                  <a:srgbClr val="FF0000"/>
                </a:solidFill>
              </a:rPr>
              <a:t>barba</a:t>
            </a:r>
            <a:r>
              <a:rPr lang="hr-HR" sz="2800" b="1" dirty="0"/>
              <a:t> </a:t>
            </a:r>
            <a:r>
              <a:rPr lang="hr-HR" sz="2800" b="1" dirty="0" err="1"/>
              <a:t>ornatur</a:t>
            </a:r>
            <a:r>
              <a:rPr lang="hr-HR" sz="2800" b="1" dirty="0"/>
              <a:t>. </a:t>
            </a:r>
          </a:p>
        </p:txBody>
      </p:sp>
      <p:pic>
        <p:nvPicPr>
          <p:cNvPr id="13314" name="Picture 2" descr="Stilovi muske brade, kako odrzavati bradu, muske brade u modi 2020">
            <a:extLst>
              <a:ext uri="{FF2B5EF4-FFF2-40B4-BE49-F238E27FC236}">
                <a16:creationId xmlns:a16="http://schemas.microsoft.com/office/drawing/2014/main" id="{30E8F84F-2AA0-446B-AE52-531D0870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51" y="1559120"/>
            <a:ext cx="3274935" cy="36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5 očitih stvari koje muška brada govori o vama i vašem zdravlju - Index.hr">
            <a:extLst>
              <a:ext uri="{FF2B5EF4-FFF2-40B4-BE49-F238E27FC236}">
                <a16:creationId xmlns:a16="http://schemas.microsoft.com/office/drawing/2014/main" id="{7D9080DD-0D51-4351-8A97-EE8362E9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05" y="2796467"/>
            <a:ext cx="3141909" cy="25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1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CD121F-F956-4D33-B659-D4C9DBAC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31" y="66247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lateribus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68B1F9-EBFE-4564-8E45-EE9475B9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57" y="1793791"/>
            <a:ext cx="9603275" cy="3450613"/>
          </a:xfrm>
        </p:spPr>
        <p:txBody>
          <a:bodyPr>
            <a:normAutofit/>
          </a:bodyPr>
          <a:lstStyle/>
          <a:p>
            <a:r>
              <a:rPr lang="hr-HR" sz="2800" b="1" dirty="0"/>
              <a:t>In </a:t>
            </a:r>
            <a:r>
              <a:rPr lang="hr-HR" sz="2800" b="1" dirty="0" err="1"/>
              <a:t>lateribus</a:t>
            </a:r>
            <a:r>
              <a:rPr lang="hr-HR" sz="2800" b="1" dirty="0"/>
              <a:t> </a:t>
            </a:r>
            <a:r>
              <a:rPr lang="hr-HR" sz="2800" b="1" dirty="0" err="1"/>
              <a:t>capitis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aures</a:t>
            </a:r>
            <a:r>
              <a:rPr lang="hr-HR" sz="2800" b="1" dirty="0"/>
              <a:t> </a:t>
            </a:r>
            <a:r>
              <a:rPr lang="hr-HR" sz="2800" b="1" dirty="0" err="1"/>
              <a:t>sunt</a:t>
            </a:r>
            <a:r>
              <a:rPr lang="hr-HR" sz="2800" b="1" dirty="0"/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dextra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et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sinistra</a:t>
            </a:r>
            <a:r>
              <a:rPr lang="hr-HR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42" name="Picture 6" descr="Klempavost ili klempave uši – uzroci, simptomi, kako ih ispraviti,  operacija, frizura, kod poznatih | Kreni zdravo!">
            <a:extLst>
              <a:ext uri="{FF2B5EF4-FFF2-40B4-BE49-F238E27FC236}">
                <a16:creationId xmlns:a16="http://schemas.microsoft.com/office/drawing/2014/main" id="{4C7E7755-F603-42F9-831D-7F06902D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77" y="2817111"/>
            <a:ext cx="4219299" cy="23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azara me kompleks zbog klempavih ušiju i mucanja">
            <a:extLst>
              <a:ext uri="{FF2B5EF4-FFF2-40B4-BE49-F238E27FC236}">
                <a16:creationId xmlns:a16="http://schemas.microsoft.com/office/drawing/2014/main" id="{174739AB-74DC-4FB1-86A4-5615CBCF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73" y="2734323"/>
            <a:ext cx="3314138" cy="22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C9ED5-0FE7-470C-8CE3-74C2AB74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corporis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A53FBD-231A-4C37-98AF-2A078DA75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err="1"/>
              <a:t>Partes</a:t>
            </a:r>
            <a:r>
              <a:rPr lang="hr-HR" sz="2800" b="1" dirty="0"/>
              <a:t> </a:t>
            </a:r>
            <a:r>
              <a:rPr lang="hr-HR" sz="2800" b="1" dirty="0" err="1"/>
              <a:t>corporis</a:t>
            </a:r>
            <a:r>
              <a:rPr lang="hr-HR" sz="2800" b="1" dirty="0"/>
              <a:t> </a:t>
            </a:r>
            <a:r>
              <a:rPr lang="hr-HR" sz="2800" b="1" dirty="0" err="1"/>
              <a:t>sunt</a:t>
            </a:r>
            <a:r>
              <a:rPr lang="hr-HR" sz="2800" b="1" dirty="0"/>
              <a:t>: </a:t>
            </a:r>
            <a:r>
              <a:rPr lang="hr-HR" sz="2800" b="1" dirty="0" err="1">
                <a:solidFill>
                  <a:srgbClr val="FF0000"/>
                </a:solidFill>
              </a:rPr>
              <a:t>caput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truncus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membra</a:t>
            </a:r>
            <a:r>
              <a:rPr lang="hr-HR" sz="2800" b="1" dirty="0">
                <a:solidFill>
                  <a:srgbClr val="FF0000"/>
                </a:solidFill>
              </a:rPr>
              <a:t>.</a:t>
            </a:r>
          </a:p>
          <a:p>
            <a:r>
              <a:rPr lang="hr-HR" sz="2800" b="1" dirty="0" err="1"/>
              <a:t>Qui</a:t>
            </a:r>
            <a:r>
              <a:rPr lang="hr-HR" sz="2800" b="1" dirty="0"/>
              <a:t>, </a:t>
            </a:r>
            <a:r>
              <a:rPr lang="hr-HR" sz="2800" b="1" dirty="0" err="1"/>
              <a:t>quae</a:t>
            </a:r>
            <a:r>
              <a:rPr lang="hr-HR" sz="2800" b="1" dirty="0"/>
              <a:t>, </a:t>
            </a:r>
            <a:r>
              <a:rPr lang="hr-HR" sz="2800" b="1" dirty="0" err="1"/>
              <a:t>quod</a:t>
            </a:r>
            <a:r>
              <a:rPr lang="hr-HR" sz="2800" b="1" dirty="0"/>
              <a:t> – koji, koja koje </a:t>
            </a:r>
          </a:p>
        </p:txBody>
      </p:sp>
      <p:pic>
        <p:nvPicPr>
          <p:cNvPr id="1026" name="Picture 2" descr="DIJELOVI TIJELA, OKOLIŠ">
            <a:extLst>
              <a:ext uri="{FF2B5EF4-FFF2-40B4-BE49-F238E27FC236}">
                <a16:creationId xmlns:a16="http://schemas.microsoft.com/office/drawing/2014/main" id="{7AB0192A-2DFA-4556-A057-EB484BD2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0" y="804519"/>
            <a:ext cx="2178820" cy="43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1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3CFC17B-D3B6-4398-BF08-87539605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514905"/>
            <a:ext cx="10495561" cy="1338849"/>
          </a:xfrm>
        </p:spPr>
        <p:txBody>
          <a:bodyPr>
            <a:normAutofit/>
          </a:bodyPr>
          <a:lstStyle/>
          <a:p>
            <a:r>
              <a:rPr lang="hr-HR" sz="3600" b="1" dirty="0" err="1"/>
              <a:t>Quid</a:t>
            </a:r>
            <a:r>
              <a:rPr lang="hr-HR" sz="3600" b="1" dirty="0"/>
              <a:t> </a:t>
            </a:r>
            <a:r>
              <a:rPr lang="hr-HR" sz="3600" b="1" dirty="0" err="1"/>
              <a:t>est</a:t>
            </a:r>
            <a:r>
              <a:rPr lang="hr-HR" sz="3600" b="1" dirty="0"/>
              <a:t> </a:t>
            </a:r>
            <a:r>
              <a:rPr lang="hr-HR" sz="3600" b="1" dirty="0" err="1"/>
              <a:t>in</a:t>
            </a:r>
            <a:r>
              <a:rPr lang="hr-HR" sz="3600" b="1" dirty="0"/>
              <a:t> </a:t>
            </a:r>
            <a:r>
              <a:rPr lang="hr-HR" sz="3600" b="1" dirty="0" err="1"/>
              <a:t>cavo</a:t>
            </a:r>
            <a:r>
              <a:rPr lang="hr-HR" sz="3600" b="1" dirty="0"/>
              <a:t> oris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835AD6-3059-4189-BCCB-6B84AB1F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041864"/>
            <a:ext cx="6365291" cy="3424481"/>
          </a:xfrm>
        </p:spPr>
        <p:txBody>
          <a:bodyPr>
            <a:normAutofit/>
          </a:bodyPr>
          <a:lstStyle/>
          <a:p>
            <a:r>
              <a:rPr lang="hr-HR" sz="3200" b="1" dirty="0"/>
              <a:t>In </a:t>
            </a:r>
            <a:r>
              <a:rPr lang="hr-HR" sz="3200" b="1" dirty="0" err="1"/>
              <a:t>cavo</a:t>
            </a:r>
            <a:r>
              <a:rPr lang="hr-HR" sz="3200" b="1" dirty="0"/>
              <a:t> oris </a:t>
            </a:r>
            <a:r>
              <a:rPr lang="hr-HR" sz="3200" b="1" dirty="0" err="1">
                <a:solidFill>
                  <a:srgbClr val="FF0000"/>
                </a:solidFill>
              </a:rPr>
              <a:t>palatum</a:t>
            </a:r>
            <a:r>
              <a:rPr lang="hr-HR" sz="3200" b="1" dirty="0">
                <a:solidFill>
                  <a:srgbClr val="FF0000"/>
                </a:solidFill>
              </a:rPr>
              <a:t> durum, </a:t>
            </a:r>
            <a:r>
              <a:rPr lang="hr-HR" sz="3200" b="1" dirty="0" err="1">
                <a:solidFill>
                  <a:srgbClr val="FF0000"/>
                </a:solidFill>
              </a:rPr>
              <a:t>palatum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molle</a:t>
            </a:r>
            <a:r>
              <a:rPr lang="hr-HR" sz="3200" b="1" dirty="0">
                <a:solidFill>
                  <a:srgbClr val="FF0000"/>
                </a:solidFill>
              </a:rPr>
              <a:t>, </a:t>
            </a:r>
            <a:r>
              <a:rPr lang="hr-HR" sz="3200" b="1" dirty="0" err="1">
                <a:solidFill>
                  <a:srgbClr val="FF0000"/>
                </a:solidFill>
              </a:rPr>
              <a:t>lingua</a:t>
            </a:r>
            <a:r>
              <a:rPr lang="hr-HR" sz="3200" b="1" dirty="0">
                <a:solidFill>
                  <a:srgbClr val="FF0000"/>
                </a:solidFill>
              </a:rPr>
              <a:t>, </a:t>
            </a:r>
            <a:r>
              <a:rPr lang="hr-HR" sz="3200" b="1" dirty="0" err="1">
                <a:solidFill>
                  <a:srgbClr val="FF0000"/>
                </a:solidFill>
              </a:rPr>
              <a:t>dentes</a:t>
            </a:r>
            <a:r>
              <a:rPr lang="hr-HR" sz="3200" b="1" dirty="0">
                <a:solidFill>
                  <a:srgbClr val="FF0000"/>
                </a:solidFill>
              </a:rPr>
              <a:t> </a:t>
            </a:r>
            <a:r>
              <a:rPr lang="hr-HR" sz="3200" b="1" dirty="0" err="1"/>
              <a:t>sunt</a:t>
            </a:r>
            <a:r>
              <a:rPr lang="hr-HR" sz="3200" b="1" dirty="0"/>
              <a:t>.</a:t>
            </a:r>
          </a:p>
          <a:p>
            <a:r>
              <a:rPr lang="hr-HR" sz="3200" b="1" dirty="0" err="1"/>
              <a:t>Cavum</a:t>
            </a:r>
            <a:r>
              <a:rPr lang="hr-HR" sz="3200" b="1" dirty="0"/>
              <a:t> oris  </a:t>
            </a:r>
          </a:p>
        </p:txBody>
      </p:sp>
      <p:pic>
        <p:nvPicPr>
          <p:cNvPr id="9" name="Picture 6" descr="Najbolji prirodni sastojci za njegu usne šupljine | Zdravlje | Holistička  medicina">
            <a:extLst>
              <a:ext uri="{FF2B5EF4-FFF2-40B4-BE49-F238E27FC236}">
                <a16:creationId xmlns:a16="http://schemas.microsoft.com/office/drawing/2014/main" id="{19DC3294-80F2-4546-BFBA-B633CC26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90" y="1329135"/>
            <a:ext cx="3693111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2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435A6-D1D0-4843-9A02-881A59D4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97151"/>
            <a:ext cx="10140454" cy="1356604"/>
          </a:xfrm>
        </p:spPr>
        <p:txBody>
          <a:bodyPr>
            <a:normAutofit/>
          </a:bodyPr>
          <a:lstStyle/>
          <a:p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Quocum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cranium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ornatur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4EC1FF-2176-4D58-81F3-019D5302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4" y="1853756"/>
            <a:ext cx="10374129" cy="3458312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Cranium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crinibus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/>
              <a:t>ornatur</a:t>
            </a:r>
            <a:r>
              <a:rPr lang="hr-HR" sz="2800" b="1" dirty="0"/>
              <a:t>.</a:t>
            </a:r>
          </a:p>
        </p:txBody>
      </p:sp>
      <p:pic>
        <p:nvPicPr>
          <p:cNvPr id="4098" name="Picture 2" descr="Najzanimljivije frizure za vjenčanje - Žena.hr">
            <a:extLst>
              <a:ext uri="{FF2B5EF4-FFF2-40B4-BE49-F238E27FC236}">
                <a16:creationId xmlns:a16="http://schemas.microsoft.com/office/drawing/2014/main" id="{295F6952-0E32-4E46-B0CC-50F1BC2F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5" y="2500839"/>
            <a:ext cx="3570533" cy="23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20 moderne 👾 muske frizure sa strane kratko 2019 - YouTube">
            <a:extLst>
              <a:ext uri="{FF2B5EF4-FFF2-40B4-BE49-F238E27FC236}">
                <a16:creationId xmlns:a16="http://schemas.microsoft.com/office/drawing/2014/main" id="{D0C95BDD-0DDC-4EE1-92E3-FF46362E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69" y="2240986"/>
            <a:ext cx="4242905" cy="23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8DF23C-F6B1-40A3-ADC3-AB8B2A49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3" y="532661"/>
            <a:ext cx="10229232" cy="1074197"/>
          </a:xfrm>
        </p:spPr>
        <p:txBody>
          <a:bodyPr>
            <a:normAutofit/>
          </a:bodyPr>
          <a:lstStyle/>
          <a:p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Quomodo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membra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appellamus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83BF00-BFB5-4AEF-8075-7F35FED3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3" y="2121763"/>
            <a:ext cx="6081204" cy="3217890"/>
          </a:xfrm>
        </p:spPr>
        <p:txBody>
          <a:bodyPr/>
          <a:lstStyle/>
          <a:p>
            <a:r>
              <a:rPr lang="hr-HR" sz="2800" b="1" dirty="0" err="1"/>
              <a:t>Membra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artus</a:t>
            </a:r>
            <a:r>
              <a:rPr lang="hr-HR" sz="2800" b="1" dirty="0"/>
              <a:t> sive </a:t>
            </a:r>
            <a:r>
              <a:rPr lang="hr-HR" sz="2800" b="1" dirty="0" err="1">
                <a:solidFill>
                  <a:srgbClr val="FF0000"/>
                </a:solidFill>
              </a:rPr>
              <a:t>extremitates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/>
              <a:t>appellamus</a:t>
            </a:r>
            <a:r>
              <a:rPr lang="hr-HR" sz="2800" b="1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 descr="Donji ekstremiteti - Wikipedia">
            <a:extLst>
              <a:ext uri="{FF2B5EF4-FFF2-40B4-BE49-F238E27FC236}">
                <a16:creationId xmlns:a16="http://schemas.microsoft.com/office/drawing/2014/main" id="{DC0BF3CE-B84E-4A8A-9E9C-81ECFB5F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352" y="1269553"/>
            <a:ext cx="13430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ŠIĆI GORNJIH I DONJIH EKSTREMITETA">
            <a:extLst>
              <a:ext uri="{FF2B5EF4-FFF2-40B4-BE49-F238E27FC236}">
                <a16:creationId xmlns:a16="http://schemas.microsoft.com/office/drawing/2014/main" id="{058B25BC-501B-48B3-8B96-7A38FE52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67" y="1269553"/>
            <a:ext cx="12763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4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EA9128-E120-403E-BA73-D37D9A45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9" y="523783"/>
            <a:ext cx="10131576" cy="1329971"/>
          </a:xfrm>
        </p:spPr>
        <p:txBody>
          <a:bodyPr>
            <a:normAutofit/>
          </a:bodyPr>
          <a:lstStyle/>
          <a:p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cavo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cranii</a:t>
            </a:r>
            <a: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67DF1-DDE0-4DA4-A999-4D11A89C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4" y="2115629"/>
            <a:ext cx="6098958" cy="3643680"/>
          </a:xfrm>
        </p:spPr>
        <p:txBody>
          <a:bodyPr>
            <a:normAutofit/>
          </a:bodyPr>
          <a:lstStyle/>
          <a:p>
            <a:r>
              <a:rPr lang="hr-HR" sz="3200" b="1" dirty="0"/>
              <a:t>In </a:t>
            </a:r>
            <a:r>
              <a:rPr lang="hr-HR" sz="3200" b="1" dirty="0" err="1"/>
              <a:t>cavo</a:t>
            </a:r>
            <a:r>
              <a:rPr lang="hr-HR" sz="3200" b="1" dirty="0"/>
              <a:t> </a:t>
            </a:r>
            <a:r>
              <a:rPr lang="hr-HR" sz="3200" b="1" dirty="0" err="1"/>
              <a:t>cranii</a:t>
            </a:r>
            <a:r>
              <a:rPr lang="hr-HR" sz="3200" b="1" dirty="0"/>
              <a:t> </a:t>
            </a:r>
            <a:r>
              <a:rPr lang="hr-HR" sz="3200" b="1" dirty="0" err="1">
                <a:solidFill>
                  <a:srgbClr val="FF0000"/>
                </a:solidFill>
              </a:rPr>
              <a:t>cerebrum</a:t>
            </a:r>
            <a:r>
              <a:rPr lang="hr-HR" sz="3200" b="1" dirty="0"/>
              <a:t> </a:t>
            </a:r>
            <a:r>
              <a:rPr lang="hr-HR" sz="3200" b="1" dirty="0" err="1"/>
              <a:t>est</a:t>
            </a:r>
            <a:r>
              <a:rPr lang="hr-HR" sz="3200" b="1" dirty="0"/>
              <a:t>.</a:t>
            </a:r>
          </a:p>
        </p:txBody>
      </p:sp>
      <p:pic>
        <p:nvPicPr>
          <p:cNvPr id="6146" name="Picture 2" descr="Mozdano stablo">
            <a:extLst>
              <a:ext uri="{FF2B5EF4-FFF2-40B4-BE49-F238E27FC236}">
                <a16:creationId xmlns:a16="http://schemas.microsoft.com/office/drawing/2014/main" id="{952ED115-6FE5-40AC-B34D-E5554F56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6" y="3112306"/>
            <a:ext cx="3500041" cy="26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PT - ANATOMIJA LJUDSKOG TIJELA (povijesni pregled, termini i pojmovi)  PowerPoint Presentation - ID:5377808">
            <a:extLst>
              <a:ext uri="{FF2B5EF4-FFF2-40B4-BE49-F238E27FC236}">
                <a16:creationId xmlns:a16="http://schemas.microsoft.com/office/drawing/2014/main" id="{AE07B240-C750-4DAF-9D61-3A5B7D0F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58" y="1338451"/>
            <a:ext cx="5072109" cy="38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760458-0D9C-430A-B8D0-9AA355F4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5" y="612559"/>
            <a:ext cx="10309130" cy="1241195"/>
          </a:xfrm>
        </p:spPr>
        <p:txBody>
          <a:bodyPr>
            <a:normAutofit fontScale="90000"/>
          </a:bodyPr>
          <a:lstStyle/>
          <a:p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Quomodo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pars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anterior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capitis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appellamus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9A84AA-6531-4415-8455-6445F324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2383386"/>
            <a:ext cx="5646198" cy="3041900"/>
          </a:xfrm>
        </p:spPr>
        <p:txBody>
          <a:bodyPr>
            <a:normAutofit/>
          </a:bodyPr>
          <a:lstStyle/>
          <a:p>
            <a:r>
              <a:rPr lang="hr-HR" sz="2800" b="1" dirty="0"/>
              <a:t>Par </a:t>
            </a:r>
            <a:r>
              <a:rPr lang="hr-HR" sz="2800" b="1" dirty="0" err="1"/>
              <a:t>anterior</a:t>
            </a:r>
            <a:r>
              <a:rPr lang="hr-HR" sz="2800" b="1" dirty="0"/>
              <a:t> </a:t>
            </a:r>
            <a:r>
              <a:rPr lang="hr-HR" sz="2800" b="1" dirty="0" err="1"/>
              <a:t>capitis</a:t>
            </a:r>
            <a:r>
              <a:rPr lang="hr-HR" sz="2800" b="1" dirty="0"/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facies</a:t>
            </a:r>
            <a:r>
              <a:rPr lang="hr-HR" sz="2800" b="1" dirty="0"/>
              <a:t> </a:t>
            </a:r>
            <a:r>
              <a:rPr lang="hr-HR" sz="2800" b="1" dirty="0" err="1"/>
              <a:t>est</a:t>
            </a:r>
            <a:r>
              <a:rPr lang="hr-HR" sz="2800" b="1" dirty="0"/>
              <a:t>.</a:t>
            </a:r>
          </a:p>
        </p:txBody>
      </p:sp>
      <p:pic>
        <p:nvPicPr>
          <p:cNvPr id="7170" name="Picture 2" descr="Uradi sama: Kako uvijek imati blistavo, a ne masno lice">
            <a:extLst>
              <a:ext uri="{FF2B5EF4-FFF2-40B4-BE49-F238E27FC236}">
                <a16:creationId xmlns:a16="http://schemas.microsoft.com/office/drawing/2014/main" id="{DB7C4A69-16AB-4D11-9182-5C522E97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9" y="1393795"/>
            <a:ext cx="3775166" cy="37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2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A6CAB-A429-4F9D-A21F-14074BF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4" y="550416"/>
            <a:ext cx="10072014" cy="1099151"/>
          </a:xfrm>
        </p:spPr>
        <p:txBody>
          <a:bodyPr>
            <a:normAutofit/>
          </a:bodyPr>
          <a:lstStyle/>
          <a:p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faciei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3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4033D6-2D8A-4394-8976-B242283C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26454"/>
            <a:ext cx="5903651" cy="3539891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Partes</a:t>
            </a:r>
            <a:r>
              <a:rPr lang="hr-HR" sz="2400" b="1" dirty="0"/>
              <a:t> </a:t>
            </a:r>
            <a:r>
              <a:rPr lang="hr-HR" sz="2400" b="1" dirty="0" err="1"/>
              <a:t>faciei</a:t>
            </a:r>
            <a:r>
              <a:rPr lang="hr-HR" sz="2400" b="1" dirty="0"/>
              <a:t> </a:t>
            </a:r>
            <a:r>
              <a:rPr lang="hr-HR" sz="2400" b="1" dirty="0" err="1"/>
              <a:t>multae</a:t>
            </a:r>
            <a:r>
              <a:rPr lang="hr-HR" sz="2400" b="1" dirty="0"/>
              <a:t> </a:t>
            </a:r>
            <a:r>
              <a:rPr lang="hr-HR" sz="2400" b="1" dirty="0" err="1"/>
              <a:t>sunt</a:t>
            </a:r>
            <a:r>
              <a:rPr lang="hr-HR" sz="2400" b="1" dirty="0"/>
              <a:t>: </a:t>
            </a:r>
            <a:r>
              <a:rPr lang="hr-HR" sz="2400" b="1" dirty="0" err="1">
                <a:solidFill>
                  <a:srgbClr val="FF0000"/>
                </a:solidFill>
              </a:rPr>
              <a:t>frons</a:t>
            </a:r>
            <a:r>
              <a:rPr lang="hr-HR" sz="2400" b="1" dirty="0">
                <a:solidFill>
                  <a:srgbClr val="FF0000"/>
                </a:solidFill>
              </a:rPr>
              <a:t>, duo </a:t>
            </a:r>
            <a:r>
              <a:rPr lang="hr-HR" sz="2400" b="1" dirty="0" err="1">
                <a:solidFill>
                  <a:srgbClr val="FF0000"/>
                </a:solidFill>
              </a:rPr>
              <a:t>oculi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dexter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et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sinister</a:t>
            </a:r>
            <a:r>
              <a:rPr lang="hr-HR" sz="2400" b="1" dirty="0">
                <a:solidFill>
                  <a:srgbClr val="FF0000"/>
                </a:solidFill>
              </a:rPr>
              <a:t>, </a:t>
            </a:r>
            <a:r>
              <a:rPr lang="hr-HR" sz="2400" b="1" dirty="0" err="1">
                <a:solidFill>
                  <a:srgbClr val="FF0000"/>
                </a:solidFill>
              </a:rPr>
              <a:t>duae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buccae</a:t>
            </a:r>
            <a:r>
              <a:rPr lang="hr-HR" sz="2400" b="1" dirty="0">
                <a:solidFill>
                  <a:srgbClr val="FF0000"/>
                </a:solidFill>
              </a:rPr>
              <a:t>, </a:t>
            </a:r>
            <a:r>
              <a:rPr lang="hr-HR" sz="2400" b="1" dirty="0" err="1">
                <a:solidFill>
                  <a:srgbClr val="FF0000"/>
                </a:solidFill>
              </a:rPr>
              <a:t>nasus</a:t>
            </a:r>
            <a:r>
              <a:rPr lang="hr-HR" sz="2400" b="1" dirty="0">
                <a:solidFill>
                  <a:srgbClr val="FF0000"/>
                </a:solidFill>
              </a:rPr>
              <a:t>, os </a:t>
            </a:r>
            <a:r>
              <a:rPr lang="hr-HR" sz="2400" b="1" dirty="0" err="1">
                <a:solidFill>
                  <a:srgbClr val="FF0000"/>
                </a:solidFill>
              </a:rPr>
              <a:t>mentum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Jutarnji list - Marko Braić: 'Nikad prije nisam pjevao ni plesao, a kad se  gledam na tv-u, vidim samo mane'">
            <a:extLst>
              <a:ext uri="{FF2B5EF4-FFF2-40B4-BE49-F238E27FC236}">
                <a16:creationId xmlns:a16="http://schemas.microsoft.com/office/drawing/2014/main" id="{9EC9EDE4-0D92-4372-940D-098F4A04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07" y="745724"/>
            <a:ext cx="4151050" cy="41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9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2EF00-1426-4CDB-A87D-616FA36C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89" y="630315"/>
            <a:ext cx="10175965" cy="1223439"/>
          </a:xfrm>
        </p:spPr>
        <p:txBody>
          <a:bodyPr>
            <a:normAutofit/>
          </a:bodyPr>
          <a:lstStyle/>
          <a:p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oculorum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hr-H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670675-5A46-4CC1-AFF2-778B3B45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5732"/>
            <a:ext cx="10335763" cy="3450613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Partes</a:t>
            </a:r>
            <a:r>
              <a:rPr lang="hr-HR" sz="2800" b="1" dirty="0"/>
              <a:t> </a:t>
            </a:r>
            <a:r>
              <a:rPr lang="hr-HR" sz="2800" b="1" dirty="0" err="1"/>
              <a:t>oculorom</a:t>
            </a:r>
            <a:r>
              <a:rPr lang="hr-HR" sz="2800" b="1" dirty="0"/>
              <a:t> </a:t>
            </a:r>
            <a:r>
              <a:rPr lang="hr-HR" sz="2800" b="1" dirty="0" err="1"/>
              <a:t>multae</a:t>
            </a:r>
            <a:r>
              <a:rPr lang="hr-HR" sz="2800" b="1" dirty="0"/>
              <a:t> </a:t>
            </a:r>
            <a:r>
              <a:rPr lang="hr-HR" sz="2800" b="1" dirty="0" err="1"/>
              <a:t>sunt</a:t>
            </a:r>
            <a:r>
              <a:rPr lang="hr-HR" sz="2800" b="1" dirty="0"/>
              <a:t>: </a:t>
            </a:r>
            <a:r>
              <a:rPr lang="hr-HR" sz="2800" b="1" dirty="0" err="1">
                <a:solidFill>
                  <a:srgbClr val="FF0000"/>
                </a:solidFill>
              </a:rPr>
              <a:t>bulbus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 err="1">
                <a:solidFill>
                  <a:srgbClr val="FF0000"/>
                </a:solidFill>
              </a:rPr>
              <a:t>oculi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pupilla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cornea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palpebra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cilium</a:t>
            </a:r>
            <a:r>
              <a:rPr lang="hr-HR" sz="2800" b="1" dirty="0">
                <a:solidFill>
                  <a:srgbClr val="FF0000"/>
                </a:solidFill>
              </a:rPr>
              <a:t>, </a:t>
            </a:r>
            <a:r>
              <a:rPr lang="hr-HR" sz="2800" b="1" dirty="0" err="1">
                <a:solidFill>
                  <a:srgbClr val="FF0000"/>
                </a:solidFill>
              </a:rPr>
              <a:t>supercilium</a:t>
            </a:r>
            <a:endParaRPr lang="hr-HR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Anatomija oka, dijelovi oka - Definicija i funkcija | Optometrija.net">
            <a:extLst>
              <a:ext uri="{FF2B5EF4-FFF2-40B4-BE49-F238E27FC236}">
                <a16:creationId xmlns:a16="http://schemas.microsoft.com/office/drawing/2014/main" id="{E95F34FD-461B-4EED-AD81-F94049D5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19" y="2707319"/>
            <a:ext cx="4234094" cy="28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141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196</Words>
  <Application>Microsoft Office PowerPoint</Application>
  <PresentationFormat>Široki zaslon</PresentationFormat>
  <Paragraphs>28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Galerija</vt:lpstr>
      <vt:lpstr>DE CORPORE HUMANO</vt:lpstr>
      <vt:lpstr>Quae partes corporis sunt?</vt:lpstr>
      <vt:lpstr>Quid est in cavo oris</vt:lpstr>
      <vt:lpstr>Quocum cranium ornatur?  </vt:lpstr>
      <vt:lpstr>Quomodo membra appellamus? </vt:lpstr>
      <vt:lpstr>Quid est in cavo cranii? </vt:lpstr>
      <vt:lpstr>Quomodo pars anterior capitis appellamus? </vt:lpstr>
      <vt:lpstr>Quae partes faciei sunt? </vt:lpstr>
      <vt:lpstr>Quae partes oculorum sunt? </vt:lpstr>
      <vt:lpstr>Quanta labia sunt?</vt:lpstr>
      <vt:lpstr>Quocum dens circumdatus est? </vt:lpstr>
      <vt:lpstr>Quocum mentum nonnulorum virorum ornatur? </vt:lpstr>
      <vt:lpstr>Quid est in lateribus capitis?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CORPORE HUMANO</dc:title>
  <dc:creator>Korisnik</dc:creator>
  <cp:lastModifiedBy>Korisnik</cp:lastModifiedBy>
  <cp:revision>8</cp:revision>
  <dcterms:created xsi:type="dcterms:W3CDTF">2022-10-24T10:33:12Z</dcterms:created>
  <dcterms:modified xsi:type="dcterms:W3CDTF">2022-10-24T11:36:49Z</dcterms:modified>
</cp:coreProperties>
</file>