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55940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163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101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19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41334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19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6848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421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80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9434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767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E1E9509-2979-4461-BCD7-C9858815FD46}" type="datetimeFigureOut">
              <a:rPr lang="hr-HR" smtClean="0"/>
              <a:t>5.12.2022.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C8A3373-94D7-4BEA-8614-B02D461E52B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1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6F6033-C4F7-42DC-BD8C-0D87B2032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486" y="1788453"/>
            <a:ext cx="10502284" cy="2588237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/>
              <a:t>PREGLED TVORBE VIŠEČLANOG MEDICISNKOG NAZIVLJA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A40C529-90A0-423C-B05E-477DF1B1E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614" y="4793941"/>
            <a:ext cx="8852775" cy="932155"/>
          </a:xfrm>
        </p:spPr>
        <p:txBody>
          <a:bodyPr>
            <a:normAutofit fontScale="85000" lnSpcReduction="10000"/>
          </a:bodyPr>
          <a:lstStyle/>
          <a:p>
            <a:r>
              <a:rPr lang="hr-HR" sz="3200" dirty="0"/>
              <a:t>Tročlana, četveročlana, peteročlana i šesteročlana tvorba </a:t>
            </a:r>
          </a:p>
        </p:txBody>
      </p:sp>
    </p:spTree>
    <p:extLst>
      <p:ext uri="{BB962C8B-B14F-4D97-AF65-F5344CB8AC3E}">
        <p14:creationId xmlns:p14="http://schemas.microsoft.com/office/powerpoint/2010/main" val="356928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4CAFA6-D997-4A0B-B175-16D826B97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831" y="328474"/>
            <a:ext cx="4718555" cy="1109709"/>
          </a:xfrm>
        </p:spPr>
        <p:txBody>
          <a:bodyPr/>
          <a:lstStyle/>
          <a:p>
            <a:r>
              <a:rPr lang="hr-HR" dirty="0"/>
              <a:t>Nepoznate riječi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E1C334-E1AD-4F90-A932-A9D6325D8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0831" y="1535837"/>
            <a:ext cx="4995169" cy="5220070"/>
          </a:xfrm>
        </p:spPr>
        <p:txBody>
          <a:bodyPr>
            <a:normAutofit/>
          </a:bodyPr>
          <a:lstStyle/>
          <a:p>
            <a:pPr marL="318770">
              <a:lnSpc>
                <a:spcPct val="106000"/>
              </a:lnSpc>
            </a:pPr>
            <a:r>
              <a:rPr lang="hr-H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ERECTOR, -ORIS, M. podizač</a:t>
            </a:r>
          </a:p>
          <a:p>
            <a:pPr marL="318770">
              <a:lnSpc>
                <a:spcPct val="106000"/>
              </a:lnSpc>
            </a:pPr>
            <a:r>
              <a:rPr lang="hr-H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SPINA, -AE, F. – kralježnica</a:t>
            </a:r>
          </a:p>
          <a:p>
            <a:pPr marL="318770">
              <a:lnSpc>
                <a:spcPct val="106000"/>
              </a:lnSpc>
            </a:pPr>
            <a:r>
              <a:rPr lang="hr-H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CRISTA, -AE, F. – izbočina</a:t>
            </a:r>
          </a:p>
          <a:p>
            <a:pPr marL="318770">
              <a:lnSpc>
                <a:spcPct val="106000"/>
              </a:lnSpc>
            </a:pPr>
            <a:r>
              <a:rPr lang="hr-H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SUPINATOR, -ORIS, M. – obrtač</a:t>
            </a:r>
          </a:p>
          <a:p>
            <a:pPr marL="318770">
              <a:lnSpc>
                <a:spcPct val="106000"/>
              </a:lnSpc>
            </a:pPr>
            <a:r>
              <a:rPr lang="hr-H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FORAMEN, -INIS, N. – otvor</a:t>
            </a:r>
          </a:p>
          <a:p>
            <a:pPr marL="318770">
              <a:lnSpc>
                <a:spcPct val="106000"/>
              </a:lnSpc>
            </a:pPr>
            <a:r>
              <a:rPr lang="hr-H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LINEA, -AE, F. – crta</a:t>
            </a:r>
          </a:p>
          <a:p>
            <a:pPr marL="318770">
              <a:lnSpc>
                <a:spcPct val="106000"/>
              </a:lnSpc>
            </a:pPr>
            <a:r>
              <a:rPr lang="hr-H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NUCHA, -AE, F. – potiljak</a:t>
            </a:r>
          </a:p>
          <a:p>
            <a:pPr marL="318770">
              <a:lnSpc>
                <a:spcPct val="106000"/>
              </a:lnSpc>
            </a:pPr>
            <a:r>
              <a:rPr lang="hr-H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CAVUS, 3 – šupalj</a:t>
            </a:r>
          </a:p>
          <a:p>
            <a:pPr marL="318770">
              <a:lnSpc>
                <a:spcPct val="106000"/>
              </a:lnSpc>
            </a:pPr>
            <a:r>
              <a:rPr lang="hr-H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PALMARIS, -E – </a:t>
            </a:r>
            <a:r>
              <a:rPr lang="hr-H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podlanični</a:t>
            </a:r>
            <a:endParaRPr lang="hr-H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8770">
              <a:lnSpc>
                <a:spcPct val="106000"/>
              </a:lnSpc>
            </a:pPr>
            <a:r>
              <a:rPr lang="hr-H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DEPRESSOR, -ORIS, M. – </a:t>
            </a:r>
            <a:r>
              <a:rPr lang="hr-H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potiskivač</a:t>
            </a:r>
            <a:endParaRPr lang="hr-H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53ABD91-759D-46D9-93E1-5162ED177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6109" y="577049"/>
            <a:ext cx="4995168" cy="5788240"/>
          </a:xfrm>
        </p:spPr>
        <p:txBody>
          <a:bodyPr>
            <a:normAutofit/>
          </a:bodyPr>
          <a:lstStyle/>
          <a:p>
            <a:pPr marL="318770">
              <a:lnSpc>
                <a:spcPct val="106000"/>
              </a:lnSpc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FACIES, -EI, F. – ploha</a:t>
            </a:r>
          </a:p>
          <a:p>
            <a:pPr marL="318770">
              <a:lnSpc>
                <a:spcPct val="106000"/>
              </a:lnSpc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FLEXOR, -ORIS, M. – </a:t>
            </a:r>
            <a:r>
              <a:rPr lang="hr-H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pregibač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8770">
              <a:lnSpc>
                <a:spcPct val="106000"/>
              </a:lnSpc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 SOLEUS – široki lisni mišić </a:t>
            </a:r>
          </a:p>
          <a:p>
            <a:pPr marL="318770">
              <a:lnSpc>
                <a:spcPct val="106000"/>
              </a:lnSpc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TENDINEUS, 3 - </a:t>
            </a:r>
            <a:r>
              <a:rPr lang="hr-H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tetivan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8770">
              <a:lnSpc>
                <a:spcPct val="106000"/>
              </a:lnSpc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BURSA, -AE, F. – vrećica</a:t>
            </a:r>
          </a:p>
          <a:p>
            <a:pPr marL="318770">
              <a:lnSpc>
                <a:spcPct val="106000"/>
              </a:lnSpc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TERES, -ETIS – okrugao</a:t>
            </a:r>
          </a:p>
          <a:p>
            <a:pPr marL="318770">
              <a:lnSpc>
                <a:spcPct val="106000"/>
              </a:lnSpc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SYNOVIALIS, -E – sluzni</a:t>
            </a:r>
          </a:p>
          <a:p>
            <a:pPr marL="318770">
              <a:lnSpc>
                <a:spcPct val="106000"/>
              </a:lnSpc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SUBTENDINEUS, 3 – </a:t>
            </a:r>
            <a:r>
              <a:rPr lang="hr-H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podtetivan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8770">
              <a:lnSpc>
                <a:spcPct val="106000"/>
              </a:lnSpc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PROFUNDUS, 3 – dubok</a:t>
            </a:r>
          </a:p>
          <a:p>
            <a:pPr marL="318770">
              <a:lnSpc>
                <a:spcPct val="106000"/>
              </a:lnSpc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INFRAPATELLARIS, -E – </a:t>
            </a:r>
            <a:r>
              <a:rPr lang="hr-H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podčašičan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8770">
              <a:lnSpc>
                <a:spcPct val="106000"/>
              </a:lnSpc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INFRASPINATUS, 3 – </a:t>
            </a:r>
            <a:r>
              <a:rPr lang="hr-H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podkralježnički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8770">
              <a:lnSpc>
                <a:spcPct val="106000"/>
              </a:lnSpc>
              <a:spcAft>
                <a:spcPts val="800"/>
              </a:spcAft>
            </a:pPr>
            <a:r>
              <a:rPr lang="hr-H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ABDUCTOR, -ORIS, M. - </a:t>
            </a:r>
            <a:r>
              <a:rPr lang="hr-H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odmicač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251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4A30FB-1BB1-4BE7-91E0-8CCCA2A65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8586" y="470517"/>
            <a:ext cx="4700800" cy="5396883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erector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spinae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Crista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supinatoris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nunchae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inferior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Foramen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venae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cavae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colli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palmaris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brevis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depressor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anguli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oris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flexor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digitorum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brevis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depressor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labii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inferioris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hr-HR" dirty="0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747C3749-87C8-4D91-A920-397CBDAF1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3550" y="470517"/>
            <a:ext cx="5699463" cy="6116714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Arcus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tendineus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musculi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solei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Facies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articularis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acromialis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claviculae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Bursa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synovialis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infrapatellaris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profunda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flexor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digiti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brevis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r-H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Facies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articularis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anterior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axis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Bursa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synovialis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musculi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infraspinati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subtendinea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abductor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digiti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brevis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Bursa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synovialis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musculi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teretis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maioris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subtendinea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49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A188C75-BE3B-43F3-800F-D04692F27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3177" y="550416"/>
            <a:ext cx="4816209" cy="5956915"/>
          </a:xfrm>
        </p:spPr>
        <p:txBody>
          <a:bodyPr>
            <a:normAutofit/>
          </a:bodyPr>
          <a:lstStyle/>
          <a:p>
            <a:pPr marL="318770">
              <a:lnSpc>
                <a:spcPct val="106000"/>
              </a:lnSpc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erector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spinae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mišić podizač kralježnice</a:t>
            </a:r>
          </a:p>
          <a:p>
            <a:pPr marL="318770">
              <a:lnSpc>
                <a:spcPct val="106000"/>
              </a:lnSpc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Crista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supinatoris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izbočina mišića obrtača</a:t>
            </a:r>
          </a:p>
          <a:p>
            <a:pPr marL="318770">
              <a:lnSpc>
                <a:spcPct val="106000"/>
              </a:lnSpc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nunchae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inferior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donja crta potiljka</a:t>
            </a:r>
          </a:p>
          <a:p>
            <a:pPr marL="318770">
              <a:lnSpc>
                <a:spcPct val="106000"/>
              </a:lnSpc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Foramen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venae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cavae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otvor šuplje vene</a:t>
            </a:r>
          </a:p>
          <a:p>
            <a:pPr marL="318770">
              <a:lnSpc>
                <a:spcPct val="106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colli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  <a:spcAft>
                <a:spcPts val="800"/>
              </a:spcAft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dugi vratni mišić</a:t>
            </a: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87A34AB-3427-4849-AA90-0EC9F0505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0586" y="435006"/>
            <a:ext cx="5699464" cy="5708341"/>
          </a:xfrm>
        </p:spPr>
        <p:txBody>
          <a:bodyPr>
            <a:normAutofit/>
          </a:bodyPr>
          <a:lstStyle/>
          <a:p>
            <a:pPr marL="318770">
              <a:lnSpc>
                <a:spcPct val="106000"/>
              </a:lnSpc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palmaris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brevis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kratki </a:t>
            </a:r>
            <a:r>
              <a:rPr lang="hr-H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podlanični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mišić</a:t>
            </a:r>
          </a:p>
          <a:p>
            <a:pPr marL="318770">
              <a:lnSpc>
                <a:spcPct val="106000"/>
              </a:lnSpc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depressor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anguli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oris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mišić </a:t>
            </a:r>
            <a:r>
              <a:rPr lang="hr-H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potiskivač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kuta usana</a:t>
            </a:r>
          </a:p>
          <a:p>
            <a:pPr marL="318770">
              <a:lnSpc>
                <a:spcPct val="106000"/>
              </a:lnSpc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flexor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digitorum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brevis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kratki mišić </a:t>
            </a:r>
            <a:r>
              <a:rPr lang="hr-H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pregibač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prstiju</a:t>
            </a:r>
          </a:p>
          <a:p>
            <a:pPr marL="318770">
              <a:lnSpc>
                <a:spcPct val="106000"/>
              </a:lnSpc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depressor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labii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inferioris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mišić </a:t>
            </a:r>
            <a:r>
              <a:rPr lang="hr-H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potiskivač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donje usne</a:t>
            </a:r>
          </a:p>
          <a:p>
            <a:pPr marL="318770">
              <a:lnSpc>
                <a:spcPct val="106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tendineus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solei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  <a:spcAft>
                <a:spcPts val="800"/>
              </a:spcAft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tetivni luk lisnog mišića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076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B2D0293-6117-4EBB-9C57-64D753E17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9911" y="603683"/>
            <a:ext cx="5042516" cy="5655074"/>
          </a:xfrm>
        </p:spPr>
        <p:txBody>
          <a:bodyPr>
            <a:normAutofit lnSpcReduction="10000"/>
          </a:bodyPr>
          <a:lstStyle/>
          <a:p>
            <a:pPr marL="318770">
              <a:lnSpc>
                <a:spcPct val="106000"/>
              </a:lnSpc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Facies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articularis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acromialis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claviculae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zglobna ploha vrha ključne kosti</a:t>
            </a:r>
          </a:p>
          <a:p>
            <a:pPr marL="318770">
              <a:lnSpc>
                <a:spcPct val="106000"/>
              </a:lnSpc>
            </a:pP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Bursa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synovialis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infrapatellaris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profunda</a:t>
            </a:r>
            <a:endParaRPr lang="hr-H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duboka sluzna </a:t>
            </a:r>
            <a:r>
              <a:rPr lang="hr-H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podčašićna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vrećica</a:t>
            </a:r>
          </a:p>
          <a:p>
            <a:pPr marL="318770">
              <a:lnSpc>
                <a:spcPct val="106000"/>
              </a:lnSpc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flexor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kratki mišić </a:t>
            </a:r>
            <a:r>
              <a:rPr lang="hr-H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pregibač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malog prsta</a:t>
            </a:r>
          </a:p>
          <a:p>
            <a:pPr marL="318770">
              <a:lnSpc>
                <a:spcPct val="106000"/>
              </a:lnSpc>
              <a:spcAft>
                <a:spcPts val="800"/>
              </a:spcAft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Facies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articularis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anterior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axis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  <a:spcAft>
                <a:spcPts val="800"/>
              </a:spcAft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prednja zglobna ploha zubne osi</a:t>
            </a: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3222B28-0796-44E7-92B3-9CDFAA2A3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7534" y="603683"/>
            <a:ext cx="5282214" cy="6054569"/>
          </a:xfrm>
        </p:spPr>
        <p:txBody>
          <a:bodyPr>
            <a:normAutofit lnSpcReduction="10000"/>
          </a:bodyPr>
          <a:lstStyle/>
          <a:p>
            <a:pPr marL="318770">
              <a:lnSpc>
                <a:spcPct val="106000"/>
              </a:lnSpc>
            </a:pP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Bursa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synovialis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infraspinati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subtendinea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</a:pPr>
            <a:r>
              <a:rPr lang="hr-H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podtetivna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sluzna </a:t>
            </a:r>
            <a:r>
              <a:rPr lang="hr-H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vrečica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potkralježničkog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mišića</a:t>
            </a:r>
          </a:p>
          <a:p>
            <a:pPr marL="318770">
              <a:lnSpc>
                <a:spcPct val="106000"/>
              </a:lnSpc>
            </a:pP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abductor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brevis</a:t>
            </a:r>
            <a:endParaRPr lang="hr-H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8770">
              <a:lnSpc>
                <a:spcPct val="106000"/>
              </a:lnSpc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kratki mišić </a:t>
            </a:r>
            <a:r>
              <a:rPr lang="hr-H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odmicač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malog prsta ruke</a:t>
            </a:r>
          </a:p>
          <a:p>
            <a:pPr marL="318770">
              <a:lnSpc>
                <a:spcPct val="106000"/>
              </a:lnSpc>
              <a:spcAft>
                <a:spcPts val="800"/>
              </a:spcAft>
            </a:pP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Bursa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synovialis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musculi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teretis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maioris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subtendinea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18770">
              <a:lnSpc>
                <a:spcPct val="106000"/>
              </a:lnSpc>
              <a:spcAft>
                <a:spcPts val="800"/>
              </a:spcAft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Sluzna </a:t>
            </a:r>
            <a:r>
              <a:rPr lang="hr-H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podtetivna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vrećica velikog okruglog mišića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3246841"/>
      </p:ext>
    </p:extLst>
  </p:cSld>
  <p:clrMapOvr>
    <a:masterClrMapping/>
  </p:clrMapOvr>
</p:sld>
</file>

<file path=ppt/theme/theme1.xml><?xml version="1.0" encoding="utf-8"?>
<a:theme xmlns:a="http://schemas.openxmlformats.org/drawingml/2006/main" name="Žetva">
  <a:themeElements>
    <a:clrScheme name="Žetv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Žetv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Žetv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15</TotalTime>
  <Words>385</Words>
  <Application>Microsoft Office PowerPoint</Application>
  <PresentationFormat>Široki zaslon</PresentationFormat>
  <Paragraphs>76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Žetva</vt:lpstr>
      <vt:lpstr>PREGLED TVORBE VIŠEČLANOG MEDICISNKOG NAZIVLJA</vt:lpstr>
      <vt:lpstr>Nepoznate riječi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PREGLED TVORBE VIŠEČLANOG MEDICISNKOG NAZIVLJA</dc:title>
  <dc:creator>Korisnik</dc:creator>
  <cp:lastModifiedBy>Korisnik</cp:lastModifiedBy>
  <cp:revision>2</cp:revision>
  <dcterms:created xsi:type="dcterms:W3CDTF">2022-12-05T15:17:02Z</dcterms:created>
  <dcterms:modified xsi:type="dcterms:W3CDTF">2022-12-05T15:32:05Z</dcterms:modified>
</cp:coreProperties>
</file>