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68" r:id="rId3"/>
    <p:sldId id="270" r:id="rId4"/>
    <p:sldId id="258" r:id="rId5"/>
    <p:sldId id="257" r:id="rId6"/>
    <p:sldId id="269" r:id="rId7"/>
    <p:sldId id="259" r:id="rId8"/>
    <p:sldId id="271" r:id="rId9"/>
    <p:sldId id="260" r:id="rId10"/>
    <p:sldId id="261" r:id="rId11"/>
    <p:sldId id="289" r:id="rId12"/>
    <p:sldId id="272" r:id="rId13"/>
    <p:sldId id="274" r:id="rId14"/>
    <p:sldId id="273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569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079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778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025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3393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7616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857E33E-8B18-4087-B112-809917729534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359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3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9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8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6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5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4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0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2411" y="400596"/>
            <a:ext cx="10450286" cy="3509554"/>
          </a:xfrm>
        </p:spPr>
        <p:txBody>
          <a:bodyPr>
            <a:normAutofit/>
          </a:bodyPr>
          <a:lstStyle/>
          <a:p>
            <a:r>
              <a:rPr lang="hr-HR" sz="6000" b="1" dirty="0">
                <a:solidFill>
                  <a:srgbClr val="FF0000"/>
                </a:solidFill>
              </a:rPr>
              <a:t>De </a:t>
            </a:r>
            <a:r>
              <a:rPr lang="hr-HR" sz="6000" b="1" dirty="0" err="1">
                <a:solidFill>
                  <a:srgbClr val="FF0000"/>
                </a:solidFill>
              </a:rPr>
              <a:t>inflammationibus</a:t>
            </a:r>
            <a:r>
              <a:rPr lang="hr-HR" sz="6000" b="1" dirty="0">
                <a:solidFill>
                  <a:srgbClr val="FF0000"/>
                </a:solidFill>
              </a:rPr>
              <a:t> </a:t>
            </a:r>
            <a:br>
              <a:rPr lang="hr-HR" sz="6000" b="1" dirty="0">
                <a:solidFill>
                  <a:srgbClr val="FF0000"/>
                </a:solidFill>
              </a:rPr>
            </a:br>
            <a:r>
              <a:rPr lang="hr-HR" sz="6000" b="1" dirty="0" err="1">
                <a:solidFill>
                  <a:srgbClr val="FF0000"/>
                </a:solidFill>
              </a:rPr>
              <a:t>et</a:t>
            </a:r>
            <a:r>
              <a:rPr lang="hr-HR" sz="6000" b="1" dirty="0">
                <a:solidFill>
                  <a:srgbClr val="FF0000"/>
                </a:solidFill>
              </a:rPr>
              <a:t> </a:t>
            </a:r>
            <a:r>
              <a:rPr lang="hr-HR" sz="6000" b="1" dirty="0" err="1">
                <a:solidFill>
                  <a:srgbClr val="FF0000"/>
                </a:solidFill>
              </a:rPr>
              <a:t>earum</a:t>
            </a:r>
            <a:r>
              <a:rPr lang="hr-HR" sz="6000" b="1" dirty="0">
                <a:solidFill>
                  <a:srgbClr val="FF0000"/>
                </a:solidFill>
              </a:rPr>
              <a:t> </a:t>
            </a:r>
            <a:r>
              <a:rPr lang="hr-HR" sz="6000" b="1" dirty="0" err="1">
                <a:solidFill>
                  <a:srgbClr val="FF0000"/>
                </a:solidFill>
              </a:rPr>
              <a:t>curatione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57814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7571" y="625325"/>
            <a:ext cx="9251789" cy="1098972"/>
          </a:xfrm>
        </p:spPr>
        <p:txBody>
          <a:bodyPr/>
          <a:lstStyle/>
          <a:p>
            <a:r>
              <a:rPr lang="hr-HR" b="1" dirty="0" err="1"/>
              <a:t>Scio</a:t>
            </a:r>
            <a:r>
              <a:rPr lang="hr-HR" b="1" dirty="0"/>
              <a:t>, 4. </a:t>
            </a:r>
            <a:r>
              <a:rPr lang="hr-HR" b="1" dirty="0" err="1"/>
              <a:t>scivi</a:t>
            </a:r>
            <a:r>
              <a:rPr lang="hr-HR" b="1" dirty="0"/>
              <a:t>, </a:t>
            </a:r>
            <a:r>
              <a:rPr lang="hr-HR" b="1" dirty="0" err="1"/>
              <a:t>scitum</a:t>
            </a:r>
            <a:r>
              <a:rPr lang="hr-HR" b="1" dirty="0"/>
              <a:t> </a:t>
            </a:r>
            <a:br>
              <a:rPr lang="hr-HR" b="1" dirty="0"/>
            </a:br>
            <a:r>
              <a:rPr lang="hr-HR" b="1" dirty="0"/>
              <a:t>perfektna osnova glagola je SCIV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79668"/>
              </p:ext>
            </p:extLst>
          </p:nvPr>
        </p:nvGraphicFramePr>
        <p:xfrm>
          <a:off x="687977" y="2568666"/>
          <a:ext cx="10816047" cy="3588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457">
                  <a:extLst>
                    <a:ext uri="{9D8B030D-6E8A-4147-A177-3AD203B41FA5}">
                      <a16:colId xmlns:a16="http://schemas.microsoft.com/office/drawing/2014/main" val="2808859715"/>
                    </a:ext>
                  </a:extLst>
                </a:gridCol>
                <a:gridCol w="3910149">
                  <a:extLst>
                    <a:ext uri="{9D8B030D-6E8A-4147-A177-3AD203B41FA5}">
                      <a16:colId xmlns:a16="http://schemas.microsoft.com/office/drawing/2014/main" val="1536545021"/>
                    </a:ext>
                  </a:extLst>
                </a:gridCol>
                <a:gridCol w="3901441">
                  <a:extLst>
                    <a:ext uri="{9D8B030D-6E8A-4147-A177-3AD203B41FA5}">
                      <a16:colId xmlns:a16="http://schemas.microsoft.com/office/drawing/2014/main" val="3450271794"/>
                    </a:ext>
                  </a:extLst>
                </a:gridCol>
              </a:tblGrid>
              <a:tr h="512613">
                <a:tc>
                  <a:txBody>
                    <a:bodyPr/>
                    <a:lstStyle/>
                    <a:p>
                      <a:r>
                        <a:rPr lang="hr-HR" sz="2400" dirty="0" err="1"/>
                        <a:t>Ind.perf.akt</a:t>
                      </a:r>
                      <a:endParaRPr lang="hr-HR" sz="2400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dirty="0" err="1"/>
                        <a:t>Ind.plpf.akt</a:t>
                      </a:r>
                      <a:r>
                        <a:rPr lang="hr-HR" sz="2400" dirty="0"/>
                        <a:t>.</a:t>
                      </a:r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dirty="0" err="1"/>
                        <a:t>Ind.fut.II.akt</a:t>
                      </a:r>
                      <a:r>
                        <a:rPr lang="hr-HR" sz="2400" dirty="0"/>
                        <a:t>.</a:t>
                      </a:r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3147413324"/>
                  </a:ext>
                </a:extLst>
              </a:tr>
              <a:tr h="512613">
                <a:tc>
                  <a:txBody>
                    <a:bodyPr/>
                    <a:lstStyle/>
                    <a:p>
                      <a:r>
                        <a:rPr lang="hr-HR" sz="2400" b="1" dirty="0"/>
                        <a:t>1.SCIV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– znao sam</a:t>
                      </a:r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1.SCIV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ĔRAM </a:t>
                      </a:r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–bijah znao</a:t>
                      </a:r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1.SCIV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ĔRO </a:t>
                      </a:r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–budem znao</a:t>
                      </a:r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1748937638"/>
                  </a:ext>
                </a:extLst>
              </a:tr>
              <a:tr h="512613">
                <a:tc>
                  <a:txBody>
                    <a:bodyPr/>
                    <a:lstStyle/>
                    <a:p>
                      <a:r>
                        <a:rPr lang="hr-HR" sz="2400" b="1" dirty="0"/>
                        <a:t>2.SCIV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ISTI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2.SCIV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ĔRAS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2.SCIV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ĔRIS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1900016960"/>
                  </a:ext>
                </a:extLst>
              </a:tr>
              <a:tr h="512613">
                <a:tc>
                  <a:txBody>
                    <a:bodyPr/>
                    <a:lstStyle/>
                    <a:p>
                      <a:r>
                        <a:rPr lang="hr-HR" sz="2400" b="1" dirty="0"/>
                        <a:t>3.SCIV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ĬT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3.SCIV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ĔRAT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3.SCIV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ĔRIT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672048831"/>
                  </a:ext>
                </a:extLst>
              </a:tr>
              <a:tr h="512613">
                <a:tc>
                  <a:txBody>
                    <a:bodyPr/>
                    <a:lstStyle/>
                    <a:p>
                      <a:r>
                        <a:rPr lang="hr-HR" sz="2400" b="1" dirty="0"/>
                        <a:t>1.SCIV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ĬMUS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1.SCIV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ERĀMUS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1.SCIV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ĔRIMUS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3302880611"/>
                  </a:ext>
                </a:extLst>
              </a:tr>
              <a:tr h="512613">
                <a:tc>
                  <a:txBody>
                    <a:bodyPr/>
                    <a:lstStyle/>
                    <a:p>
                      <a:r>
                        <a:rPr lang="hr-HR" sz="2400" b="1" dirty="0"/>
                        <a:t>2. 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ISTIS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2.SCIV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ERĀTIS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2.SCIV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ĔRITIS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4227213589"/>
                  </a:ext>
                </a:extLst>
              </a:tr>
              <a:tr h="512613">
                <a:tc>
                  <a:txBody>
                    <a:bodyPr/>
                    <a:lstStyle/>
                    <a:p>
                      <a:r>
                        <a:rPr lang="hr-HR" sz="2400" b="1" dirty="0"/>
                        <a:t>3.SCIV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ĒRUNT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3.SCIV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ĔRANT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3.SCIV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ĔRINT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2109805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466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811" y="513807"/>
            <a:ext cx="9193557" cy="1489164"/>
          </a:xfrm>
        </p:spPr>
        <p:txBody>
          <a:bodyPr/>
          <a:lstStyle/>
          <a:p>
            <a:r>
              <a:rPr lang="hr-HR" b="1" dirty="0"/>
              <a:t>SUM, ESSE, FUI – biti</a:t>
            </a:r>
            <a:br>
              <a:rPr lang="hr-HR" b="1" dirty="0"/>
            </a:br>
            <a:r>
              <a:rPr lang="hr-HR" b="1" dirty="0"/>
              <a:t>perfektna osnova je FU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846033"/>
              </p:ext>
            </p:extLst>
          </p:nvPr>
        </p:nvGraphicFramePr>
        <p:xfrm>
          <a:off x="763813" y="2673169"/>
          <a:ext cx="1025252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952">
                  <a:extLst>
                    <a:ext uri="{9D8B030D-6E8A-4147-A177-3AD203B41FA5}">
                      <a16:colId xmlns:a16="http://schemas.microsoft.com/office/drawing/2014/main" val="1605380240"/>
                    </a:ext>
                  </a:extLst>
                </a:gridCol>
                <a:gridCol w="3770812">
                  <a:extLst>
                    <a:ext uri="{9D8B030D-6E8A-4147-A177-3AD203B41FA5}">
                      <a16:colId xmlns:a16="http://schemas.microsoft.com/office/drawing/2014/main" val="2709827173"/>
                    </a:ext>
                  </a:extLst>
                </a:gridCol>
                <a:gridCol w="3622765">
                  <a:extLst>
                    <a:ext uri="{9D8B030D-6E8A-4147-A177-3AD203B41FA5}">
                      <a16:colId xmlns:a16="http://schemas.microsoft.com/office/drawing/2014/main" val="3013809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400" dirty="0" err="1"/>
                        <a:t>Ind.perfekta</a:t>
                      </a:r>
                      <a:endParaRPr lang="hr-HR" sz="2400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dirty="0" err="1"/>
                        <a:t>Ind.pluskvamperfekta</a:t>
                      </a:r>
                      <a:endParaRPr lang="hr-HR" sz="2400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dirty="0" err="1"/>
                        <a:t>Ind.futura</a:t>
                      </a:r>
                      <a:r>
                        <a:rPr lang="hr-HR" sz="2400" baseline="0" dirty="0"/>
                        <a:t> </a:t>
                      </a:r>
                      <a:r>
                        <a:rPr lang="hr-HR" sz="2400" dirty="0"/>
                        <a:t>II.</a:t>
                      </a:r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269238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b="1" dirty="0"/>
                        <a:t>1.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–bio sam</a:t>
                      </a:r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1.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ĔRAM </a:t>
                      </a:r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–bijah bio</a:t>
                      </a:r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1.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ĔRO </a:t>
                      </a:r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–budem bio</a:t>
                      </a:r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2286060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b="1" dirty="0"/>
                        <a:t>2.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ISTI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2.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ĔRAS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2.</a:t>
                      </a:r>
                      <a:r>
                        <a:rPr lang="hr-HR" sz="2400" b="1" baseline="0" dirty="0"/>
                        <a:t>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ĔRIS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311246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b="1" dirty="0"/>
                        <a:t>3.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ĬT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3.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ĔRAT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3.</a:t>
                      </a:r>
                      <a:r>
                        <a:rPr lang="hr-HR" sz="2400" b="1" baseline="0" dirty="0"/>
                        <a:t>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ĔRIT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112443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b="1" dirty="0"/>
                        <a:t>1.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ĬMUS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1.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ERĀMUS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1.</a:t>
                      </a:r>
                      <a:r>
                        <a:rPr lang="hr-HR" sz="2400" b="1" baseline="0" dirty="0"/>
                        <a:t>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ĔRIMUS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103775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b="1" dirty="0"/>
                        <a:t>2.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ISTIS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2.</a:t>
                      </a:r>
                      <a:r>
                        <a:rPr lang="hr-HR" sz="2400" b="1" baseline="0" dirty="0"/>
                        <a:t>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ERĀTIS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2.</a:t>
                      </a:r>
                      <a:r>
                        <a:rPr lang="hr-HR" sz="2400" b="1" baseline="0" dirty="0"/>
                        <a:t>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ĔRITIS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1667879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b="1" dirty="0"/>
                        <a:t>3.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ĒRUNT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3.</a:t>
                      </a:r>
                      <a:r>
                        <a:rPr lang="hr-HR" sz="2400" b="1" baseline="0" dirty="0"/>
                        <a:t>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ĔRANT</a:t>
                      </a:r>
                      <a:endParaRPr lang="hr-HR" sz="2400" b="1" dirty="0"/>
                    </a:p>
                  </a:txBody>
                  <a:tcPr marL="76461" marR="76461"/>
                </a:tc>
                <a:tc>
                  <a:txBody>
                    <a:bodyPr/>
                    <a:lstStyle/>
                    <a:p>
                      <a:r>
                        <a:rPr lang="hr-HR" sz="2400" b="1" dirty="0"/>
                        <a:t>3.</a:t>
                      </a:r>
                      <a:r>
                        <a:rPr lang="hr-HR" sz="2400" b="1" baseline="0" dirty="0"/>
                        <a:t> FU</a:t>
                      </a:r>
                      <a:r>
                        <a:rPr lang="hr-HR" sz="2400" b="1" dirty="0">
                          <a:solidFill>
                            <a:srgbClr val="FF0000"/>
                          </a:solidFill>
                        </a:rPr>
                        <a:t>ĔRINT</a:t>
                      </a:r>
                      <a:endParaRPr lang="hr-HR" sz="2400" b="1" dirty="0"/>
                    </a:p>
                  </a:txBody>
                  <a:tcPr marL="76461" marR="76461"/>
                </a:tc>
                <a:extLst>
                  <a:ext uri="{0D108BD9-81ED-4DB2-BD59-A6C34878D82A}">
                    <a16:rowId xmlns:a16="http://schemas.microsoft.com/office/drawing/2014/main" val="224018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27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62743" y="2099733"/>
            <a:ext cx="8717870" cy="1549158"/>
          </a:xfrm>
        </p:spPr>
        <p:txBody>
          <a:bodyPr/>
          <a:lstStyle/>
          <a:p>
            <a:r>
              <a:rPr lang="hr-HR" sz="7200" b="1" dirty="0" err="1"/>
              <a:t>Labor</a:t>
            </a:r>
            <a:r>
              <a:rPr lang="hr-HR" sz="7200" b="1" dirty="0"/>
              <a:t> </a:t>
            </a:r>
            <a:r>
              <a:rPr lang="hr-HR" sz="7200" b="1" dirty="0" err="1"/>
              <a:t>domesticus</a:t>
            </a:r>
            <a:r>
              <a:rPr lang="hr-HR" sz="7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0668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1851" y="696686"/>
            <a:ext cx="10615749" cy="1436914"/>
          </a:xfrm>
        </p:spPr>
        <p:txBody>
          <a:bodyPr/>
          <a:lstStyle/>
          <a:p>
            <a:r>
              <a:rPr lang="hr-HR" b="1" dirty="0"/>
              <a:t>1.Quinque </a:t>
            </a:r>
            <a:r>
              <a:rPr lang="hr-HR" b="1" dirty="0" err="1"/>
              <a:t>signa</a:t>
            </a:r>
            <a:r>
              <a:rPr lang="hr-HR" b="1" dirty="0"/>
              <a:t> </a:t>
            </a:r>
            <a:r>
              <a:rPr lang="hr-HR" b="1" dirty="0" err="1"/>
              <a:t>inflammationis</a:t>
            </a:r>
            <a:r>
              <a:rPr lang="hr-HR" b="1" dirty="0"/>
              <a:t> </a:t>
            </a:r>
            <a:r>
              <a:rPr lang="hr-HR" b="1" dirty="0" err="1"/>
              <a:t>sunt</a:t>
            </a:r>
            <a:r>
              <a:rPr lang="hr-HR" b="1" dirty="0"/>
              <a:t>: </a:t>
            </a:r>
            <a:r>
              <a:rPr lang="hr-HR" b="1" dirty="0" err="1"/>
              <a:t>rubor</a:t>
            </a:r>
            <a:r>
              <a:rPr lang="hr-HR" b="1" dirty="0"/>
              <a:t>, </a:t>
            </a:r>
            <a:r>
              <a:rPr lang="hr-HR" b="1" dirty="0" err="1"/>
              <a:t>dolor</a:t>
            </a:r>
            <a:r>
              <a:rPr lang="hr-HR" b="1" dirty="0"/>
              <a:t>, </a:t>
            </a:r>
            <a:r>
              <a:rPr lang="hr-HR" b="1" dirty="0" err="1"/>
              <a:t>calor</a:t>
            </a:r>
            <a:r>
              <a:rPr lang="hr-HR" b="1" dirty="0"/>
              <a:t>, tumor, </a:t>
            </a:r>
            <a:r>
              <a:rPr lang="hr-HR" b="1" dirty="0" err="1"/>
              <a:t>functio</a:t>
            </a:r>
            <a:r>
              <a:rPr lang="hr-HR" b="1" dirty="0"/>
              <a:t> </a:t>
            </a:r>
            <a:r>
              <a:rPr lang="hr-HR" b="1" dirty="0" err="1"/>
              <a:t>laesa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3440" y="2586446"/>
            <a:ext cx="9127173" cy="3433354"/>
          </a:xfrm>
        </p:spPr>
        <p:txBody>
          <a:bodyPr>
            <a:normAutofit/>
          </a:bodyPr>
          <a:lstStyle/>
          <a:p>
            <a:r>
              <a:rPr lang="hr-HR" sz="2800" b="1" dirty="0"/>
              <a:t>Izvadi nepoznate riječi i prevedi rečenicu</a:t>
            </a:r>
          </a:p>
        </p:txBody>
      </p:sp>
    </p:spTree>
    <p:extLst>
      <p:ext uri="{BB962C8B-B14F-4D97-AF65-F5344CB8AC3E}">
        <p14:creationId xmlns:p14="http://schemas.microsoft.com/office/powerpoint/2010/main" val="1552080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7977" y="687977"/>
            <a:ext cx="9535885" cy="1036320"/>
          </a:xfrm>
        </p:spPr>
        <p:txBody>
          <a:bodyPr/>
          <a:lstStyle/>
          <a:p>
            <a:r>
              <a:rPr lang="hr-HR" b="1" dirty="0"/>
              <a:t>2. </a:t>
            </a:r>
            <a:r>
              <a:rPr lang="hr-HR" b="1" dirty="0" err="1"/>
              <a:t>Aegypty</a:t>
            </a:r>
            <a:r>
              <a:rPr lang="hr-HR" b="1" dirty="0"/>
              <a:t> </a:t>
            </a:r>
            <a:r>
              <a:rPr lang="hr-HR" b="1" dirty="0" err="1"/>
              <a:t>antiqui</a:t>
            </a:r>
            <a:r>
              <a:rPr lang="hr-HR" b="1" dirty="0"/>
              <a:t> </a:t>
            </a:r>
            <a:r>
              <a:rPr lang="hr-HR" b="1" dirty="0" err="1"/>
              <a:t>iam</a:t>
            </a:r>
            <a:r>
              <a:rPr lang="hr-HR" b="1" dirty="0"/>
              <a:t> de </a:t>
            </a:r>
            <a:r>
              <a:rPr lang="hr-HR" b="1" dirty="0" err="1"/>
              <a:t>inflammationibus</a:t>
            </a:r>
            <a:r>
              <a:rPr lang="hr-HR" b="1" dirty="0"/>
              <a:t> </a:t>
            </a:r>
            <a:r>
              <a:rPr lang="hr-HR" b="1" dirty="0" err="1"/>
              <a:t>multa</a:t>
            </a:r>
            <a:r>
              <a:rPr lang="hr-HR" b="1" dirty="0"/>
              <a:t> </a:t>
            </a:r>
            <a:r>
              <a:rPr lang="hr-HR" b="1" dirty="0" err="1"/>
              <a:t>sciverunt</a:t>
            </a:r>
            <a:r>
              <a:rPr lang="hr-HR" b="1" dirty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2464526"/>
            <a:ext cx="10842171" cy="3692434"/>
          </a:xfrm>
        </p:spPr>
        <p:txBody>
          <a:bodyPr>
            <a:normAutofit/>
          </a:bodyPr>
          <a:lstStyle/>
          <a:p>
            <a:r>
              <a:rPr lang="hr-HR" sz="2400" b="1" dirty="0"/>
              <a:t>Izvadi nepoznate riječi, analiziraj i prevedi rečenicu. </a:t>
            </a:r>
          </a:p>
          <a:p>
            <a:r>
              <a:rPr lang="hr-HR" sz="2400" b="1" dirty="0"/>
              <a:t>Nakon toga odgovori na 3 pitanja kratko i na latinskom jeziku</a:t>
            </a:r>
          </a:p>
          <a:p>
            <a:pPr marL="0" indent="0">
              <a:buNone/>
            </a:pPr>
            <a:endParaRPr lang="hr-HR" sz="2400" b="1" dirty="0"/>
          </a:p>
          <a:p>
            <a:r>
              <a:rPr lang="hr-HR" sz="2400" b="1" dirty="0" err="1"/>
              <a:t>Quis</a:t>
            </a:r>
            <a:r>
              <a:rPr lang="hr-HR" sz="2400" b="1" dirty="0"/>
              <a:t> </a:t>
            </a:r>
            <a:r>
              <a:rPr lang="hr-HR" sz="2400" b="1" dirty="0" err="1"/>
              <a:t>ante</a:t>
            </a:r>
            <a:r>
              <a:rPr lang="hr-HR" sz="2400" b="1" dirty="0"/>
              <a:t> </a:t>
            </a:r>
            <a:r>
              <a:rPr lang="hr-HR" sz="2400" b="1" dirty="0" err="1"/>
              <a:t>Hippocrătem</a:t>
            </a:r>
            <a:r>
              <a:rPr lang="hr-HR" sz="2400" b="1" dirty="0"/>
              <a:t> </a:t>
            </a:r>
            <a:r>
              <a:rPr lang="hr-HR" sz="2400" b="1" dirty="0" err="1"/>
              <a:t>iam</a:t>
            </a:r>
            <a:r>
              <a:rPr lang="hr-HR" sz="2400" b="1" dirty="0"/>
              <a:t> de </a:t>
            </a:r>
            <a:r>
              <a:rPr lang="hr-HR" sz="2400" b="1" dirty="0" err="1"/>
              <a:t>inflammationibus</a:t>
            </a:r>
            <a:r>
              <a:rPr lang="hr-HR" sz="2400" b="1" dirty="0"/>
              <a:t> </a:t>
            </a:r>
            <a:r>
              <a:rPr lang="hr-HR" sz="2400" b="1" dirty="0" err="1"/>
              <a:t>multa</a:t>
            </a:r>
            <a:r>
              <a:rPr lang="hr-HR" sz="2400" b="1" dirty="0"/>
              <a:t> </a:t>
            </a:r>
            <a:r>
              <a:rPr lang="hr-HR" sz="2400" b="1" dirty="0" err="1"/>
              <a:t>scivit</a:t>
            </a:r>
            <a:r>
              <a:rPr lang="hr-HR" sz="2400" b="1" dirty="0"/>
              <a:t>?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</a:p>
          <a:p>
            <a:r>
              <a:rPr lang="hr-HR" sz="2400" b="1" dirty="0"/>
              <a:t>De </a:t>
            </a:r>
            <a:r>
              <a:rPr lang="hr-HR" sz="2400" b="1" dirty="0" err="1"/>
              <a:t>qua</a:t>
            </a:r>
            <a:r>
              <a:rPr lang="hr-HR" sz="2400" b="1" dirty="0"/>
              <a:t> </a:t>
            </a:r>
            <a:r>
              <a:rPr lang="hr-HR" sz="2400" b="1" dirty="0" err="1"/>
              <a:t>re</a:t>
            </a:r>
            <a:r>
              <a:rPr lang="hr-HR" sz="2400" b="1" dirty="0"/>
              <a:t> </a:t>
            </a:r>
            <a:r>
              <a:rPr lang="hr-HR" sz="2400" b="1" dirty="0" err="1"/>
              <a:t>Aegyptii</a:t>
            </a:r>
            <a:r>
              <a:rPr lang="hr-HR" sz="2400" b="1" dirty="0"/>
              <a:t> </a:t>
            </a:r>
            <a:r>
              <a:rPr lang="hr-HR" sz="2400" b="1" dirty="0" err="1"/>
              <a:t>antīqui</a:t>
            </a:r>
            <a:r>
              <a:rPr lang="hr-HR" sz="2400" b="1" dirty="0"/>
              <a:t> </a:t>
            </a:r>
            <a:r>
              <a:rPr lang="hr-HR" sz="2400" b="1" dirty="0" err="1"/>
              <a:t>multa</a:t>
            </a:r>
            <a:r>
              <a:rPr lang="hr-HR" sz="2400" b="1" dirty="0"/>
              <a:t> </a:t>
            </a:r>
            <a:r>
              <a:rPr lang="hr-HR" sz="2400" b="1" dirty="0" err="1"/>
              <a:t>scivērunt</a:t>
            </a:r>
            <a:r>
              <a:rPr lang="hr-HR" sz="2400" b="1" dirty="0"/>
              <a:t>? (De </a:t>
            </a:r>
            <a:r>
              <a:rPr lang="hr-HR" sz="2400" b="1" dirty="0" err="1"/>
              <a:t>qua</a:t>
            </a:r>
            <a:r>
              <a:rPr lang="hr-HR" sz="2400" b="1" dirty="0"/>
              <a:t> </a:t>
            </a:r>
            <a:r>
              <a:rPr lang="hr-HR" sz="2400" b="1" dirty="0" err="1"/>
              <a:t>re</a:t>
            </a:r>
            <a:r>
              <a:rPr lang="hr-HR" sz="2400" b="1" dirty="0"/>
              <a:t> – o čemu?</a:t>
            </a:r>
            <a:endParaRPr lang="hr-HR" sz="2400" b="1" dirty="0">
              <a:solidFill>
                <a:srgbClr val="FF0000"/>
              </a:solidFill>
            </a:endParaRPr>
          </a:p>
          <a:p>
            <a:r>
              <a:rPr lang="hr-HR" sz="2400" b="1" dirty="0" err="1"/>
              <a:t>Quantum</a:t>
            </a:r>
            <a:r>
              <a:rPr lang="hr-HR" sz="2400" b="1" dirty="0"/>
              <a:t> </a:t>
            </a:r>
            <a:r>
              <a:rPr lang="hr-HR" sz="2400" b="1" dirty="0" err="1"/>
              <a:t>Aegyptii</a:t>
            </a:r>
            <a:r>
              <a:rPr lang="hr-HR" sz="2400" b="1" dirty="0"/>
              <a:t> </a:t>
            </a:r>
            <a:r>
              <a:rPr lang="hr-HR" sz="2400" b="1" dirty="0" err="1"/>
              <a:t>antīqui</a:t>
            </a:r>
            <a:r>
              <a:rPr lang="hr-HR" sz="2400" b="1" dirty="0"/>
              <a:t> </a:t>
            </a:r>
            <a:r>
              <a:rPr lang="hr-HR" sz="2400" b="1" dirty="0" err="1"/>
              <a:t>iam</a:t>
            </a:r>
            <a:r>
              <a:rPr lang="hr-HR" sz="2400" b="1" dirty="0"/>
              <a:t> de </a:t>
            </a:r>
            <a:r>
              <a:rPr lang="hr-HR" sz="2400" b="1" dirty="0" err="1"/>
              <a:t>inflammationibus</a:t>
            </a:r>
            <a:r>
              <a:rPr lang="hr-HR" sz="2400" b="1" dirty="0"/>
              <a:t> </a:t>
            </a:r>
            <a:r>
              <a:rPr lang="hr-HR" sz="2400" b="1" dirty="0" err="1"/>
              <a:t>scivērunt</a:t>
            </a:r>
            <a:r>
              <a:rPr lang="hr-HR" sz="2400" b="1" dirty="0"/>
              <a:t>?</a:t>
            </a:r>
            <a:endParaRPr lang="hr-H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22633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2183" y="592183"/>
            <a:ext cx="10572205" cy="1619794"/>
          </a:xfrm>
        </p:spPr>
        <p:txBody>
          <a:bodyPr/>
          <a:lstStyle/>
          <a:p>
            <a:r>
              <a:rPr lang="hr-HR" b="1" dirty="0"/>
              <a:t>3. </a:t>
            </a:r>
            <a:r>
              <a:rPr lang="hr-HR" b="1" dirty="0" err="1"/>
              <a:t>Hippocrătes</a:t>
            </a:r>
            <a:r>
              <a:rPr lang="hr-HR" b="1" dirty="0"/>
              <a:t>, </a:t>
            </a:r>
            <a:r>
              <a:rPr lang="hr-HR" b="1" dirty="0" err="1"/>
              <a:t>ille</a:t>
            </a:r>
            <a:r>
              <a:rPr lang="hr-HR" b="1" dirty="0"/>
              <a:t> </a:t>
            </a:r>
            <a:r>
              <a:rPr lang="hr-HR" b="1" dirty="0" err="1"/>
              <a:t>Graecus</a:t>
            </a:r>
            <a:r>
              <a:rPr lang="hr-HR" b="1" dirty="0"/>
              <a:t>, pater </a:t>
            </a:r>
            <a:r>
              <a:rPr lang="hr-HR" b="1" dirty="0" err="1"/>
              <a:t>medicinae</a:t>
            </a:r>
            <a:r>
              <a:rPr lang="hr-HR" b="1" dirty="0"/>
              <a:t>, </a:t>
            </a:r>
            <a:r>
              <a:rPr lang="hr-HR" b="1" dirty="0" err="1"/>
              <a:t>inflammationes</a:t>
            </a:r>
            <a:r>
              <a:rPr lang="hr-HR" b="1" dirty="0"/>
              <a:t> </a:t>
            </a:r>
            <a:r>
              <a:rPr lang="hr-HR" b="1" dirty="0" err="1"/>
              <a:t>externas</a:t>
            </a:r>
            <a:r>
              <a:rPr lang="hr-HR" b="1" dirty="0"/>
              <a:t> bene </a:t>
            </a:r>
            <a:r>
              <a:rPr lang="hr-HR" b="1" dirty="0" err="1"/>
              <a:t>scivit</a:t>
            </a:r>
            <a:r>
              <a:rPr lang="hr-HR" b="1" dirty="0"/>
              <a:t>.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1223" y="2194560"/>
            <a:ext cx="11295016" cy="4380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sz="2400" b="1" dirty="0"/>
          </a:p>
          <a:p>
            <a:r>
              <a:rPr lang="hr-HR" sz="2800" b="1" dirty="0"/>
              <a:t>Izvadi nepoznate riječi, analiziraj i prevedi rečenicu. </a:t>
            </a:r>
          </a:p>
          <a:p>
            <a:r>
              <a:rPr lang="hr-HR" sz="2800" b="1" dirty="0"/>
              <a:t>Nakon toga izaberi točan odgovor</a:t>
            </a:r>
          </a:p>
          <a:p>
            <a:r>
              <a:rPr lang="hr-HR" sz="2800" b="1" dirty="0" err="1"/>
              <a:t>Quales</a:t>
            </a:r>
            <a:r>
              <a:rPr lang="hr-HR" sz="2800" b="1" dirty="0"/>
              <a:t> </a:t>
            </a:r>
            <a:r>
              <a:rPr lang="hr-HR" sz="2800" b="1" dirty="0" err="1"/>
              <a:t>inflammationes</a:t>
            </a:r>
            <a:r>
              <a:rPr lang="hr-HR" sz="2800" b="1" dirty="0"/>
              <a:t> </a:t>
            </a:r>
            <a:r>
              <a:rPr lang="hr-HR" sz="2800" b="1" dirty="0" err="1"/>
              <a:t>Hippocrătes</a:t>
            </a:r>
            <a:r>
              <a:rPr lang="hr-HR" sz="2800" b="1" dirty="0"/>
              <a:t> bene </a:t>
            </a:r>
            <a:r>
              <a:rPr lang="hr-HR" sz="2800" b="1" dirty="0" err="1"/>
              <a:t>scivit</a:t>
            </a:r>
            <a:r>
              <a:rPr lang="hr-HR" sz="2800" b="1" dirty="0"/>
              <a:t>?</a:t>
            </a:r>
          </a:p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</a:rPr>
              <a:t>    a) </a:t>
            </a:r>
            <a:r>
              <a:rPr lang="hr-HR" sz="2800" b="1" dirty="0" err="1">
                <a:solidFill>
                  <a:srgbClr val="FF0000"/>
                </a:solidFill>
              </a:rPr>
              <a:t>externas</a:t>
            </a:r>
            <a:endParaRPr lang="hr-HR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</a:rPr>
              <a:t>    b) </a:t>
            </a:r>
            <a:r>
              <a:rPr lang="hr-HR" sz="2800" b="1" dirty="0" err="1">
                <a:solidFill>
                  <a:srgbClr val="FF0000"/>
                </a:solidFill>
              </a:rPr>
              <a:t>internas</a:t>
            </a:r>
            <a:endParaRPr lang="hr-HR" sz="2800" b="1" dirty="0">
              <a:solidFill>
                <a:srgbClr val="FF0000"/>
              </a:solidFill>
            </a:endParaRPr>
          </a:p>
          <a:p>
            <a:r>
              <a:rPr lang="hr-HR" sz="2800" b="1" dirty="0" err="1"/>
              <a:t>Quis</a:t>
            </a:r>
            <a:r>
              <a:rPr lang="hr-HR" sz="2800" b="1" dirty="0"/>
              <a:t> </a:t>
            </a:r>
            <a:r>
              <a:rPr lang="hr-HR" sz="2800" b="1" dirty="0" err="1"/>
              <a:t>hic</a:t>
            </a:r>
            <a:r>
              <a:rPr lang="hr-HR" sz="2800" b="1" dirty="0"/>
              <a:t> </a:t>
            </a:r>
            <a:r>
              <a:rPr lang="hr-HR" sz="2800" b="1" dirty="0" err="1"/>
              <a:t>homo</a:t>
            </a:r>
            <a:r>
              <a:rPr lang="hr-HR" sz="2800" b="1" dirty="0"/>
              <a:t> </a:t>
            </a:r>
            <a:r>
              <a:rPr lang="hr-HR" sz="2800" b="1" dirty="0" err="1"/>
              <a:t>fuit</a:t>
            </a:r>
            <a:r>
              <a:rPr lang="hr-HR" sz="2800" b="1" dirty="0"/>
              <a:t>?</a:t>
            </a:r>
          </a:p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</a:rPr>
              <a:t>    a) </a:t>
            </a:r>
            <a:r>
              <a:rPr lang="hr-HR" sz="2800" b="1" dirty="0" err="1">
                <a:solidFill>
                  <a:srgbClr val="FF0000"/>
                </a:solidFill>
              </a:rPr>
              <a:t>optimus</a:t>
            </a:r>
            <a:r>
              <a:rPr lang="hr-HR" sz="2800" b="1" dirty="0">
                <a:solidFill>
                  <a:srgbClr val="FF0000"/>
                </a:solidFill>
              </a:rPr>
              <a:t> poeta </a:t>
            </a:r>
            <a:r>
              <a:rPr lang="hr-HR" sz="2800" b="1" dirty="0" err="1">
                <a:solidFill>
                  <a:srgbClr val="FF0000"/>
                </a:solidFill>
              </a:rPr>
              <a:t>Graecus</a:t>
            </a:r>
            <a:endParaRPr lang="hr-HR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</a:rPr>
              <a:t>    b) </a:t>
            </a:r>
            <a:r>
              <a:rPr lang="hr-HR" sz="2800" b="1" dirty="0" err="1">
                <a:solidFill>
                  <a:srgbClr val="FF0000"/>
                </a:solidFill>
              </a:rPr>
              <a:t>sapientissimus</a:t>
            </a:r>
            <a:r>
              <a:rPr lang="hr-HR" sz="2800" b="1" dirty="0">
                <a:solidFill>
                  <a:srgbClr val="FF0000"/>
                </a:solidFill>
              </a:rPr>
              <a:t> </a:t>
            </a:r>
            <a:r>
              <a:rPr lang="hr-HR" sz="2800" b="1" dirty="0" err="1">
                <a:solidFill>
                  <a:srgbClr val="FF0000"/>
                </a:solidFill>
              </a:rPr>
              <a:t>medicus</a:t>
            </a:r>
            <a:r>
              <a:rPr lang="hr-HR" sz="2800" b="1" dirty="0">
                <a:solidFill>
                  <a:srgbClr val="FF0000"/>
                </a:solidFill>
              </a:rPr>
              <a:t> </a:t>
            </a:r>
            <a:r>
              <a:rPr lang="hr-HR" sz="2800" b="1" dirty="0" err="1">
                <a:solidFill>
                  <a:srgbClr val="FF0000"/>
                </a:solidFill>
              </a:rPr>
              <a:t>Romanus</a:t>
            </a:r>
            <a:endParaRPr lang="hr-HR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</a:rPr>
              <a:t>    d) </a:t>
            </a:r>
            <a:r>
              <a:rPr lang="hr-HR" sz="2800" b="1" dirty="0" err="1">
                <a:solidFill>
                  <a:srgbClr val="FF0000"/>
                </a:solidFill>
              </a:rPr>
              <a:t>celeberrimus</a:t>
            </a:r>
            <a:r>
              <a:rPr lang="hr-HR" sz="2800" b="1" dirty="0">
                <a:solidFill>
                  <a:srgbClr val="FF0000"/>
                </a:solidFill>
              </a:rPr>
              <a:t> </a:t>
            </a:r>
            <a:r>
              <a:rPr lang="hr-HR" sz="2800" b="1" dirty="0" err="1">
                <a:solidFill>
                  <a:srgbClr val="FF0000"/>
                </a:solidFill>
              </a:rPr>
              <a:t>medicus</a:t>
            </a:r>
            <a:r>
              <a:rPr lang="hr-HR" sz="2800" b="1" dirty="0">
                <a:solidFill>
                  <a:srgbClr val="FF0000"/>
                </a:solidFill>
              </a:rPr>
              <a:t> </a:t>
            </a:r>
            <a:r>
              <a:rPr lang="hr-HR" sz="2800" b="1" dirty="0" err="1">
                <a:solidFill>
                  <a:srgbClr val="FF0000"/>
                </a:solidFill>
              </a:rPr>
              <a:t>Graecus</a:t>
            </a:r>
            <a:endParaRPr lang="hr-HR" sz="2800" b="1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8432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4731" y="2473234"/>
            <a:ext cx="10789920" cy="3927566"/>
          </a:xfrm>
        </p:spPr>
        <p:txBody>
          <a:bodyPr>
            <a:normAutofit/>
          </a:bodyPr>
          <a:lstStyle/>
          <a:p>
            <a:r>
              <a:rPr lang="hr-HR" sz="2400" b="1" dirty="0" err="1"/>
              <a:t>Quod</a:t>
            </a:r>
            <a:r>
              <a:rPr lang="hr-HR" sz="2400" b="1" dirty="0"/>
              <a:t> </a:t>
            </a:r>
            <a:r>
              <a:rPr lang="hr-HR" sz="2400" b="1" dirty="0" err="1"/>
              <a:t>nomen</a:t>
            </a:r>
            <a:r>
              <a:rPr lang="hr-HR" sz="2400" b="1" dirty="0"/>
              <a:t> </a:t>
            </a:r>
            <a:r>
              <a:rPr lang="hr-HR" sz="2400" b="1" dirty="0" err="1"/>
              <a:t>ei</a:t>
            </a:r>
            <a:r>
              <a:rPr lang="hr-HR" sz="2400" b="1" dirty="0"/>
              <a:t> </a:t>
            </a:r>
            <a:r>
              <a:rPr lang="hr-HR" sz="2400" b="1" dirty="0" err="1"/>
              <a:t>dedērunt</a:t>
            </a:r>
            <a:r>
              <a:rPr lang="hr-HR" sz="2400" b="1" dirty="0"/>
              <a:t>? (do, 1. </a:t>
            </a:r>
            <a:r>
              <a:rPr lang="hr-HR" sz="2400" b="1" dirty="0" err="1"/>
              <a:t>dedi</a:t>
            </a:r>
            <a:r>
              <a:rPr lang="hr-HR" sz="2400" b="1" dirty="0"/>
              <a:t>, datum)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FF0000"/>
                </a:solidFill>
              </a:rPr>
              <a:t>    a) Pater </a:t>
            </a:r>
            <a:r>
              <a:rPr lang="hr-HR" sz="2400" b="1" dirty="0" err="1">
                <a:solidFill>
                  <a:srgbClr val="FF0000"/>
                </a:solidFill>
              </a:rPr>
              <a:t>medicinae</a:t>
            </a:r>
            <a:endParaRPr lang="hr-H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400" b="1" dirty="0">
                <a:solidFill>
                  <a:srgbClr val="FF0000"/>
                </a:solidFill>
              </a:rPr>
              <a:t>    b) </a:t>
            </a:r>
            <a:r>
              <a:rPr lang="hr-HR" sz="2400" b="1" dirty="0" err="1">
                <a:solidFill>
                  <a:srgbClr val="FF0000"/>
                </a:solidFill>
              </a:rPr>
              <a:t>Deus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err="1">
                <a:solidFill>
                  <a:srgbClr val="FF0000"/>
                </a:solidFill>
              </a:rPr>
              <a:t>medicinae</a:t>
            </a:r>
            <a:endParaRPr lang="hr-HR" sz="2400" b="1" dirty="0">
              <a:solidFill>
                <a:srgbClr val="FF0000"/>
              </a:solidFill>
            </a:endParaRPr>
          </a:p>
          <a:p>
            <a:r>
              <a:rPr lang="hr-HR" sz="2400" b="1" dirty="0" err="1"/>
              <a:t>Cur</a:t>
            </a:r>
            <a:r>
              <a:rPr lang="hr-HR" sz="2400" b="1" dirty="0"/>
              <a:t> </a:t>
            </a:r>
            <a:r>
              <a:rPr lang="hr-HR" sz="2400" b="1" dirty="0" err="1"/>
              <a:t>Hippocrăti</a:t>
            </a:r>
            <a:r>
              <a:rPr lang="hr-HR" sz="2400" b="1" dirty="0"/>
              <a:t> iste </a:t>
            </a:r>
            <a:r>
              <a:rPr lang="hr-HR" sz="2400" b="1" dirty="0" err="1"/>
              <a:t>nomen</a:t>
            </a:r>
            <a:r>
              <a:rPr lang="hr-HR" sz="2400" b="1" dirty="0"/>
              <a:t> </a:t>
            </a:r>
            <a:r>
              <a:rPr lang="hr-HR" sz="2400" b="1" dirty="0" err="1"/>
              <a:t>dedērunt</a:t>
            </a:r>
            <a:r>
              <a:rPr lang="hr-HR" sz="2400" b="1" dirty="0"/>
              <a:t>?</a:t>
            </a:r>
          </a:p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</a:rPr>
              <a:t>   </a:t>
            </a:r>
            <a:r>
              <a:rPr lang="hr-HR" sz="2400" b="1" dirty="0">
                <a:solidFill>
                  <a:srgbClr val="FF0000"/>
                </a:solidFill>
              </a:rPr>
              <a:t>a) </a:t>
            </a:r>
            <a:r>
              <a:rPr lang="hr-HR" sz="2400" b="1" dirty="0" err="1">
                <a:solidFill>
                  <a:srgbClr val="FF0000"/>
                </a:solidFill>
              </a:rPr>
              <a:t>cur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err="1">
                <a:solidFill>
                  <a:srgbClr val="FF0000"/>
                </a:solidFill>
              </a:rPr>
              <a:t>optimus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err="1">
                <a:solidFill>
                  <a:srgbClr val="FF0000"/>
                </a:solidFill>
              </a:rPr>
              <a:t>medicus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err="1">
                <a:solidFill>
                  <a:srgbClr val="FF0000"/>
                </a:solidFill>
              </a:rPr>
              <a:t>fuit</a:t>
            </a:r>
            <a:endParaRPr lang="hr-H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400" b="1" dirty="0">
                <a:solidFill>
                  <a:srgbClr val="FF0000"/>
                </a:solidFill>
              </a:rPr>
              <a:t>    b) </a:t>
            </a:r>
            <a:r>
              <a:rPr lang="hr-HR" sz="2400" b="1" dirty="0" err="1">
                <a:solidFill>
                  <a:srgbClr val="FF0000"/>
                </a:solidFill>
              </a:rPr>
              <a:t>cur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err="1">
                <a:solidFill>
                  <a:srgbClr val="FF0000"/>
                </a:solidFill>
              </a:rPr>
              <a:t>medicinam</a:t>
            </a:r>
            <a:r>
              <a:rPr lang="hr-HR" sz="2400" b="1" dirty="0">
                <a:solidFill>
                  <a:srgbClr val="FF0000"/>
                </a:solidFill>
              </a:rPr>
              <a:t> a studio </a:t>
            </a:r>
            <a:r>
              <a:rPr lang="hr-HR" sz="2400" b="1" dirty="0" err="1">
                <a:solidFill>
                  <a:srgbClr val="FF0000"/>
                </a:solidFill>
              </a:rPr>
              <a:t>sapientiae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err="1">
                <a:solidFill>
                  <a:srgbClr val="FF0000"/>
                </a:solidFill>
              </a:rPr>
              <a:t>et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err="1">
                <a:solidFill>
                  <a:srgbClr val="FF0000"/>
                </a:solidFill>
              </a:rPr>
              <a:t>religione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err="1">
                <a:solidFill>
                  <a:srgbClr val="FF0000"/>
                </a:solidFill>
              </a:rPr>
              <a:t>separavit</a:t>
            </a:r>
            <a:r>
              <a:rPr lang="hr-HR" sz="2400" b="1" dirty="0">
                <a:solidFill>
                  <a:srgbClr val="FF0000"/>
                </a:solidFill>
              </a:rPr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5868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137" y="287383"/>
            <a:ext cx="10580914" cy="1793965"/>
          </a:xfrm>
        </p:spPr>
        <p:txBody>
          <a:bodyPr/>
          <a:lstStyle/>
          <a:p>
            <a:r>
              <a:rPr lang="hr-HR" sz="3200" b="1" dirty="0"/>
              <a:t>4. </a:t>
            </a:r>
            <a:r>
              <a:rPr lang="hr-HR" sz="3200" b="1" dirty="0" err="1"/>
              <a:t>Hippocrătem</a:t>
            </a:r>
            <a:r>
              <a:rPr lang="hr-HR" sz="3200" b="1" dirty="0"/>
              <a:t> </a:t>
            </a:r>
            <a:r>
              <a:rPr lang="hr-HR" sz="3200" b="1" dirty="0" err="1"/>
              <a:t>patrem</a:t>
            </a:r>
            <a:r>
              <a:rPr lang="hr-HR" sz="3200" b="1" dirty="0"/>
              <a:t> </a:t>
            </a:r>
            <a:r>
              <a:rPr lang="hr-HR" sz="3200" b="1" dirty="0" err="1"/>
              <a:t>medicinae</a:t>
            </a:r>
            <a:r>
              <a:rPr lang="hr-HR" sz="3200" b="1" dirty="0"/>
              <a:t> </a:t>
            </a:r>
            <a:r>
              <a:rPr lang="hr-HR" sz="3200" b="1" dirty="0" err="1"/>
              <a:t>appellavērunt</a:t>
            </a:r>
            <a:r>
              <a:rPr lang="hr-HR" sz="3200" b="1" dirty="0"/>
              <a:t> </a:t>
            </a:r>
            <a:r>
              <a:rPr lang="hr-HR" sz="3200" b="1" dirty="0" err="1"/>
              <a:t>quia</a:t>
            </a:r>
            <a:r>
              <a:rPr lang="hr-HR" sz="3200" b="1" dirty="0"/>
              <a:t> </a:t>
            </a:r>
            <a:r>
              <a:rPr lang="hr-HR" sz="3200" b="1" dirty="0" err="1"/>
              <a:t>medicinam</a:t>
            </a:r>
            <a:r>
              <a:rPr lang="hr-HR" sz="3200" b="1" dirty="0"/>
              <a:t> </a:t>
            </a:r>
            <a:r>
              <a:rPr lang="hr-HR" sz="3200" b="1" dirty="0" err="1"/>
              <a:t>ab</a:t>
            </a:r>
            <a:r>
              <a:rPr lang="hr-HR" sz="3200" b="1" dirty="0"/>
              <a:t> studio </a:t>
            </a:r>
            <a:r>
              <a:rPr lang="hr-HR" sz="3200" b="1" dirty="0" err="1"/>
              <a:t>sapientiae</a:t>
            </a:r>
            <a:r>
              <a:rPr lang="hr-HR" sz="3200" b="1" dirty="0"/>
              <a:t> </a:t>
            </a:r>
            <a:r>
              <a:rPr lang="hr-HR" sz="3200" b="1" dirty="0" err="1"/>
              <a:t>separavĕrat</a:t>
            </a:r>
            <a:r>
              <a:rPr lang="hr-HR" sz="3200" b="1" dirty="0"/>
              <a:t>.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7681" y="2438399"/>
            <a:ext cx="10842170" cy="3823063"/>
          </a:xfrm>
        </p:spPr>
        <p:txBody>
          <a:bodyPr>
            <a:normAutofit/>
          </a:bodyPr>
          <a:lstStyle/>
          <a:p>
            <a:r>
              <a:rPr lang="hr-HR" sz="2400" b="1" dirty="0"/>
              <a:t>(</a:t>
            </a:r>
            <a:r>
              <a:rPr lang="hr-HR" sz="2400" b="1" dirty="0" err="1"/>
              <a:t>quia</a:t>
            </a:r>
            <a:r>
              <a:rPr lang="hr-HR" sz="2400" b="1" dirty="0"/>
              <a:t> –jer)</a:t>
            </a:r>
          </a:p>
          <a:p>
            <a:r>
              <a:rPr lang="hr-HR" sz="2400" b="1" dirty="0" err="1"/>
              <a:t>Hippocrates</a:t>
            </a:r>
            <a:r>
              <a:rPr lang="hr-HR" sz="2400" b="1" dirty="0"/>
              <a:t>, -</a:t>
            </a:r>
            <a:r>
              <a:rPr lang="hr-HR" sz="2400" b="1" dirty="0" err="1"/>
              <a:t>is</a:t>
            </a:r>
            <a:r>
              <a:rPr lang="hr-HR" sz="2400" b="1" dirty="0"/>
              <a:t>, m. – Hipokrat, 3 deklinacija</a:t>
            </a:r>
          </a:p>
          <a:p>
            <a:r>
              <a:rPr lang="hr-HR" sz="2400" b="1" dirty="0"/>
              <a:t>Izvadi nepoznate riječi, analiziraj i prevedi rečenicu. </a:t>
            </a:r>
          </a:p>
          <a:p>
            <a:r>
              <a:rPr lang="hr-HR" sz="2400" b="1" dirty="0"/>
              <a:t>Nakon toga opišite glagol „</a:t>
            </a:r>
            <a:r>
              <a:rPr lang="hr-HR" sz="2400" b="1" dirty="0" err="1"/>
              <a:t>separaverat</a:t>
            </a:r>
            <a:r>
              <a:rPr lang="hr-HR" sz="2400" b="1" dirty="0"/>
              <a:t>” i glagol „</a:t>
            </a:r>
            <a:r>
              <a:rPr lang="hr-HR" sz="2400" b="1" dirty="0" err="1"/>
              <a:t>appellaverunt</a:t>
            </a:r>
            <a:r>
              <a:rPr lang="hr-HR" sz="2400" b="1" dirty="0"/>
              <a:t>” i napišite od čega se sastoje?</a:t>
            </a:r>
          </a:p>
          <a:p>
            <a:r>
              <a:rPr lang="hr-HR" sz="2400" b="1" dirty="0"/>
              <a:t>Na kraju odgovorite kakvu radnju opisuje pluskvamperfekt?</a:t>
            </a:r>
          </a:p>
        </p:txBody>
      </p:sp>
    </p:spTree>
    <p:extLst>
      <p:ext uri="{BB962C8B-B14F-4D97-AF65-F5344CB8AC3E}">
        <p14:creationId xmlns:p14="http://schemas.microsoft.com/office/powerpoint/2010/main" val="318513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0229" y="555657"/>
            <a:ext cx="9779725" cy="1586652"/>
          </a:xfrm>
        </p:spPr>
        <p:txBody>
          <a:bodyPr/>
          <a:lstStyle/>
          <a:p>
            <a:r>
              <a:rPr lang="hr-HR" b="1" dirty="0"/>
              <a:t>5.Ab </a:t>
            </a:r>
            <a:r>
              <a:rPr lang="hr-HR" b="1" dirty="0" err="1"/>
              <a:t>eo</a:t>
            </a:r>
            <a:r>
              <a:rPr lang="hr-HR" b="1" dirty="0"/>
              <a:t> </a:t>
            </a:r>
            <a:r>
              <a:rPr lang="hr-HR" b="1" dirty="0" err="1"/>
              <a:t>verba</a:t>
            </a:r>
            <a:r>
              <a:rPr lang="hr-HR" b="1" dirty="0"/>
              <a:t>: </a:t>
            </a:r>
            <a:r>
              <a:rPr lang="hr-HR" b="1" dirty="0" err="1"/>
              <a:t>phlogŏsis</a:t>
            </a:r>
            <a:r>
              <a:rPr lang="hr-HR" b="1" dirty="0"/>
              <a:t>, </a:t>
            </a:r>
            <a:r>
              <a:rPr lang="hr-HR" b="1" dirty="0" err="1"/>
              <a:t>phlegmŏne</a:t>
            </a:r>
            <a:r>
              <a:rPr lang="hr-HR" b="1" dirty="0"/>
              <a:t>, </a:t>
            </a:r>
            <a:r>
              <a:rPr lang="hr-HR" b="1" dirty="0" err="1"/>
              <a:t>erysipelas</a:t>
            </a:r>
            <a:r>
              <a:rPr lang="hr-HR" b="1" dirty="0"/>
              <a:t>, </a:t>
            </a:r>
            <a:r>
              <a:rPr lang="hr-HR" b="1" dirty="0" err="1"/>
              <a:t>oedema</a:t>
            </a:r>
            <a:r>
              <a:rPr lang="hr-HR" b="1" dirty="0"/>
              <a:t>, ad nos </a:t>
            </a:r>
            <a:r>
              <a:rPr lang="hr-HR" b="1" dirty="0" err="1"/>
              <a:t>pervenērunt</a:t>
            </a:r>
            <a:r>
              <a:rPr lang="hr-HR" b="1" dirty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4137" y="2377440"/>
            <a:ext cx="11025051" cy="4058194"/>
          </a:xfrm>
        </p:spPr>
        <p:txBody>
          <a:bodyPr>
            <a:normAutofit/>
          </a:bodyPr>
          <a:lstStyle/>
          <a:p>
            <a:r>
              <a:rPr lang="hr-HR" sz="2400" b="1" dirty="0"/>
              <a:t>Izvadi nepoznate riječi, analiziraj i prevedi rečenicu</a:t>
            </a:r>
            <a:endParaRPr lang="hr-HR" sz="2400" b="1" dirty="0">
              <a:solidFill>
                <a:srgbClr val="FF0000"/>
              </a:solidFill>
            </a:endParaRPr>
          </a:p>
          <a:p>
            <a:r>
              <a:rPr lang="hr-HR" sz="2400" b="1" dirty="0" err="1"/>
              <a:t>phlogŏsis</a:t>
            </a:r>
            <a:r>
              <a:rPr lang="hr-HR" sz="2400" b="1" dirty="0"/>
              <a:t>, -</a:t>
            </a:r>
            <a:r>
              <a:rPr lang="hr-HR" sz="2400" b="1" dirty="0" err="1"/>
              <a:t>is</a:t>
            </a:r>
            <a:r>
              <a:rPr lang="hr-HR" sz="2400" b="1" dirty="0"/>
              <a:t>, f. – upala</a:t>
            </a:r>
          </a:p>
          <a:p>
            <a:r>
              <a:rPr lang="hr-HR" sz="2400" b="1" dirty="0" err="1"/>
              <a:t>phlegmŏne</a:t>
            </a:r>
            <a:r>
              <a:rPr lang="hr-HR" sz="2400" b="1" dirty="0"/>
              <a:t>, -</a:t>
            </a:r>
            <a:r>
              <a:rPr lang="hr-HR" sz="2400" b="1" dirty="0" err="1"/>
              <a:t>es</a:t>
            </a:r>
            <a:r>
              <a:rPr lang="hr-HR" sz="2400" b="1" dirty="0"/>
              <a:t>, f. – </a:t>
            </a:r>
            <a:r>
              <a:rPr lang="hr-HR" sz="2400" b="1" dirty="0" err="1"/>
              <a:t>razgnojak</a:t>
            </a:r>
            <a:r>
              <a:rPr lang="hr-HR" sz="2400" b="1" dirty="0"/>
              <a:t>, potkožna gnojna upala</a:t>
            </a:r>
          </a:p>
          <a:p>
            <a:r>
              <a:rPr lang="hr-HR" sz="2400" b="1" dirty="0" err="1"/>
              <a:t>erysipelas</a:t>
            </a:r>
            <a:r>
              <a:rPr lang="hr-HR" sz="2400" b="1" dirty="0"/>
              <a:t>, -</a:t>
            </a:r>
            <a:r>
              <a:rPr lang="hr-HR" sz="2400" b="1" dirty="0" err="1"/>
              <a:t>atis</a:t>
            </a:r>
            <a:r>
              <a:rPr lang="hr-HR" sz="2400" b="1" dirty="0"/>
              <a:t>, f. – crveni vjetar, vrbanac (akutna bakterijska infekcija kože i potkožnog limfnog tkiva.</a:t>
            </a:r>
          </a:p>
          <a:p>
            <a:r>
              <a:rPr lang="hr-HR" sz="2400" b="1" dirty="0" err="1"/>
              <a:t>oedema</a:t>
            </a:r>
            <a:r>
              <a:rPr lang="hr-HR" sz="2400" b="1" dirty="0"/>
              <a:t>, -</a:t>
            </a:r>
            <a:r>
              <a:rPr lang="hr-HR" sz="2400" b="1" dirty="0" err="1"/>
              <a:t>atis</a:t>
            </a:r>
            <a:r>
              <a:rPr lang="hr-HR" sz="2400" b="1" dirty="0"/>
              <a:t>, n. –oteklina, otok, edem</a:t>
            </a:r>
          </a:p>
          <a:p>
            <a:r>
              <a:rPr lang="hr-HR" sz="2400" b="1" dirty="0"/>
              <a:t>Na kraju odgovorite na pitanje  kratko i na latinskom jeziku:</a:t>
            </a:r>
          </a:p>
          <a:p>
            <a:r>
              <a:rPr lang="hr-HR" sz="2400" b="1" dirty="0"/>
              <a:t>A quo </a:t>
            </a:r>
            <a:r>
              <a:rPr lang="hr-HR" sz="2400" b="1" dirty="0" err="1"/>
              <a:t>homo</a:t>
            </a:r>
            <a:r>
              <a:rPr lang="hr-HR" sz="2400" b="1" dirty="0"/>
              <a:t> </a:t>
            </a:r>
            <a:r>
              <a:rPr lang="hr-HR" sz="2400" b="1" dirty="0" err="1"/>
              <a:t>haec</a:t>
            </a:r>
            <a:r>
              <a:rPr lang="hr-HR" sz="2400" b="1" dirty="0"/>
              <a:t> </a:t>
            </a:r>
            <a:r>
              <a:rPr lang="hr-HR" sz="2400" b="1" dirty="0" err="1"/>
              <a:t>verba</a:t>
            </a:r>
            <a:r>
              <a:rPr lang="hr-HR" sz="2400" b="1" dirty="0"/>
              <a:t>  ad nos </a:t>
            </a:r>
            <a:r>
              <a:rPr lang="hr-HR" sz="2400" b="1" dirty="0" err="1"/>
              <a:t>pervenērunt</a:t>
            </a:r>
            <a:r>
              <a:rPr lang="hr-HR" sz="2400" b="1" dirty="0"/>
              <a:t>?</a:t>
            </a:r>
          </a:p>
          <a:p>
            <a:endParaRPr lang="hr-HR" dirty="0"/>
          </a:p>
          <a:p>
            <a:endParaRPr lang="hr-HR" sz="2400" b="1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01541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9303" y="973668"/>
            <a:ext cx="10572205" cy="706964"/>
          </a:xfrm>
        </p:spPr>
        <p:txBody>
          <a:bodyPr/>
          <a:lstStyle/>
          <a:p>
            <a:r>
              <a:rPr lang="hr-HR" b="1" dirty="0"/>
              <a:t>  </a:t>
            </a:r>
            <a:r>
              <a:rPr lang="hr-HR" b="1" dirty="0" err="1"/>
              <a:t>Quinque</a:t>
            </a:r>
            <a:r>
              <a:rPr lang="hr-HR" b="1" dirty="0"/>
              <a:t> </a:t>
            </a:r>
            <a:r>
              <a:rPr lang="hr-HR" b="1" dirty="0" err="1"/>
              <a:t>signa</a:t>
            </a:r>
            <a:r>
              <a:rPr lang="hr-HR" b="1" dirty="0"/>
              <a:t> </a:t>
            </a:r>
            <a:r>
              <a:rPr lang="hr-HR" b="1" dirty="0" err="1"/>
              <a:t>inflammationibus</a:t>
            </a:r>
            <a:r>
              <a:rPr lang="hr-HR" b="1" dirty="0"/>
              <a:t> </a:t>
            </a:r>
            <a:r>
              <a:rPr lang="hr-HR" b="1" dirty="0" err="1"/>
              <a:t>sunt</a:t>
            </a:r>
            <a:r>
              <a:rPr lang="hr-HR" b="1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6023" y="2856411"/>
            <a:ext cx="10537263" cy="300238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hr-HR" sz="2400" b="1" dirty="0"/>
              <a:t>RUBOR, -ORIS, M. – crvenilo</a:t>
            </a:r>
          </a:p>
          <a:p>
            <a:pPr>
              <a:buAutoNum type="arabicPeriod"/>
            </a:pPr>
            <a:r>
              <a:rPr lang="hr-HR" sz="2400" b="1" dirty="0"/>
              <a:t>DOLOR, -ORIS, M. – bol</a:t>
            </a:r>
          </a:p>
          <a:p>
            <a:pPr>
              <a:buAutoNum type="arabicPeriod"/>
            </a:pPr>
            <a:r>
              <a:rPr lang="hr-HR" sz="2400" b="1" dirty="0"/>
              <a:t>CALOR, -ORIS, M- toplina</a:t>
            </a:r>
          </a:p>
          <a:p>
            <a:pPr>
              <a:buAutoNum type="arabicPeriod"/>
            </a:pPr>
            <a:r>
              <a:rPr lang="hr-HR" sz="2400" b="1" dirty="0"/>
              <a:t>TUMOR, -ORIS, M. – oteklina</a:t>
            </a:r>
          </a:p>
          <a:p>
            <a:pPr>
              <a:buAutoNum type="arabicPeriod"/>
            </a:pPr>
            <a:r>
              <a:rPr lang="hr-HR" sz="2400" b="1" dirty="0"/>
              <a:t>FUNCTIO LAESA – oštećena funkcija</a:t>
            </a:r>
          </a:p>
        </p:txBody>
      </p:sp>
    </p:spTree>
    <p:extLst>
      <p:ext uri="{BB962C8B-B14F-4D97-AF65-F5344CB8AC3E}">
        <p14:creationId xmlns:p14="http://schemas.microsoft.com/office/powerpoint/2010/main" val="125905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SCIO, 4. SCIVI, SCITUM - znati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2514" y="2812868"/>
            <a:ext cx="10659291" cy="4162698"/>
          </a:xfrm>
        </p:spPr>
        <p:txBody>
          <a:bodyPr>
            <a:normAutofit/>
          </a:bodyPr>
          <a:lstStyle/>
          <a:p>
            <a:r>
              <a:rPr lang="hr-HR" sz="2800" b="1" dirty="0"/>
              <a:t>U rječniku glagol vidimo napisan u 4. glagolska oblika. (pronađite ovaj glagol u rječniku pa ćete vidjeti)</a:t>
            </a:r>
          </a:p>
          <a:p>
            <a:r>
              <a:rPr lang="hr-HR" sz="2800" b="1" dirty="0"/>
              <a:t>Prezentska osnova glagola se dobije da infinitivu prezenta odbacimo –</a:t>
            </a:r>
            <a:r>
              <a:rPr lang="hr-HR" sz="2800" b="1" dirty="0" err="1"/>
              <a:t>re</a:t>
            </a:r>
            <a:r>
              <a:rPr lang="hr-HR" sz="2800" b="1" dirty="0"/>
              <a:t>, odnosno –ere u 3. konjugaciji</a:t>
            </a:r>
          </a:p>
          <a:p>
            <a:r>
              <a:rPr lang="hr-HR" sz="2800" b="1" dirty="0"/>
              <a:t>SCIRE – infinitiv prezenta - </a:t>
            </a:r>
            <a:r>
              <a:rPr lang="hr-HR" sz="2800" b="1" dirty="0">
                <a:solidFill>
                  <a:srgbClr val="00B050"/>
                </a:solidFill>
              </a:rPr>
              <a:t>SCI </a:t>
            </a:r>
            <a:r>
              <a:rPr lang="hr-HR" sz="2800" b="1" dirty="0"/>
              <a:t>– prezentska osnova glagola</a:t>
            </a:r>
          </a:p>
          <a:p>
            <a:r>
              <a:rPr lang="hr-HR" sz="2800" b="1" dirty="0"/>
              <a:t>Perfektna osnova glagola se dobije da 3. glagolskom obliku „SCIVI” odbacimo „i” - </a:t>
            </a:r>
            <a:r>
              <a:rPr lang="hr-HR" sz="2800" b="1" dirty="0">
                <a:solidFill>
                  <a:srgbClr val="00B050"/>
                </a:solidFill>
              </a:rPr>
              <a:t>SCIV</a:t>
            </a:r>
          </a:p>
        </p:txBody>
      </p:sp>
    </p:spTree>
    <p:extLst>
      <p:ext uri="{BB962C8B-B14F-4D97-AF65-F5344CB8AC3E}">
        <p14:creationId xmlns:p14="http://schemas.microsoft.com/office/powerpoint/2010/main" val="31095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Prezentska osnova glagola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6720" y="2394857"/>
            <a:ext cx="11216639" cy="4214949"/>
          </a:xfrm>
        </p:spPr>
        <p:txBody>
          <a:bodyPr>
            <a:normAutofit fontScale="85000" lnSpcReduction="20000"/>
          </a:bodyPr>
          <a:lstStyle/>
          <a:p>
            <a:r>
              <a:rPr lang="hr-HR" sz="2800" b="1" dirty="0"/>
              <a:t>Od prezentske osnove glagola tvore se:</a:t>
            </a:r>
          </a:p>
          <a:p>
            <a:r>
              <a:rPr lang="hr-HR" sz="2800" b="1" dirty="0">
                <a:solidFill>
                  <a:srgbClr val="00B0F0"/>
                </a:solidFill>
              </a:rPr>
              <a:t>Indikativ prezenta aktivnog i pasivnog</a:t>
            </a:r>
            <a:r>
              <a:rPr lang="hr-HR" sz="2800" b="1" dirty="0">
                <a:solidFill>
                  <a:schemeClr val="tx1"/>
                </a:solidFill>
              </a:rPr>
              <a:t>:  </a:t>
            </a:r>
          </a:p>
          <a:p>
            <a:r>
              <a:rPr lang="hr-HR" sz="2800" b="1" dirty="0" err="1">
                <a:solidFill>
                  <a:srgbClr val="92D050"/>
                </a:solidFill>
              </a:rPr>
              <a:t>sci</a:t>
            </a:r>
            <a:r>
              <a:rPr lang="hr-HR" sz="2800" b="1" dirty="0" err="1"/>
              <a:t>unt</a:t>
            </a:r>
            <a:r>
              <a:rPr lang="hr-HR" sz="2800" b="1" dirty="0"/>
              <a:t> -znaju/</a:t>
            </a:r>
            <a:r>
              <a:rPr lang="hr-HR" sz="2800" b="1" dirty="0" err="1">
                <a:solidFill>
                  <a:srgbClr val="92D050"/>
                </a:solidFill>
              </a:rPr>
              <a:t>sci</a:t>
            </a:r>
            <a:r>
              <a:rPr lang="hr-HR" sz="2800" b="1" dirty="0" err="1"/>
              <a:t>untur</a:t>
            </a:r>
            <a:r>
              <a:rPr lang="hr-HR" sz="2800" b="1" dirty="0"/>
              <a:t> – znaju se</a:t>
            </a:r>
            <a:endParaRPr lang="hr-HR" sz="2800" b="1" dirty="0">
              <a:solidFill>
                <a:srgbClr val="92D050"/>
              </a:solidFill>
            </a:endParaRPr>
          </a:p>
          <a:p>
            <a:r>
              <a:rPr lang="hr-HR" sz="2800" b="1" dirty="0">
                <a:solidFill>
                  <a:srgbClr val="00B0F0"/>
                </a:solidFill>
              </a:rPr>
              <a:t>Indikativ imperfekta aktivnog i pasivnog</a:t>
            </a:r>
            <a:endParaRPr lang="hr-HR" sz="2800" b="1" dirty="0"/>
          </a:p>
          <a:p>
            <a:r>
              <a:rPr lang="hr-HR" sz="2800" b="1" dirty="0" err="1">
                <a:solidFill>
                  <a:srgbClr val="92D050"/>
                </a:solidFill>
              </a:rPr>
              <a:t>Sci</a:t>
            </a:r>
            <a:r>
              <a:rPr lang="hr-HR" sz="2800" b="1" dirty="0" err="1"/>
              <a:t>ebant</a:t>
            </a:r>
            <a:r>
              <a:rPr lang="hr-HR" sz="2800" b="1" dirty="0"/>
              <a:t> –znali su/</a:t>
            </a:r>
            <a:r>
              <a:rPr lang="hr-HR" sz="2800" b="1" dirty="0" err="1">
                <a:solidFill>
                  <a:srgbClr val="92D050"/>
                </a:solidFill>
              </a:rPr>
              <a:t>sci</a:t>
            </a:r>
            <a:r>
              <a:rPr lang="hr-HR" sz="2800" b="1" dirty="0" err="1"/>
              <a:t>ebantur</a:t>
            </a:r>
            <a:r>
              <a:rPr lang="hr-HR" sz="2800" b="1" dirty="0"/>
              <a:t> –znali su se</a:t>
            </a:r>
          </a:p>
          <a:p>
            <a:r>
              <a:rPr lang="hr-HR" sz="2800" b="1" dirty="0">
                <a:solidFill>
                  <a:srgbClr val="00B0F0"/>
                </a:solidFill>
              </a:rPr>
              <a:t>Indikativ futura 1.</a:t>
            </a:r>
            <a:r>
              <a:rPr lang="hr-HR" sz="2800" b="1" dirty="0"/>
              <a:t> </a:t>
            </a:r>
            <a:r>
              <a:rPr lang="hr-HR" sz="2800" b="1" dirty="0">
                <a:solidFill>
                  <a:srgbClr val="00B0F0"/>
                </a:solidFill>
              </a:rPr>
              <a:t>aktivnog i pasivnog </a:t>
            </a:r>
            <a:endParaRPr lang="hr-HR" sz="2800" b="1" dirty="0">
              <a:solidFill>
                <a:srgbClr val="92D050"/>
              </a:solidFill>
            </a:endParaRPr>
          </a:p>
          <a:p>
            <a:r>
              <a:rPr lang="hr-HR" sz="2800" b="1" dirty="0" err="1">
                <a:solidFill>
                  <a:srgbClr val="92D050"/>
                </a:solidFill>
              </a:rPr>
              <a:t>Sci</a:t>
            </a:r>
            <a:r>
              <a:rPr lang="hr-HR" sz="2800" b="1" dirty="0" err="1"/>
              <a:t>ent</a:t>
            </a:r>
            <a:r>
              <a:rPr lang="hr-HR" sz="2800" b="1" dirty="0"/>
              <a:t> –znati će/</a:t>
            </a:r>
            <a:r>
              <a:rPr lang="hr-HR" sz="2800" b="1" dirty="0" err="1">
                <a:solidFill>
                  <a:srgbClr val="92D050"/>
                </a:solidFill>
              </a:rPr>
              <a:t>sci</a:t>
            </a:r>
            <a:r>
              <a:rPr lang="hr-HR" sz="2800" b="1" dirty="0" err="1"/>
              <a:t>entur</a:t>
            </a:r>
            <a:r>
              <a:rPr lang="hr-HR" sz="2800" b="1" dirty="0"/>
              <a:t> –znati će se</a:t>
            </a:r>
          </a:p>
          <a:p>
            <a:r>
              <a:rPr lang="hr-HR" sz="2800" b="1" dirty="0"/>
              <a:t>U svakom se latinskom glagolskom obliku mogu razlikovati njegova osnova i nastavak. Svi su se glagolski oblici koje smo do sada učili pravili od iste osnove tj. prezentske osnove.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1684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83474" y="2351313"/>
            <a:ext cx="10493829" cy="3910149"/>
          </a:xfrm>
        </p:spPr>
        <p:txBody>
          <a:bodyPr>
            <a:normAutofit/>
          </a:bodyPr>
          <a:lstStyle/>
          <a:p>
            <a:r>
              <a:rPr lang="hr-HR" sz="2400" b="1" dirty="0" err="1">
                <a:solidFill>
                  <a:srgbClr val="00B050"/>
                </a:solidFill>
              </a:rPr>
              <a:t>Sciv</a:t>
            </a:r>
            <a:r>
              <a:rPr lang="hr-HR" sz="2400" b="1" dirty="0" err="1">
                <a:solidFill>
                  <a:srgbClr val="FFC000"/>
                </a:solidFill>
              </a:rPr>
              <a:t>ērunt</a:t>
            </a:r>
            <a:r>
              <a:rPr lang="hr-HR" sz="2400" b="1" dirty="0"/>
              <a:t> – su znali, su poznavali, poznavahu</a:t>
            </a:r>
          </a:p>
          <a:p>
            <a:r>
              <a:rPr lang="hr-HR" sz="2400" b="1" dirty="0" err="1"/>
              <a:t>Sciv</a:t>
            </a:r>
            <a:r>
              <a:rPr lang="hr-HR" sz="2400" b="1" dirty="0"/>
              <a:t> + </a:t>
            </a:r>
            <a:r>
              <a:rPr lang="hr-HR" sz="2400" b="1" dirty="0" err="1"/>
              <a:t>ērunt</a:t>
            </a:r>
            <a:r>
              <a:rPr lang="hr-HR" sz="2400" b="1" dirty="0"/>
              <a:t> </a:t>
            </a:r>
          </a:p>
          <a:p>
            <a:r>
              <a:rPr lang="hr-HR" sz="2400" b="1" dirty="0" err="1">
                <a:solidFill>
                  <a:srgbClr val="00B050"/>
                </a:solidFill>
              </a:rPr>
              <a:t>Sciv</a:t>
            </a:r>
            <a:r>
              <a:rPr lang="hr-HR" sz="2400" b="1" dirty="0"/>
              <a:t> je perfektna osnova glagola, a </a:t>
            </a:r>
            <a:r>
              <a:rPr lang="hr-HR" sz="2400" b="1" dirty="0">
                <a:solidFill>
                  <a:srgbClr val="00B050"/>
                </a:solidFill>
              </a:rPr>
              <a:t>-</a:t>
            </a:r>
            <a:r>
              <a:rPr lang="hr-HR" sz="2400" b="1" dirty="0" err="1">
                <a:solidFill>
                  <a:srgbClr val="00B050"/>
                </a:solidFill>
              </a:rPr>
              <a:t>ērunt</a:t>
            </a:r>
            <a:r>
              <a:rPr lang="hr-HR" sz="2400" b="1" dirty="0">
                <a:solidFill>
                  <a:srgbClr val="00B050"/>
                </a:solidFill>
              </a:rPr>
              <a:t> </a:t>
            </a:r>
            <a:r>
              <a:rPr lang="hr-HR" sz="2400" b="1" dirty="0"/>
              <a:t>je nastavak za 3.lice množine indikativa perfekta aktivnog</a:t>
            </a:r>
          </a:p>
          <a:p>
            <a:r>
              <a:rPr lang="hr-HR" sz="2400" b="1" dirty="0"/>
              <a:t>Perfekt je vrijeme koje iskazuje radnju koja je završila u prošlosti  bez obzira na njeno trajanje i prevodimo ga našim perfektom ili aoristom npr. </a:t>
            </a:r>
            <a:r>
              <a:rPr lang="hr-HR" sz="2400" b="1" dirty="0">
                <a:solidFill>
                  <a:srgbClr val="00B050"/>
                </a:solidFill>
              </a:rPr>
              <a:t>VENI, VIDI, VICI </a:t>
            </a:r>
            <a:r>
              <a:rPr lang="hr-HR" sz="2400" b="1" dirty="0"/>
              <a:t>– Dođoh, vidjeh pobijedih.</a:t>
            </a:r>
          </a:p>
          <a:p>
            <a:r>
              <a:rPr lang="hr-HR" sz="2400" b="1" dirty="0"/>
              <a:t>Perfekt iskazuje također prošlu radnju u sadašnjosti svršenu npr. </a:t>
            </a:r>
            <a:r>
              <a:rPr lang="hr-HR" sz="2400" b="1" dirty="0">
                <a:solidFill>
                  <a:srgbClr val="00B050"/>
                </a:solidFill>
              </a:rPr>
              <a:t>NOVI, COGNOVI </a:t>
            </a:r>
            <a:r>
              <a:rPr lang="hr-HR" sz="2400" b="1" dirty="0"/>
              <a:t>– Spoznao sam, znam. 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341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PERFEKTNA OSNOVA GLAGOLA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1224" y="2473234"/>
            <a:ext cx="10711542" cy="3988526"/>
          </a:xfrm>
        </p:spPr>
        <p:txBody>
          <a:bodyPr/>
          <a:lstStyle/>
          <a:p>
            <a:r>
              <a:rPr lang="hr-HR" sz="2800" b="1" dirty="0"/>
              <a:t>Međutim latinski glagol osim prezentske osnove ima i </a:t>
            </a:r>
            <a:r>
              <a:rPr lang="hr-HR" sz="2800" b="1" dirty="0">
                <a:solidFill>
                  <a:srgbClr val="92D050"/>
                </a:solidFill>
              </a:rPr>
              <a:t>perfektnu osnovu </a:t>
            </a:r>
            <a:r>
              <a:rPr lang="hr-HR" sz="2800" b="1" dirty="0"/>
              <a:t>od koje se tvore:</a:t>
            </a:r>
          </a:p>
          <a:p>
            <a:r>
              <a:rPr lang="hr-HR" sz="2800" b="1" dirty="0">
                <a:solidFill>
                  <a:srgbClr val="00B0F0"/>
                </a:solidFill>
              </a:rPr>
              <a:t>Indikativ perfekta aktivnog</a:t>
            </a:r>
          </a:p>
          <a:p>
            <a:r>
              <a:rPr lang="hr-HR" sz="2800" b="1" dirty="0">
                <a:solidFill>
                  <a:srgbClr val="00B0F0"/>
                </a:solidFill>
              </a:rPr>
              <a:t>Indikativ pluskvamperfekta aktivnog</a:t>
            </a:r>
          </a:p>
          <a:p>
            <a:r>
              <a:rPr lang="hr-HR" sz="2800" b="1" dirty="0">
                <a:solidFill>
                  <a:srgbClr val="00B0F0"/>
                </a:solidFill>
              </a:rPr>
              <a:t>Indikativ futura II. aktivnog</a:t>
            </a:r>
          </a:p>
          <a:p>
            <a:pPr marL="0" indent="0">
              <a:buNone/>
            </a:pPr>
            <a:r>
              <a:rPr lang="hr-HR" sz="2800" b="1" dirty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171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18011" y="2386148"/>
            <a:ext cx="11408229" cy="4380411"/>
          </a:xfrm>
        </p:spPr>
        <p:txBody>
          <a:bodyPr>
            <a:normAutofit lnSpcReduction="10000"/>
          </a:bodyPr>
          <a:lstStyle/>
          <a:p>
            <a:r>
              <a:rPr lang="hr-HR" sz="2800" b="1" dirty="0"/>
              <a:t>3. glagolski oblik koji se navodi u rječniku je 1.lice jednine indikativa perfekta aktivnog</a:t>
            </a:r>
          </a:p>
          <a:p>
            <a:r>
              <a:rPr lang="hr-HR" sz="2800" b="1" dirty="0" err="1"/>
              <a:t>Scio</a:t>
            </a:r>
            <a:r>
              <a:rPr lang="hr-HR" sz="2800" b="1" dirty="0"/>
              <a:t>, 4. </a:t>
            </a:r>
            <a:r>
              <a:rPr lang="hr-HR" sz="2800" b="1" dirty="0" err="1">
                <a:solidFill>
                  <a:srgbClr val="00B050"/>
                </a:solidFill>
              </a:rPr>
              <a:t>scivi</a:t>
            </a:r>
            <a:r>
              <a:rPr lang="hr-HR" sz="2800" b="1" dirty="0"/>
              <a:t>, </a:t>
            </a:r>
            <a:r>
              <a:rPr lang="hr-HR" sz="2800" b="1" dirty="0" err="1"/>
              <a:t>scitum</a:t>
            </a:r>
            <a:r>
              <a:rPr lang="hr-HR" sz="2800" b="1" dirty="0"/>
              <a:t>; </a:t>
            </a:r>
          </a:p>
          <a:p>
            <a:r>
              <a:rPr lang="hr-HR" sz="2800" b="1" dirty="0" err="1"/>
              <a:t>Recipio</a:t>
            </a:r>
            <a:r>
              <a:rPr lang="hr-HR" sz="2800" b="1" dirty="0"/>
              <a:t>, 3. </a:t>
            </a:r>
            <a:r>
              <a:rPr lang="hr-HR" sz="2800" b="1" dirty="0">
                <a:solidFill>
                  <a:srgbClr val="00B050"/>
                </a:solidFill>
              </a:rPr>
              <a:t>–</a:t>
            </a:r>
            <a:r>
              <a:rPr lang="hr-HR" sz="2800" b="1" dirty="0" err="1">
                <a:solidFill>
                  <a:srgbClr val="00B050"/>
                </a:solidFill>
              </a:rPr>
              <a:t>cepi</a:t>
            </a:r>
            <a:r>
              <a:rPr lang="hr-HR" sz="2800" b="1" dirty="0"/>
              <a:t>, -</a:t>
            </a:r>
            <a:r>
              <a:rPr lang="hr-HR" sz="2800" b="1" dirty="0" err="1"/>
              <a:t>ceptum</a:t>
            </a:r>
            <a:endParaRPr lang="hr-HR" sz="2800" b="1" dirty="0"/>
          </a:p>
          <a:p>
            <a:r>
              <a:rPr lang="hr-HR" sz="2800" b="1" dirty="0" err="1"/>
              <a:t>Sum</a:t>
            </a:r>
            <a:r>
              <a:rPr lang="hr-HR" sz="2800" b="1" dirty="0"/>
              <a:t>, </a:t>
            </a:r>
            <a:r>
              <a:rPr lang="hr-HR" sz="2800" b="1" dirty="0" err="1"/>
              <a:t>esse</a:t>
            </a:r>
            <a:r>
              <a:rPr lang="hr-HR" sz="2800" b="1" dirty="0"/>
              <a:t>, </a:t>
            </a:r>
            <a:r>
              <a:rPr lang="hr-HR" sz="2800" b="1" dirty="0" err="1">
                <a:solidFill>
                  <a:srgbClr val="00B050"/>
                </a:solidFill>
              </a:rPr>
              <a:t>fui</a:t>
            </a:r>
            <a:r>
              <a:rPr lang="hr-HR" sz="2800" b="1" dirty="0"/>
              <a:t>;</a:t>
            </a:r>
            <a:r>
              <a:rPr lang="hr-HR" sz="2800" b="1" dirty="0">
                <a:solidFill>
                  <a:srgbClr val="00B050"/>
                </a:solidFill>
              </a:rPr>
              <a:t>  </a:t>
            </a:r>
          </a:p>
          <a:p>
            <a:r>
              <a:rPr lang="hr-HR" sz="2800" b="1" dirty="0" err="1"/>
              <a:t>Possum</a:t>
            </a:r>
            <a:r>
              <a:rPr lang="hr-HR" sz="2800" b="1" dirty="0"/>
              <a:t>,</a:t>
            </a:r>
            <a:r>
              <a:rPr lang="hr-HR" sz="2800" b="1" dirty="0">
                <a:solidFill>
                  <a:srgbClr val="00B050"/>
                </a:solidFill>
              </a:rPr>
              <a:t> </a:t>
            </a:r>
            <a:r>
              <a:rPr lang="hr-HR" sz="2800" b="1" dirty="0" err="1"/>
              <a:t>posse</a:t>
            </a:r>
            <a:r>
              <a:rPr lang="hr-HR" sz="2800" b="1" dirty="0"/>
              <a:t>, </a:t>
            </a:r>
            <a:r>
              <a:rPr lang="hr-HR" sz="2800" b="1" dirty="0" err="1">
                <a:solidFill>
                  <a:srgbClr val="00B050"/>
                </a:solidFill>
              </a:rPr>
              <a:t>potui</a:t>
            </a:r>
            <a:r>
              <a:rPr lang="hr-HR" sz="2800" b="1" dirty="0">
                <a:solidFill>
                  <a:srgbClr val="00B050"/>
                </a:solidFill>
              </a:rPr>
              <a:t> </a:t>
            </a:r>
          </a:p>
          <a:p>
            <a:r>
              <a:rPr lang="hr-HR" sz="2800" b="1" dirty="0"/>
              <a:t> 1.licu jednine indikativa perfekta aktivnog odbacimo nastavak</a:t>
            </a:r>
            <a:r>
              <a:rPr lang="hr-HR" sz="2800" b="1" dirty="0">
                <a:solidFill>
                  <a:srgbClr val="00B050"/>
                </a:solidFill>
              </a:rPr>
              <a:t> –I </a:t>
            </a:r>
            <a:r>
              <a:rPr lang="hr-HR" sz="2800" b="1" dirty="0" err="1"/>
              <a:t>i</a:t>
            </a:r>
            <a:r>
              <a:rPr lang="hr-HR" sz="2800" b="1" dirty="0"/>
              <a:t> dobijemo perfektnu osnovu glagola, </a:t>
            </a:r>
            <a:r>
              <a:rPr lang="hr-HR" sz="2800" b="1" dirty="0">
                <a:solidFill>
                  <a:srgbClr val="00B050"/>
                </a:solidFill>
              </a:rPr>
              <a:t>SCIV, SCRIPS, FU, POTU</a:t>
            </a:r>
          </a:p>
          <a:p>
            <a:endParaRPr lang="hr-HR" sz="2800" b="1" dirty="0">
              <a:solidFill>
                <a:srgbClr val="00B050"/>
              </a:solidFill>
            </a:endParaRPr>
          </a:p>
          <a:p>
            <a:endParaRPr lang="hr-HR" sz="16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86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0891" y="2447109"/>
            <a:ext cx="10406743" cy="3796937"/>
          </a:xfrm>
        </p:spPr>
        <p:txBody>
          <a:bodyPr>
            <a:normAutofit/>
          </a:bodyPr>
          <a:lstStyle/>
          <a:p>
            <a:r>
              <a:rPr lang="hr-HR" sz="2800" b="1" dirty="0"/>
              <a:t>Kod većine glagola 1. i 4. konjugacije 1. lice jednine indikativa perfekta aktivnog se ne navodi jer završava na </a:t>
            </a:r>
            <a:r>
              <a:rPr lang="hr-HR" sz="2800" b="1" dirty="0">
                <a:solidFill>
                  <a:srgbClr val="00B050"/>
                </a:solidFill>
              </a:rPr>
              <a:t>–AVI </a:t>
            </a:r>
            <a:r>
              <a:rPr lang="hr-HR" sz="2800" b="1" dirty="0"/>
              <a:t>kod 1. konjugacije odnosno –</a:t>
            </a:r>
            <a:r>
              <a:rPr lang="hr-HR" sz="2400" b="1" dirty="0">
                <a:solidFill>
                  <a:srgbClr val="00B050"/>
                </a:solidFill>
              </a:rPr>
              <a:t> </a:t>
            </a:r>
            <a:r>
              <a:rPr lang="hr-HR" sz="2800" b="1" dirty="0">
                <a:solidFill>
                  <a:srgbClr val="00B050"/>
                </a:solidFill>
              </a:rPr>
              <a:t>IVI</a:t>
            </a:r>
            <a:r>
              <a:rPr lang="hr-HR" sz="2400" b="1" dirty="0">
                <a:solidFill>
                  <a:srgbClr val="00B050"/>
                </a:solidFill>
              </a:rPr>
              <a:t> </a:t>
            </a:r>
            <a:r>
              <a:rPr lang="hr-HR" sz="2800" b="1" dirty="0"/>
              <a:t>kod 4. konjugacije</a:t>
            </a:r>
          </a:p>
          <a:p>
            <a:r>
              <a:rPr lang="hr-HR" sz="2800" b="1" dirty="0"/>
              <a:t>Curo, 1.  (</a:t>
            </a:r>
            <a:r>
              <a:rPr lang="hr-HR" sz="2800" b="1" dirty="0" err="1">
                <a:solidFill>
                  <a:srgbClr val="00B050"/>
                </a:solidFill>
              </a:rPr>
              <a:t>curavi</a:t>
            </a:r>
            <a:r>
              <a:rPr lang="hr-HR" sz="2800" b="1" dirty="0"/>
              <a:t>, </a:t>
            </a:r>
            <a:r>
              <a:rPr lang="hr-HR" sz="2800" b="1" dirty="0" err="1"/>
              <a:t>curatum</a:t>
            </a:r>
            <a:r>
              <a:rPr lang="hr-HR" sz="2800" b="1" dirty="0"/>
              <a:t>)        </a:t>
            </a:r>
          </a:p>
          <a:p>
            <a:r>
              <a:rPr lang="hr-HR" sz="2800" b="1" dirty="0" err="1"/>
              <a:t>Purgo</a:t>
            </a:r>
            <a:r>
              <a:rPr lang="hr-HR" sz="2800" b="1" dirty="0"/>
              <a:t>, 1. (</a:t>
            </a:r>
            <a:r>
              <a:rPr lang="hr-HR" sz="2800" b="1" dirty="0" err="1">
                <a:solidFill>
                  <a:srgbClr val="00B050"/>
                </a:solidFill>
              </a:rPr>
              <a:t>purgavi</a:t>
            </a:r>
            <a:r>
              <a:rPr lang="hr-HR" sz="2800" b="1" dirty="0"/>
              <a:t>, </a:t>
            </a:r>
            <a:r>
              <a:rPr lang="hr-HR" sz="2800" b="1" dirty="0" err="1"/>
              <a:t>purgatum</a:t>
            </a:r>
            <a:r>
              <a:rPr lang="hr-HR" sz="2800" b="1" dirty="0"/>
              <a:t>)</a:t>
            </a:r>
          </a:p>
          <a:p>
            <a:r>
              <a:rPr lang="hr-HR" sz="2800" b="1" dirty="0"/>
              <a:t>Audio, 4. (</a:t>
            </a:r>
            <a:r>
              <a:rPr lang="hr-HR" sz="2800" b="1" dirty="0" err="1">
                <a:solidFill>
                  <a:srgbClr val="00B050"/>
                </a:solidFill>
              </a:rPr>
              <a:t>audivi</a:t>
            </a:r>
            <a:r>
              <a:rPr lang="hr-HR" sz="2800" b="1" dirty="0"/>
              <a:t>, </a:t>
            </a:r>
            <a:r>
              <a:rPr lang="hr-HR" sz="2800" b="1" dirty="0" err="1"/>
              <a:t>auditum</a:t>
            </a:r>
            <a:r>
              <a:rPr lang="hr-HR" sz="2800" b="1" dirty="0"/>
              <a:t>)        </a:t>
            </a:r>
          </a:p>
          <a:p>
            <a:r>
              <a:rPr lang="hr-HR" sz="2800" b="1" dirty="0" err="1"/>
              <a:t>Dormio</a:t>
            </a:r>
            <a:r>
              <a:rPr lang="hr-HR" sz="2800" b="1" dirty="0"/>
              <a:t>, 4. (</a:t>
            </a:r>
            <a:r>
              <a:rPr lang="hr-HR" sz="2800" b="1" dirty="0" err="1">
                <a:solidFill>
                  <a:srgbClr val="00B050"/>
                </a:solidFill>
              </a:rPr>
              <a:t>dormivi</a:t>
            </a:r>
            <a:r>
              <a:rPr lang="hr-HR" sz="2800" b="1" dirty="0"/>
              <a:t>, </a:t>
            </a:r>
            <a:r>
              <a:rPr lang="hr-HR" sz="2800" b="1" dirty="0" err="1"/>
              <a:t>dormitum</a:t>
            </a:r>
            <a:r>
              <a:rPr lang="hr-HR" sz="2800" b="1" dirty="0"/>
              <a:t>)</a:t>
            </a:r>
          </a:p>
          <a:p>
            <a:pPr marL="0" indent="0">
              <a:buNone/>
            </a:pPr>
            <a:endParaRPr lang="hr-HR" sz="2800" b="1" dirty="0"/>
          </a:p>
          <a:p>
            <a:endParaRPr lang="hr-HR" sz="2800" b="1" dirty="0"/>
          </a:p>
          <a:p>
            <a:endParaRPr lang="hr-HR" sz="2800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78972" y="757646"/>
            <a:ext cx="10328366" cy="922986"/>
          </a:xfrm>
        </p:spPr>
        <p:txBody>
          <a:bodyPr/>
          <a:lstStyle/>
          <a:p>
            <a:r>
              <a:rPr lang="hr-HR" b="1" dirty="0"/>
              <a:t>Pravilni perfekt na –AVI, -IVI kojeg ne vidimo u rječniku</a:t>
            </a:r>
          </a:p>
        </p:txBody>
      </p:sp>
    </p:spTree>
    <p:extLst>
      <p:ext uri="{BB962C8B-B14F-4D97-AF65-F5344CB8AC3E}">
        <p14:creationId xmlns:p14="http://schemas.microsoft.com/office/powerpoint/2010/main" val="153271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1590" y="2603863"/>
            <a:ext cx="12000410" cy="3979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dirty="0"/>
              <a:t>1. lice jednine indikativa perfekta aktivnog može završavati na</a:t>
            </a:r>
            <a:r>
              <a:rPr lang="hr-HR" sz="2800" b="1" dirty="0">
                <a:solidFill>
                  <a:srgbClr val="00B050"/>
                </a:solidFill>
              </a:rPr>
              <a:t>:</a:t>
            </a:r>
          </a:p>
          <a:p>
            <a:r>
              <a:rPr lang="hr-HR" sz="2800" b="1" dirty="0">
                <a:solidFill>
                  <a:srgbClr val="00B050"/>
                </a:solidFill>
              </a:rPr>
              <a:t>– VI    </a:t>
            </a:r>
            <a:r>
              <a:rPr lang="hr-HR" sz="2800" b="1" dirty="0" err="1"/>
              <a:t>deleo</a:t>
            </a:r>
            <a:r>
              <a:rPr lang="hr-HR" sz="2800" b="1" dirty="0"/>
              <a:t>, 2. </a:t>
            </a:r>
            <a:r>
              <a:rPr lang="hr-HR" sz="2800" b="1" dirty="0" err="1">
                <a:solidFill>
                  <a:srgbClr val="00B050"/>
                </a:solidFill>
              </a:rPr>
              <a:t>delevi</a:t>
            </a:r>
            <a:r>
              <a:rPr lang="hr-HR" sz="2800" b="1" dirty="0"/>
              <a:t>, </a:t>
            </a:r>
            <a:r>
              <a:rPr lang="hr-HR" sz="2800" b="1" dirty="0" err="1"/>
              <a:t>deletum</a:t>
            </a:r>
            <a:endParaRPr lang="hr-HR" sz="2800" b="1" dirty="0"/>
          </a:p>
          <a:p>
            <a:r>
              <a:rPr lang="hr-HR" sz="2800" b="1" dirty="0">
                <a:solidFill>
                  <a:srgbClr val="00B050"/>
                </a:solidFill>
              </a:rPr>
              <a:t>– UI </a:t>
            </a:r>
            <a:r>
              <a:rPr lang="hr-HR" sz="2800" b="1" dirty="0"/>
              <a:t>   </a:t>
            </a:r>
            <a:r>
              <a:rPr lang="hr-HR" sz="2800" b="1" dirty="0" err="1"/>
              <a:t>misceo</a:t>
            </a:r>
            <a:r>
              <a:rPr lang="hr-HR" sz="2800" b="1" dirty="0"/>
              <a:t>, 2. </a:t>
            </a:r>
            <a:r>
              <a:rPr lang="hr-HR" sz="2800" b="1" dirty="0" err="1">
                <a:solidFill>
                  <a:srgbClr val="00B050"/>
                </a:solidFill>
              </a:rPr>
              <a:t>miscui</a:t>
            </a:r>
            <a:r>
              <a:rPr lang="hr-HR" sz="2800" b="1" dirty="0"/>
              <a:t>, </a:t>
            </a:r>
            <a:r>
              <a:rPr lang="hr-HR" sz="2800" b="1" dirty="0" err="1"/>
              <a:t>mixtum</a:t>
            </a:r>
            <a:endParaRPr lang="hr-HR" sz="2800" b="1" dirty="0"/>
          </a:p>
          <a:p>
            <a:r>
              <a:rPr lang="hr-HR" sz="2800" b="1" dirty="0">
                <a:solidFill>
                  <a:srgbClr val="00B050"/>
                </a:solidFill>
              </a:rPr>
              <a:t>–</a:t>
            </a:r>
            <a:r>
              <a:rPr lang="hr-HR" sz="2800" b="1" dirty="0"/>
              <a:t> </a:t>
            </a:r>
            <a:r>
              <a:rPr lang="hr-HR" sz="2800" b="1" dirty="0">
                <a:solidFill>
                  <a:srgbClr val="00B050"/>
                </a:solidFill>
              </a:rPr>
              <a:t>SI</a:t>
            </a:r>
            <a:r>
              <a:rPr lang="hr-HR" sz="2800" b="1" dirty="0"/>
              <a:t>  </a:t>
            </a:r>
            <a:r>
              <a:rPr lang="hr-HR" sz="2800" b="1" dirty="0" err="1"/>
              <a:t>dico</a:t>
            </a:r>
            <a:r>
              <a:rPr lang="hr-HR" sz="2800" b="1" dirty="0"/>
              <a:t>, 3. </a:t>
            </a:r>
            <a:r>
              <a:rPr lang="hr-HR" sz="2800" b="1" dirty="0" err="1">
                <a:solidFill>
                  <a:srgbClr val="00B050"/>
                </a:solidFill>
              </a:rPr>
              <a:t>dixi</a:t>
            </a:r>
            <a:r>
              <a:rPr lang="hr-HR" sz="2800" b="1" dirty="0"/>
              <a:t>, </a:t>
            </a:r>
            <a:r>
              <a:rPr lang="hr-HR" sz="2800" b="1" dirty="0" err="1"/>
              <a:t>dictum</a:t>
            </a:r>
            <a:r>
              <a:rPr lang="hr-HR" sz="2800" b="1" dirty="0"/>
              <a:t>; </a:t>
            </a:r>
            <a:r>
              <a:rPr lang="hr-HR" sz="2800" b="1" dirty="0" err="1"/>
              <a:t>scribo</a:t>
            </a:r>
            <a:r>
              <a:rPr lang="hr-HR" sz="2800" b="1" dirty="0"/>
              <a:t>, 3. </a:t>
            </a:r>
            <a:r>
              <a:rPr lang="hr-HR" sz="2800" b="1" dirty="0" err="1">
                <a:solidFill>
                  <a:srgbClr val="00B050"/>
                </a:solidFill>
              </a:rPr>
              <a:t>scripsi</a:t>
            </a:r>
            <a:r>
              <a:rPr lang="hr-HR" sz="2800" b="1" dirty="0"/>
              <a:t>, </a:t>
            </a:r>
            <a:r>
              <a:rPr lang="hr-HR" sz="2800" b="1" dirty="0" err="1"/>
              <a:t>scriptum</a:t>
            </a:r>
            <a:endParaRPr lang="hr-HR" sz="2800" b="1" dirty="0"/>
          </a:p>
          <a:p>
            <a:r>
              <a:rPr lang="hr-HR" sz="2800" b="1" dirty="0">
                <a:solidFill>
                  <a:srgbClr val="00B050"/>
                </a:solidFill>
              </a:rPr>
              <a:t>– I  </a:t>
            </a:r>
            <a:r>
              <a:rPr lang="hr-HR" sz="2800" b="1" dirty="0"/>
              <a:t> </a:t>
            </a:r>
            <a:r>
              <a:rPr lang="hr-HR" sz="2800" b="1" dirty="0" err="1"/>
              <a:t>venio</a:t>
            </a:r>
            <a:r>
              <a:rPr lang="hr-HR" sz="2800" b="1" dirty="0"/>
              <a:t>, 4. </a:t>
            </a:r>
            <a:r>
              <a:rPr lang="hr-HR" sz="2800" b="1" dirty="0">
                <a:solidFill>
                  <a:srgbClr val="00B050"/>
                </a:solidFill>
              </a:rPr>
              <a:t>veni</a:t>
            </a:r>
            <a:r>
              <a:rPr lang="hr-HR" sz="2800" b="1" dirty="0"/>
              <a:t>, </a:t>
            </a:r>
            <a:r>
              <a:rPr lang="hr-HR" sz="2800" b="1" dirty="0" err="1"/>
              <a:t>ventum</a:t>
            </a:r>
            <a:r>
              <a:rPr lang="hr-HR" sz="2800" b="1" dirty="0"/>
              <a:t>; </a:t>
            </a:r>
            <a:r>
              <a:rPr lang="hr-HR" sz="2800" b="1" dirty="0" err="1"/>
              <a:t>facio</a:t>
            </a:r>
            <a:r>
              <a:rPr lang="hr-HR" sz="2800" b="1" dirty="0"/>
              <a:t>, 3. </a:t>
            </a:r>
            <a:r>
              <a:rPr lang="hr-HR" sz="2800" b="1" dirty="0">
                <a:solidFill>
                  <a:srgbClr val="00B050"/>
                </a:solidFill>
              </a:rPr>
              <a:t>feci</a:t>
            </a:r>
            <a:r>
              <a:rPr lang="hr-HR" sz="2800" b="1" dirty="0"/>
              <a:t>, </a:t>
            </a:r>
            <a:r>
              <a:rPr lang="hr-HR" sz="2800" b="1" dirty="0" err="1"/>
              <a:t>factum</a:t>
            </a:r>
            <a:endParaRPr lang="hr-HR" sz="2800" b="1" dirty="0"/>
          </a:p>
          <a:p>
            <a:r>
              <a:rPr lang="hr-HR" sz="2800" b="1" dirty="0"/>
              <a:t>Perfekt s reduplikacijom:  do,1. </a:t>
            </a:r>
            <a:r>
              <a:rPr lang="hr-HR" sz="2800" b="1" dirty="0" err="1">
                <a:solidFill>
                  <a:srgbClr val="00B050"/>
                </a:solidFill>
              </a:rPr>
              <a:t>dedi</a:t>
            </a:r>
            <a:r>
              <a:rPr lang="hr-HR" sz="2800" b="1" dirty="0"/>
              <a:t>, datum;  </a:t>
            </a:r>
            <a:r>
              <a:rPr lang="hr-HR" sz="2800" b="1" dirty="0" err="1"/>
              <a:t>addo</a:t>
            </a:r>
            <a:r>
              <a:rPr lang="hr-HR" sz="2800" b="1" dirty="0"/>
              <a:t>, 3.</a:t>
            </a:r>
            <a:r>
              <a:rPr lang="hr-HR" sz="2800" b="1" dirty="0">
                <a:solidFill>
                  <a:srgbClr val="00B050"/>
                </a:solidFill>
              </a:rPr>
              <a:t>-didi</a:t>
            </a:r>
            <a:r>
              <a:rPr lang="hr-HR" sz="2800" b="1" dirty="0"/>
              <a:t>,-ditum</a:t>
            </a:r>
          </a:p>
          <a:p>
            <a:endParaRPr lang="hr-HR" sz="2000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31223" y="679269"/>
            <a:ext cx="10293531" cy="1001485"/>
          </a:xfrm>
        </p:spPr>
        <p:txBody>
          <a:bodyPr/>
          <a:lstStyle/>
          <a:p>
            <a:r>
              <a:rPr lang="hr-HR" b="1" dirty="0"/>
              <a:t>Nepravilni perfekt kojeg vidimo u rječniku</a:t>
            </a:r>
          </a:p>
        </p:txBody>
      </p:sp>
    </p:spTree>
    <p:extLst>
      <p:ext uri="{BB962C8B-B14F-4D97-AF65-F5344CB8AC3E}">
        <p14:creationId xmlns:p14="http://schemas.microsoft.com/office/powerpoint/2010/main" val="1561339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Soba za sastanke za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oba za sastanke za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ba za sastanke za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706</TotalTime>
  <Words>1130</Words>
  <Application>Microsoft Office PowerPoint</Application>
  <PresentationFormat>Široki zaslon</PresentationFormat>
  <Paragraphs>139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Soba za sastanke za ion</vt:lpstr>
      <vt:lpstr>De inflammationibus  et earum curatione</vt:lpstr>
      <vt:lpstr>  Quinque signa inflammationibus sunt:</vt:lpstr>
      <vt:lpstr>SCIO, 4. SCIVI, SCITUM - znati</vt:lpstr>
      <vt:lpstr>Prezentska osnova glagola</vt:lpstr>
      <vt:lpstr>PowerPoint prezentacija</vt:lpstr>
      <vt:lpstr>PERFEKTNA OSNOVA GLAGOLA</vt:lpstr>
      <vt:lpstr>PowerPoint prezentacija</vt:lpstr>
      <vt:lpstr>Pravilni perfekt na –AVI, -IVI kojeg ne vidimo u rječniku</vt:lpstr>
      <vt:lpstr>Nepravilni perfekt kojeg vidimo u rječniku</vt:lpstr>
      <vt:lpstr>Scio, 4. scivi, scitum  perfektna osnova glagola je SCIV</vt:lpstr>
      <vt:lpstr>SUM, ESSE, FUI – biti perfektna osnova je FU</vt:lpstr>
      <vt:lpstr>Labor domesticus </vt:lpstr>
      <vt:lpstr>1.Quinque signa inflammationis sunt: rubor, dolor, calor, tumor, functio laesa </vt:lpstr>
      <vt:lpstr>2. Aegypty antiqui iam de inflammationibus multa sciverunt.</vt:lpstr>
      <vt:lpstr>3. Hippocrătes, ille Graecus, pater medicinae, inflammationes externas bene scivit. </vt:lpstr>
      <vt:lpstr>PowerPoint prezentacija</vt:lpstr>
      <vt:lpstr>4. Hippocrătem patrem medicinae appellavērunt quia medicinam ab studio sapientiae separavĕrat. </vt:lpstr>
      <vt:lpstr>5.Ab eo verba: phlogŏsis, phlegmŏne, erysipelas, oedema, ad nos pervenērunt.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inflammationibus  et earum curatione</dc:title>
  <dc:creator>Korisnik</dc:creator>
  <cp:lastModifiedBy>DEANA Karađole Radovčić</cp:lastModifiedBy>
  <cp:revision>27</cp:revision>
  <dcterms:created xsi:type="dcterms:W3CDTF">2021-05-07T04:24:18Z</dcterms:created>
  <dcterms:modified xsi:type="dcterms:W3CDTF">2023-01-11T07:58:47Z</dcterms:modified>
</cp:coreProperties>
</file>