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7" r:id="rId4"/>
  </p:sldMasterIdLst>
  <p:sldIdLst>
    <p:sldId id="256" r:id="rId5"/>
    <p:sldId id="258" r:id="rId6"/>
    <p:sldId id="260" r:id="rId7"/>
    <p:sldId id="261" r:id="rId8"/>
    <p:sldId id="262" r:id="rId9"/>
    <p:sldId id="296" r:id="rId10"/>
    <p:sldId id="300" r:id="rId11"/>
    <p:sldId id="265" r:id="rId12"/>
    <p:sldId id="266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94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90" r:id="rId33"/>
    <p:sldId id="291" r:id="rId34"/>
    <p:sldId id="292" r:id="rId35"/>
    <p:sldId id="286" r:id="rId3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2BF0F-B27F-43FF-BC61-9E91309D994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128CD4C-417A-442D-960C-DE45C98AD66F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en-US" sz="3200" b="1" dirty="0" smtClean="0">
              <a:latin typeface="Rockwell" panose="02060603020205020403" pitchFamily="18" charset="0"/>
            </a:rPr>
            <a:t>učenici s teškoćama u razvoj</a:t>
          </a:r>
          <a:r>
            <a:rPr lang="hr-HR" sz="3200" b="1" dirty="0" smtClean="0">
              <a:latin typeface="Rockwell" panose="02060603020205020403" pitchFamily="18" charset="0"/>
            </a:rPr>
            <a:t>u</a:t>
          </a:r>
          <a:endParaRPr lang="hr-HR" sz="3200" dirty="0">
            <a:latin typeface="Rockwell" panose="02060603020205020403" pitchFamily="18" charset="0"/>
          </a:endParaRPr>
        </a:p>
      </dgm:t>
    </dgm:pt>
    <dgm:pt modelId="{3716850F-3523-44FE-B0B4-6C603C176BFF}" type="parTrans" cxnId="{7C4B53F2-2397-423C-A683-045F46A5D4E7}">
      <dgm:prSet/>
      <dgm:spPr/>
      <dgm:t>
        <a:bodyPr/>
        <a:lstStyle/>
        <a:p>
          <a:endParaRPr lang="hr-HR"/>
        </a:p>
      </dgm:t>
    </dgm:pt>
    <dgm:pt modelId="{91E5DB55-3B1E-4F02-807A-7442696961BC}" type="sibTrans" cxnId="{7C4B53F2-2397-423C-A683-045F46A5D4E7}">
      <dgm:prSet/>
      <dgm:spPr/>
      <dgm:t>
        <a:bodyPr/>
        <a:lstStyle/>
        <a:p>
          <a:endParaRPr lang="hr-HR"/>
        </a:p>
      </dgm:t>
    </dgm:pt>
    <dgm:pt modelId="{3152DF36-E260-446D-BDFB-B5FC9D657C4C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en-US" sz="3200" b="1" dirty="0" smtClean="0">
              <a:latin typeface="Rockwell" panose="02060603020205020403" pitchFamily="18" charset="0"/>
            </a:rPr>
            <a:t>učenici s teškoćama učenja, poremećajima u ponašanju i</a:t>
          </a:r>
          <a:r>
            <a:rPr lang="hr-HR" sz="3200" b="1" dirty="0" smtClean="0">
              <a:latin typeface="Rockwell" panose="02060603020205020403" pitchFamily="18" charset="0"/>
            </a:rPr>
            <a:t> </a:t>
          </a:r>
          <a:r>
            <a:rPr lang="en-US" sz="3200" b="1" dirty="0" smtClean="0">
              <a:latin typeface="Rockwell" panose="02060603020205020403" pitchFamily="18" charset="0"/>
            </a:rPr>
            <a:t>emocionalnim problemima</a:t>
          </a:r>
          <a:endParaRPr lang="hr-HR" sz="3200" dirty="0">
            <a:latin typeface="Rockwell" panose="02060603020205020403" pitchFamily="18" charset="0"/>
          </a:endParaRPr>
        </a:p>
      </dgm:t>
    </dgm:pt>
    <dgm:pt modelId="{6C6DA6FC-F662-44BC-A7E4-D763A2D8FB0F}" type="parTrans" cxnId="{799C709C-B26C-402F-815D-8A3CEFC4FC6D}">
      <dgm:prSet/>
      <dgm:spPr/>
      <dgm:t>
        <a:bodyPr/>
        <a:lstStyle/>
        <a:p>
          <a:endParaRPr lang="hr-HR"/>
        </a:p>
      </dgm:t>
    </dgm:pt>
    <dgm:pt modelId="{C705EC55-7C23-48E5-B82D-9DA1CD13205E}" type="sibTrans" cxnId="{799C709C-B26C-402F-815D-8A3CEFC4FC6D}">
      <dgm:prSet/>
      <dgm:spPr/>
      <dgm:t>
        <a:bodyPr/>
        <a:lstStyle/>
        <a:p>
          <a:endParaRPr lang="hr-HR"/>
        </a:p>
      </dgm:t>
    </dgm:pt>
    <dgm:pt modelId="{20E4EF02-0014-4D79-8650-C74B0149DD8C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en-US" sz="3200" b="1" dirty="0" smtClean="0">
              <a:latin typeface="Rockwell" panose="02060603020205020403" pitchFamily="18" charset="0"/>
            </a:rPr>
            <a:t>učenici s teškoćama uvjetovanim kulturalnim i jezičnim čimbenicima</a:t>
          </a:r>
          <a:endParaRPr lang="hr-HR" sz="3200" b="1" dirty="0">
            <a:latin typeface="Rockwell" panose="02060603020205020403" pitchFamily="18" charset="0"/>
          </a:endParaRPr>
        </a:p>
      </dgm:t>
    </dgm:pt>
    <dgm:pt modelId="{589202EC-F8D1-42A3-8F89-C6EC55EB3FC0}" type="parTrans" cxnId="{B1573FCD-9B7F-4C3D-96B6-56124962E17B}">
      <dgm:prSet/>
      <dgm:spPr/>
      <dgm:t>
        <a:bodyPr/>
        <a:lstStyle/>
        <a:p>
          <a:endParaRPr lang="hr-HR"/>
        </a:p>
      </dgm:t>
    </dgm:pt>
    <dgm:pt modelId="{3CE150A8-358A-4F47-88A3-DAC2D8B3C60A}" type="sibTrans" cxnId="{B1573FCD-9B7F-4C3D-96B6-56124962E17B}">
      <dgm:prSet/>
      <dgm:spPr/>
      <dgm:t>
        <a:bodyPr/>
        <a:lstStyle/>
        <a:p>
          <a:endParaRPr lang="hr-HR"/>
        </a:p>
      </dgm:t>
    </dgm:pt>
    <dgm:pt modelId="{84FDA147-7FB8-4846-B377-3F2ABE9C5311}" type="pres">
      <dgm:prSet presAssocID="{5852BF0F-B27F-43FF-BC61-9E91309D99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367734F-53F4-4215-9B19-935D78FD11D7}" type="pres">
      <dgm:prSet presAssocID="{C128CD4C-417A-442D-960C-DE45C98AD66F}" presName="parentText" presStyleLbl="node1" presStyleIdx="0" presStyleCnt="3" custLinFactNeighborX="-13400" custLinFactNeighborY="3939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E757B5E-93E5-4360-9F98-552301BE9975}" type="pres">
      <dgm:prSet presAssocID="{91E5DB55-3B1E-4F02-807A-7442696961BC}" presName="spacer" presStyleCnt="0"/>
      <dgm:spPr/>
    </dgm:pt>
    <dgm:pt modelId="{8E6422E3-96FA-4628-8E92-4B1754F162DF}" type="pres">
      <dgm:prSet presAssocID="{3152DF36-E260-446D-BDFB-B5FC9D657C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1FB56A-6B95-49B0-B546-3DC85C8323D2}" type="pres">
      <dgm:prSet presAssocID="{C705EC55-7C23-48E5-B82D-9DA1CD13205E}" presName="spacer" presStyleCnt="0"/>
      <dgm:spPr/>
    </dgm:pt>
    <dgm:pt modelId="{0AB3BD8F-B6B7-4C4F-9014-FC77CB512620}" type="pres">
      <dgm:prSet presAssocID="{20E4EF02-0014-4D79-8650-C74B0149DD8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99C709C-B26C-402F-815D-8A3CEFC4FC6D}" srcId="{5852BF0F-B27F-43FF-BC61-9E91309D9940}" destId="{3152DF36-E260-446D-BDFB-B5FC9D657C4C}" srcOrd="1" destOrd="0" parTransId="{6C6DA6FC-F662-44BC-A7E4-D763A2D8FB0F}" sibTransId="{C705EC55-7C23-48E5-B82D-9DA1CD13205E}"/>
    <dgm:cxn modelId="{7C4B53F2-2397-423C-A683-045F46A5D4E7}" srcId="{5852BF0F-B27F-43FF-BC61-9E91309D9940}" destId="{C128CD4C-417A-442D-960C-DE45C98AD66F}" srcOrd="0" destOrd="0" parTransId="{3716850F-3523-44FE-B0B4-6C603C176BFF}" sibTransId="{91E5DB55-3B1E-4F02-807A-7442696961BC}"/>
    <dgm:cxn modelId="{B1573FCD-9B7F-4C3D-96B6-56124962E17B}" srcId="{5852BF0F-B27F-43FF-BC61-9E91309D9940}" destId="{20E4EF02-0014-4D79-8650-C74B0149DD8C}" srcOrd="2" destOrd="0" parTransId="{589202EC-F8D1-42A3-8F89-C6EC55EB3FC0}" sibTransId="{3CE150A8-358A-4F47-88A3-DAC2D8B3C60A}"/>
    <dgm:cxn modelId="{D15083E5-85E1-4DC8-91A9-36E4A9DAD28E}" type="presOf" srcId="{C128CD4C-417A-442D-960C-DE45C98AD66F}" destId="{A367734F-53F4-4215-9B19-935D78FD11D7}" srcOrd="0" destOrd="0" presId="urn:microsoft.com/office/officeart/2005/8/layout/vList2"/>
    <dgm:cxn modelId="{FA86694C-3ED6-4DB9-A02D-E8A18A8C14B3}" type="presOf" srcId="{3152DF36-E260-446D-BDFB-B5FC9D657C4C}" destId="{8E6422E3-96FA-4628-8E92-4B1754F162DF}" srcOrd="0" destOrd="0" presId="urn:microsoft.com/office/officeart/2005/8/layout/vList2"/>
    <dgm:cxn modelId="{A3261337-2C81-47FD-A061-95603C601F5B}" type="presOf" srcId="{5852BF0F-B27F-43FF-BC61-9E91309D9940}" destId="{84FDA147-7FB8-4846-B377-3F2ABE9C5311}" srcOrd="0" destOrd="0" presId="urn:microsoft.com/office/officeart/2005/8/layout/vList2"/>
    <dgm:cxn modelId="{23455123-0AFE-4BEE-BA5D-03D0555B01EF}" type="presOf" srcId="{20E4EF02-0014-4D79-8650-C74B0149DD8C}" destId="{0AB3BD8F-B6B7-4C4F-9014-FC77CB512620}" srcOrd="0" destOrd="0" presId="urn:microsoft.com/office/officeart/2005/8/layout/vList2"/>
    <dgm:cxn modelId="{A4B84969-937F-48E8-8AE3-12AA49540AFA}" type="presParOf" srcId="{84FDA147-7FB8-4846-B377-3F2ABE9C5311}" destId="{A367734F-53F4-4215-9B19-935D78FD11D7}" srcOrd="0" destOrd="0" presId="urn:microsoft.com/office/officeart/2005/8/layout/vList2"/>
    <dgm:cxn modelId="{79D99C69-BABD-4501-8DCA-B662FBD1DE81}" type="presParOf" srcId="{84FDA147-7FB8-4846-B377-3F2ABE9C5311}" destId="{CE757B5E-93E5-4360-9F98-552301BE9975}" srcOrd="1" destOrd="0" presId="urn:microsoft.com/office/officeart/2005/8/layout/vList2"/>
    <dgm:cxn modelId="{2FACFB98-76B9-455A-B54C-193DAF548923}" type="presParOf" srcId="{84FDA147-7FB8-4846-B377-3F2ABE9C5311}" destId="{8E6422E3-96FA-4628-8E92-4B1754F162DF}" srcOrd="2" destOrd="0" presId="urn:microsoft.com/office/officeart/2005/8/layout/vList2"/>
    <dgm:cxn modelId="{A8190743-7B55-4022-BC43-F6751F6DA42A}" type="presParOf" srcId="{84FDA147-7FB8-4846-B377-3F2ABE9C5311}" destId="{831FB56A-6B95-49B0-B546-3DC85C8323D2}" srcOrd="3" destOrd="0" presId="urn:microsoft.com/office/officeart/2005/8/layout/vList2"/>
    <dgm:cxn modelId="{8FED98FA-86EA-468C-AA65-0AE75030ABC8}" type="presParOf" srcId="{84FDA147-7FB8-4846-B377-3F2ABE9C5311}" destId="{0AB3BD8F-B6B7-4C4F-9014-FC77CB5126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260B6-7265-40A2-B391-5C21D2298739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1DD0936-7FBE-47EC-8B2F-9DF47AE8B52B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 rtl="0"/>
          <a:r>
            <a:rPr lang="hr-HR" sz="2000" dirty="0" smtClean="0">
              <a:latin typeface="Rockwell" panose="02060603020205020403" pitchFamily="18" charset="0"/>
            </a:rPr>
            <a:t>izuzeće od ispita ili dijela ispita koji učenik zbog vrste i stupnja teškoće u razvoju ne može polagati</a:t>
          </a:r>
          <a:endParaRPr lang="hr-HR" sz="2000" dirty="0">
            <a:latin typeface="Rockwell" panose="02060603020205020403" pitchFamily="18" charset="0"/>
          </a:endParaRPr>
        </a:p>
      </dgm:t>
    </dgm:pt>
    <dgm:pt modelId="{2CCF9C7A-C9E4-46D5-A076-31C1A3CD4CA1}" type="parTrans" cxnId="{58271A23-CDF0-49B6-93E2-0A4A18A9D6FB}">
      <dgm:prSet/>
      <dgm:spPr/>
      <dgm:t>
        <a:bodyPr/>
        <a:lstStyle/>
        <a:p>
          <a:endParaRPr lang="hr-HR"/>
        </a:p>
      </dgm:t>
    </dgm:pt>
    <dgm:pt modelId="{07394517-A090-40BE-BC61-7E6D60165ACD}" type="sibTrans" cxnId="{58271A23-CDF0-49B6-93E2-0A4A18A9D6FB}">
      <dgm:prSet/>
      <dgm:spPr/>
      <dgm:t>
        <a:bodyPr/>
        <a:lstStyle/>
        <a:p>
          <a:endParaRPr lang="hr-HR"/>
        </a:p>
      </dgm:t>
    </dgm:pt>
    <dgm:pt modelId="{F8FA6F18-1373-4D22-A9FD-08789347717B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pomoć osobnoga pomagača</a:t>
          </a:r>
          <a:endParaRPr lang="hr-HR" sz="2000" dirty="0">
            <a:latin typeface="Rockwell" panose="02060603020205020403" pitchFamily="18" charset="0"/>
          </a:endParaRPr>
        </a:p>
      </dgm:t>
    </dgm:pt>
    <dgm:pt modelId="{48DF00F1-4387-4D48-939A-74B8A920422F}" type="parTrans" cxnId="{E04E2B1C-D8E0-4E49-9915-1055C5A8139D}">
      <dgm:prSet/>
      <dgm:spPr/>
      <dgm:t>
        <a:bodyPr/>
        <a:lstStyle/>
        <a:p>
          <a:endParaRPr lang="hr-HR"/>
        </a:p>
      </dgm:t>
    </dgm:pt>
    <dgm:pt modelId="{E7B74779-7776-475E-A510-637EA5D9CFAF}" type="sibTrans" cxnId="{E04E2B1C-D8E0-4E49-9915-1055C5A8139D}">
      <dgm:prSet/>
      <dgm:spPr/>
      <dgm:t>
        <a:bodyPr/>
        <a:lstStyle/>
        <a:p>
          <a:endParaRPr lang="hr-HR"/>
        </a:p>
      </dgm:t>
    </dgm:pt>
    <dgm:pt modelId="{8C3BD6C7-4C1D-4C3E-BD05-77D735A7984F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pomoć njegovatelja</a:t>
          </a:r>
          <a:endParaRPr lang="hr-HR" sz="2000" dirty="0">
            <a:latin typeface="Rockwell" panose="02060603020205020403" pitchFamily="18" charset="0"/>
          </a:endParaRPr>
        </a:p>
      </dgm:t>
    </dgm:pt>
    <dgm:pt modelId="{9D07F136-4F9D-4A19-86E1-6890C49144BE}" type="parTrans" cxnId="{AB8B94E5-AEB1-43EF-B0E6-94F993D00394}">
      <dgm:prSet/>
      <dgm:spPr/>
      <dgm:t>
        <a:bodyPr/>
        <a:lstStyle/>
        <a:p>
          <a:endParaRPr lang="hr-HR"/>
        </a:p>
      </dgm:t>
    </dgm:pt>
    <dgm:pt modelId="{6ACF0A7B-EBCA-4ADC-99D0-F83AECF4A350}" type="sibTrans" cxnId="{AB8B94E5-AEB1-43EF-B0E6-94F993D00394}">
      <dgm:prSet/>
      <dgm:spPr/>
      <dgm:t>
        <a:bodyPr/>
        <a:lstStyle/>
        <a:p>
          <a:endParaRPr lang="hr-HR"/>
        </a:p>
      </dgm:t>
    </dgm:pt>
    <dgm:pt modelId="{8BE7BC3B-0EEA-4BE0-923A-BC90742F130D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produljeno vrijeme za polaganje ispita</a:t>
          </a:r>
          <a:endParaRPr lang="hr-HR" sz="2000" dirty="0">
            <a:latin typeface="Rockwell" panose="02060603020205020403" pitchFamily="18" charset="0"/>
          </a:endParaRPr>
        </a:p>
      </dgm:t>
    </dgm:pt>
    <dgm:pt modelId="{5274C92C-C9B5-4E74-AA58-915D192EBE83}" type="parTrans" cxnId="{CA5A788E-55D0-4C8C-8004-0C25A15DA040}">
      <dgm:prSet/>
      <dgm:spPr/>
      <dgm:t>
        <a:bodyPr/>
        <a:lstStyle/>
        <a:p>
          <a:endParaRPr lang="hr-HR"/>
        </a:p>
      </dgm:t>
    </dgm:pt>
    <dgm:pt modelId="{0E879D40-502C-4400-A47B-0F042FE9BBFB}" type="sibTrans" cxnId="{CA5A788E-55D0-4C8C-8004-0C25A15DA040}">
      <dgm:prSet/>
      <dgm:spPr/>
      <dgm:t>
        <a:bodyPr/>
        <a:lstStyle/>
        <a:p>
          <a:endParaRPr lang="hr-HR"/>
        </a:p>
      </dgm:t>
    </dgm:pt>
    <dgm:pt modelId="{8BA317DA-B8F0-4CA5-B524-2805FB8F6A65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provođenje ispita izvan škole</a:t>
          </a:r>
          <a:endParaRPr lang="hr-HR" sz="2000" dirty="0">
            <a:latin typeface="Rockwell" panose="02060603020205020403" pitchFamily="18" charset="0"/>
          </a:endParaRPr>
        </a:p>
      </dgm:t>
    </dgm:pt>
    <dgm:pt modelId="{0164FC24-686C-4BCF-9239-51305AF3AF8A}" type="parTrans" cxnId="{99913F8B-7FBC-48FA-BE8E-4B2CD4B0FC63}">
      <dgm:prSet/>
      <dgm:spPr/>
      <dgm:t>
        <a:bodyPr/>
        <a:lstStyle/>
        <a:p>
          <a:endParaRPr lang="hr-HR"/>
        </a:p>
      </dgm:t>
    </dgm:pt>
    <dgm:pt modelId="{042A0DC8-6E0D-4FA8-8AD7-6B2D58510584}" type="sibTrans" cxnId="{99913F8B-7FBC-48FA-BE8E-4B2CD4B0FC63}">
      <dgm:prSet/>
      <dgm:spPr/>
      <dgm:t>
        <a:bodyPr/>
        <a:lstStyle/>
        <a:p>
          <a:endParaRPr lang="hr-HR"/>
        </a:p>
      </dgm:t>
    </dgm:pt>
    <dgm:pt modelId="{7474F368-F449-45FF-A887-11DEC4405DE2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pristupačnost prostora</a:t>
          </a:r>
          <a:endParaRPr lang="hr-HR" sz="2000" dirty="0">
            <a:latin typeface="Rockwell" panose="02060603020205020403" pitchFamily="18" charset="0"/>
          </a:endParaRPr>
        </a:p>
      </dgm:t>
    </dgm:pt>
    <dgm:pt modelId="{B49B6464-4226-49B1-84EE-CEAEFC6AD340}" type="parTrans" cxnId="{B50C017E-0F2D-4433-94C5-DF00888014B5}">
      <dgm:prSet/>
      <dgm:spPr/>
      <dgm:t>
        <a:bodyPr/>
        <a:lstStyle/>
        <a:p>
          <a:endParaRPr lang="hr-HR"/>
        </a:p>
      </dgm:t>
    </dgm:pt>
    <dgm:pt modelId="{A73373BF-1AE6-4306-BE21-78CA448476E7}" type="sibTrans" cxnId="{B50C017E-0F2D-4433-94C5-DF00888014B5}">
      <dgm:prSet/>
      <dgm:spPr/>
      <dgm:t>
        <a:bodyPr/>
        <a:lstStyle/>
        <a:p>
          <a:endParaRPr lang="hr-HR"/>
        </a:p>
      </dgm:t>
    </dgm:pt>
    <dgm:pt modelId="{94554C39-18E0-483D-96DA-0C2E2437D8FB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provođenje ispita u posebnome prostoru</a:t>
          </a:r>
          <a:endParaRPr lang="hr-HR" sz="2000" dirty="0">
            <a:latin typeface="Rockwell" panose="02060603020205020403" pitchFamily="18" charset="0"/>
          </a:endParaRPr>
        </a:p>
      </dgm:t>
    </dgm:pt>
    <dgm:pt modelId="{172E9229-5D3A-4593-B204-4B477FD0D3E7}" type="parTrans" cxnId="{13EF8256-1C48-44AB-96E8-5B671B5F441D}">
      <dgm:prSet/>
      <dgm:spPr/>
      <dgm:t>
        <a:bodyPr/>
        <a:lstStyle/>
        <a:p>
          <a:endParaRPr lang="hr-HR"/>
        </a:p>
      </dgm:t>
    </dgm:pt>
    <dgm:pt modelId="{A1C1D247-F8F1-4DB5-A93B-742B075E39EF}" type="sibTrans" cxnId="{13EF8256-1C48-44AB-96E8-5B671B5F441D}">
      <dgm:prSet/>
      <dgm:spPr/>
      <dgm:t>
        <a:bodyPr/>
        <a:lstStyle/>
        <a:p>
          <a:endParaRPr lang="hr-HR"/>
        </a:p>
      </dgm:t>
    </dgm:pt>
    <dgm:pt modelId="{2EAF756D-C501-447D-99E4-60BCC267E980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posebna pomagala</a:t>
          </a:r>
          <a:endParaRPr lang="hr-HR" sz="2000" dirty="0">
            <a:latin typeface="Rockwell" panose="02060603020205020403" pitchFamily="18" charset="0"/>
          </a:endParaRPr>
        </a:p>
      </dgm:t>
    </dgm:pt>
    <dgm:pt modelId="{25915057-0505-4C13-8437-67B83535B056}" type="parTrans" cxnId="{AFC67E1F-25F4-4E45-BA91-0CFC27E44A0C}">
      <dgm:prSet/>
      <dgm:spPr/>
      <dgm:t>
        <a:bodyPr/>
        <a:lstStyle/>
        <a:p>
          <a:endParaRPr lang="hr-HR"/>
        </a:p>
      </dgm:t>
    </dgm:pt>
    <dgm:pt modelId="{622B189E-094F-45A5-A25C-FCD434B70F7C}" type="sibTrans" cxnId="{AFC67E1F-25F4-4E45-BA91-0CFC27E44A0C}">
      <dgm:prSet/>
      <dgm:spPr/>
      <dgm:t>
        <a:bodyPr/>
        <a:lstStyle/>
        <a:p>
          <a:endParaRPr lang="hr-HR"/>
        </a:p>
      </dgm:t>
    </dgm:pt>
    <dgm:pt modelId="{131C33FC-D13E-4C04-B4E3-D95796A4B426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posebna/prilagođena oprema</a:t>
          </a:r>
          <a:endParaRPr lang="hr-HR" sz="2000" dirty="0">
            <a:latin typeface="Rockwell" panose="02060603020205020403" pitchFamily="18" charset="0"/>
          </a:endParaRPr>
        </a:p>
      </dgm:t>
    </dgm:pt>
    <dgm:pt modelId="{F926FD89-9347-4EFA-A0AD-ADCABAEB7280}" type="parTrans" cxnId="{AAE24DD9-AEFA-4553-8A4E-363981C0A88A}">
      <dgm:prSet/>
      <dgm:spPr/>
      <dgm:t>
        <a:bodyPr/>
        <a:lstStyle/>
        <a:p>
          <a:endParaRPr lang="hr-HR"/>
        </a:p>
      </dgm:t>
    </dgm:pt>
    <dgm:pt modelId="{E213C7E3-D0FB-47D7-8A8E-6ACE4217AF39}" type="sibTrans" cxnId="{AAE24DD9-AEFA-4553-8A4E-363981C0A88A}">
      <dgm:prSet/>
      <dgm:spPr/>
      <dgm:t>
        <a:bodyPr/>
        <a:lstStyle/>
        <a:p>
          <a:endParaRPr lang="hr-HR"/>
        </a:p>
      </dgm:t>
    </dgm:pt>
    <dgm:pt modelId="{F4057501-CA0F-44B7-A500-F1D743D3A1E6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hr-HR" sz="2000" dirty="0" smtClean="0">
              <a:latin typeface="Rockwell" panose="02060603020205020403" pitchFamily="18" charset="0"/>
            </a:rPr>
            <a:t>prilagođeni ispitni materijal</a:t>
          </a:r>
          <a:br>
            <a:rPr lang="hr-HR" sz="2000" dirty="0" smtClean="0">
              <a:latin typeface="Rockwell" panose="02060603020205020403" pitchFamily="18" charset="0"/>
            </a:rPr>
          </a:br>
          <a:endParaRPr lang="hr-HR" sz="2000" dirty="0">
            <a:latin typeface="Rockwell" panose="02060603020205020403" pitchFamily="18" charset="0"/>
          </a:endParaRPr>
        </a:p>
      </dgm:t>
    </dgm:pt>
    <dgm:pt modelId="{1329179F-B8B9-44A7-96E0-ABA0A3D28069}" type="parTrans" cxnId="{532ABDC8-EA3D-4D18-9AC4-30FA5C84AFA7}">
      <dgm:prSet/>
      <dgm:spPr/>
      <dgm:t>
        <a:bodyPr/>
        <a:lstStyle/>
        <a:p>
          <a:endParaRPr lang="hr-HR"/>
        </a:p>
      </dgm:t>
    </dgm:pt>
    <dgm:pt modelId="{2F0274B1-7C49-4966-B349-D1006B754244}" type="sibTrans" cxnId="{532ABDC8-EA3D-4D18-9AC4-30FA5C84AFA7}">
      <dgm:prSet/>
      <dgm:spPr/>
      <dgm:t>
        <a:bodyPr/>
        <a:lstStyle/>
        <a:p>
          <a:endParaRPr lang="hr-HR"/>
        </a:p>
      </dgm:t>
    </dgm:pt>
    <dgm:pt modelId="{212B640E-9726-4993-8CE1-112C24652D2E}" type="pres">
      <dgm:prSet presAssocID="{226260B6-7265-40A2-B391-5C21D22987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130FFC5-3449-44AA-AC57-C9F809E95C89}" type="pres">
      <dgm:prSet presAssocID="{C1DD0936-7FBE-47EC-8B2F-9DF47AE8B52B}" presName="node" presStyleLbl="node1" presStyleIdx="0" presStyleCnt="10" custScaleY="14113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0493B47-B6BE-4261-804B-ECCAFA2B8555}" type="pres">
      <dgm:prSet presAssocID="{07394517-A090-40BE-BC61-7E6D60165ACD}" presName="sibTrans" presStyleCnt="0"/>
      <dgm:spPr/>
    </dgm:pt>
    <dgm:pt modelId="{9F579E06-4E5A-4BF9-8CDF-CADABCF600CA}" type="pres">
      <dgm:prSet presAssocID="{F8FA6F18-1373-4D22-A9FD-08789347717B}" presName="node" presStyleLbl="node1" presStyleIdx="1" presStyleCnt="10" custLinFactNeighborX="-3608" custLinFactNeighborY="100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330B72-DC8A-41C6-AC05-8CBB31E38352}" type="pres">
      <dgm:prSet presAssocID="{E7B74779-7776-475E-A510-637EA5D9CFAF}" presName="sibTrans" presStyleCnt="0"/>
      <dgm:spPr/>
    </dgm:pt>
    <dgm:pt modelId="{DFE477F9-FE9C-4F8B-AE6C-A6DA410762E0}" type="pres">
      <dgm:prSet presAssocID="{8C3BD6C7-4C1D-4C3E-BD05-77D735A7984F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54BA23B-4966-4CF4-8933-54CFE8E50738}" type="pres">
      <dgm:prSet presAssocID="{6ACF0A7B-EBCA-4ADC-99D0-F83AECF4A350}" presName="sibTrans" presStyleCnt="0"/>
      <dgm:spPr/>
    </dgm:pt>
    <dgm:pt modelId="{96D59C8D-3387-440A-9079-D3B1B28B1028}" type="pres">
      <dgm:prSet presAssocID="{8BE7BC3B-0EEA-4BE0-923A-BC90742F130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CEE1B0-0B28-4CC7-843A-5BE953CBAA9A}" type="pres">
      <dgm:prSet presAssocID="{0E879D40-502C-4400-A47B-0F042FE9BBFB}" presName="sibTrans" presStyleCnt="0"/>
      <dgm:spPr/>
    </dgm:pt>
    <dgm:pt modelId="{9C680B22-F3F4-457D-A562-B1525C795C27}" type="pres">
      <dgm:prSet presAssocID="{8BA317DA-B8F0-4CA5-B524-2805FB8F6A65}" presName="node" presStyleLbl="node1" presStyleIdx="4" presStyleCnt="10" custLinFactNeighborY="2705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E2113B-6F2B-4D60-8E07-E22B6438FCD4}" type="pres">
      <dgm:prSet presAssocID="{042A0DC8-6E0D-4FA8-8AD7-6B2D58510584}" presName="sibTrans" presStyleCnt="0"/>
      <dgm:spPr/>
    </dgm:pt>
    <dgm:pt modelId="{94F0D4B8-FAB7-41EB-A06C-7D5C352367C3}" type="pres">
      <dgm:prSet presAssocID="{7474F368-F449-45FF-A887-11DEC4405DE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64BE9DA-D230-46CC-AEFC-307E9C8543FE}" type="pres">
      <dgm:prSet presAssocID="{A73373BF-1AE6-4306-BE21-78CA448476E7}" presName="sibTrans" presStyleCnt="0"/>
      <dgm:spPr/>
    </dgm:pt>
    <dgm:pt modelId="{BB47CE05-EBB6-48CC-B9D9-9E5B166F78A2}" type="pres">
      <dgm:prSet presAssocID="{94554C39-18E0-483D-96DA-0C2E2437D8FB}" presName="node" presStyleLbl="node1" presStyleIdx="6" presStyleCnt="10" custLinFactNeighborX="-601" custLinFactNeighborY="100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3B4382-D3BC-4DF7-80B1-B2DDB45A7A0F}" type="pres">
      <dgm:prSet presAssocID="{A1C1D247-F8F1-4DB5-A93B-742B075E39EF}" presName="sibTrans" presStyleCnt="0"/>
      <dgm:spPr/>
    </dgm:pt>
    <dgm:pt modelId="{4EB0B7E7-A6EC-4FBA-8BEB-EC574C2579B4}" type="pres">
      <dgm:prSet presAssocID="{2EAF756D-C501-447D-99E4-60BCC267E980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F08132B-4096-42D9-AD08-F97CE13E2FD2}" type="pres">
      <dgm:prSet presAssocID="{622B189E-094F-45A5-A25C-FCD434B70F7C}" presName="sibTrans" presStyleCnt="0"/>
      <dgm:spPr/>
    </dgm:pt>
    <dgm:pt modelId="{0325403A-1C96-471D-97EE-4A8D3793CF81}" type="pres">
      <dgm:prSet presAssocID="{131C33FC-D13E-4C04-B4E3-D95796A4B426}" presName="node" presStyleLbl="node1" presStyleIdx="8" presStyleCnt="10" custScaleX="123021" custLinFactNeighborX="24654" custLinFactNeighborY="80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9E86CC6-F8AA-4C48-8194-D362ADABBDD1}" type="pres">
      <dgm:prSet presAssocID="{E213C7E3-D0FB-47D7-8A8E-6ACE4217AF39}" presName="sibTrans" presStyleCnt="0"/>
      <dgm:spPr/>
    </dgm:pt>
    <dgm:pt modelId="{8262EDA0-C9E4-4862-8368-04DC1DC357B3}" type="pres">
      <dgm:prSet presAssocID="{F4057501-CA0F-44B7-A500-F1D743D3A1E6}" presName="node" presStyleLbl="node1" presStyleIdx="9" presStyleCnt="10" custLinFactNeighborX="48105" custLinFactNeighborY="50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1CA74F5-8A90-44EC-9A13-33A937D13F37}" type="presOf" srcId="{8C3BD6C7-4C1D-4C3E-BD05-77D735A7984F}" destId="{DFE477F9-FE9C-4F8B-AE6C-A6DA410762E0}" srcOrd="0" destOrd="0" presId="urn:microsoft.com/office/officeart/2005/8/layout/default"/>
    <dgm:cxn modelId="{D8D05AB2-0A82-4416-B506-B41CEBFE8286}" type="presOf" srcId="{8BA317DA-B8F0-4CA5-B524-2805FB8F6A65}" destId="{9C680B22-F3F4-457D-A562-B1525C795C27}" srcOrd="0" destOrd="0" presId="urn:microsoft.com/office/officeart/2005/8/layout/default"/>
    <dgm:cxn modelId="{DB3B851A-5DF2-4E38-8C69-DC6F3BA1D2EA}" type="presOf" srcId="{7474F368-F449-45FF-A887-11DEC4405DE2}" destId="{94F0D4B8-FAB7-41EB-A06C-7D5C352367C3}" srcOrd="0" destOrd="0" presId="urn:microsoft.com/office/officeart/2005/8/layout/default"/>
    <dgm:cxn modelId="{78C94CE6-5F4A-4450-AC1D-EE6DABDE9583}" type="presOf" srcId="{F8FA6F18-1373-4D22-A9FD-08789347717B}" destId="{9F579E06-4E5A-4BF9-8CDF-CADABCF600CA}" srcOrd="0" destOrd="0" presId="urn:microsoft.com/office/officeart/2005/8/layout/default"/>
    <dgm:cxn modelId="{E04E2B1C-D8E0-4E49-9915-1055C5A8139D}" srcId="{226260B6-7265-40A2-B391-5C21D2298739}" destId="{F8FA6F18-1373-4D22-A9FD-08789347717B}" srcOrd="1" destOrd="0" parTransId="{48DF00F1-4387-4D48-939A-74B8A920422F}" sibTransId="{E7B74779-7776-475E-A510-637EA5D9CFAF}"/>
    <dgm:cxn modelId="{EFDA4C01-6EE4-44AB-969A-E8D2B69F84C8}" type="presOf" srcId="{8BE7BC3B-0EEA-4BE0-923A-BC90742F130D}" destId="{96D59C8D-3387-440A-9079-D3B1B28B1028}" srcOrd="0" destOrd="0" presId="urn:microsoft.com/office/officeart/2005/8/layout/default"/>
    <dgm:cxn modelId="{B50C017E-0F2D-4433-94C5-DF00888014B5}" srcId="{226260B6-7265-40A2-B391-5C21D2298739}" destId="{7474F368-F449-45FF-A887-11DEC4405DE2}" srcOrd="5" destOrd="0" parTransId="{B49B6464-4226-49B1-84EE-CEAEFC6AD340}" sibTransId="{A73373BF-1AE6-4306-BE21-78CA448476E7}"/>
    <dgm:cxn modelId="{532ABDC8-EA3D-4D18-9AC4-30FA5C84AFA7}" srcId="{226260B6-7265-40A2-B391-5C21D2298739}" destId="{F4057501-CA0F-44B7-A500-F1D743D3A1E6}" srcOrd="9" destOrd="0" parTransId="{1329179F-B8B9-44A7-96E0-ABA0A3D28069}" sibTransId="{2F0274B1-7C49-4966-B349-D1006B754244}"/>
    <dgm:cxn modelId="{99913F8B-7FBC-48FA-BE8E-4B2CD4B0FC63}" srcId="{226260B6-7265-40A2-B391-5C21D2298739}" destId="{8BA317DA-B8F0-4CA5-B524-2805FB8F6A65}" srcOrd="4" destOrd="0" parTransId="{0164FC24-686C-4BCF-9239-51305AF3AF8A}" sibTransId="{042A0DC8-6E0D-4FA8-8AD7-6B2D58510584}"/>
    <dgm:cxn modelId="{6E45AE6C-5F4F-4A28-926F-4405FF2BEA79}" type="presOf" srcId="{131C33FC-D13E-4C04-B4E3-D95796A4B426}" destId="{0325403A-1C96-471D-97EE-4A8D3793CF81}" srcOrd="0" destOrd="0" presId="urn:microsoft.com/office/officeart/2005/8/layout/default"/>
    <dgm:cxn modelId="{CA5A788E-55D0-4C8C-8004-0C25A15DA040}" srcId="{226260B6-7265-40A2-B391-5C21D2298739}" destId="{8BE7BC3B-0EEA-4BE0-923A-BC90742F130D}" srcOrd="3" destOrd="0" parTransId="{5274C92C-C9B5-4E74-AA58-915D192EBE83}" sibTransId="{0E879D40-502C-4400-A47B-0F042FE9BBFB}"/>
    <dgm:cxn modelId="{AB8B94E5-AEB1-43EF-B0E6-94F993D00394}" srcId="{226260B6-7265-40A2-B391-5C21D2298739}" destId="{8C3BD6C7-4C1D-4C3E-BD05-77D735A7984F}" srcOrd="2" destOrd="0" parTransId="{9D07F136-4F9D-4A19-86E1-6890C49144BE}" sibTransId="{6ACF0A7B-EBCA-4ADC-99D0-F83AECF4A350}"/>
    <dgm:cxn modelId="{13EF8256-1C48-44AB-96E8-5B671B5F441D}" srcId="{226260B6-7265-40A2-B391-5C21D2298739}" destId="{94554C39-18E0-483D-96DA-0C2E2437D8FB}" srcOrd="6" destOrd="0" parTransId="{172E9229-5D3A-4593-B204-4B477FD0D3E7}" sibTransId="{A1C1D247-F8F1-4DB5-A93B-742B075E39EF}"/>
    <dgm:cxn modelId="{AFC67E1F-25F4-4E45-BA91-0CFC27E44A0C}" srcId="{226260B6-7265-40A2-B391-5C21D2298739}" destId="{2EAF756D-C501-447D-99E4-60BCC267E980}" srcOrd="7" destOrd="0" parTransId="{25915057-0505-4C13-8437-67B83535B056}" sibTransId="{622B189E-094F-45A5-A25C-FCD434B70F7C}"/>
    <dgm:cxn modelId="{E7CAFC9E-FC7A-4A04-9E8E-B013188AF92D}" type="presOf" srcId="{94554C39-18E0-483D-96DA-0C2E2437D8FB}" destId="{BB47CE05-EBB6-48CC-B9D9-9E5B166F78A2}" srcOrd="0" destOrd="0" presId="urn:microsoft.com/office/officeart/2005/8/layout/default"/>
    <dgm:cxn modelId="{58271A23-CDF0-49B6-93E2-0A4A18A9D6FB}" srcId="{226260B6-7265-40A2-B391-5C21D2298739}" destId="{C1DD0936-7FBE-47EC-8B2F-9DF47AE8B52B}" srcOrd="0" destOrd="0" parTransId="{2CCF9C7A-C9E4-46D5-A076-31C1A3CD4CA1}" sibTransId="{07394517-A090-40BE-BC61-7E6D60165ACD}"/>
    <dgm:cxn modelId="{AAE24DD9-AEFA-4553-8A4E-363981C0A88A}" srcId="{226260B6-7265-40A2-B391-5C21D2298739}" destId="{131C33FC-D13E-4C04-B4E3-D95796A4B426}" srcOrd="8" destOrd="0" parTransId="{F926FD89-9347-4EFA-A0AD-ADCABAEB7280}" sibTransId="{E213C7E3-D0FB-47D7-8A8E-6ACE4217AF39}"/>
    <dgm:cxn modelId="{70C2F2FE-D315-452D-90B0-863073AC38CE}" type="presOf" srcId="{2EAF756D-C501-447D-99E4-60BCC267E980}" destId="{4EB0B7E7-A6EC-4FBA-8BEB-EC574C2579B4}" srcOrd="0" destOrd="0" presId="urn:microsoft.com/office/officeart/2005/8/layout/default"/>
    <dgm:cxn modelId="{3A9FC7B3-927F-4034-B5F3-E1424F0E0D8C}" type="presOf" srcId="{F4057501-CA0F-44B7-A500-F1D743D3A1E6}" destId="{8262EDA0-C9E4-4862-8368-04DC1DC357B3}" srcOrd="0" destOrd="0" presId="urn:microsoft.com/office/officeart/2005/8/layout/default"/>
    <dgm:cxn modelId="{75F38334-75B2-410E-9899-B52D9D5D1127}" type="presOf" srcId="{C1DD0936-7FBE-47EC-8B2F-9DF47AE8B52B}" destId="{8130FFC5-3449-44AA-AC57-C9F809E95C89}" srcOrd="0" destOrd="0" presId="urn:microsoft.com/office/officeart/2005/8/layout/default"/>
    <dgm:cxn modelId="{BBAB64ED-ADE3-457E-B235-AB99310087FA}" type="presOf" srcId="{226260B6-7265-40A2-B391-5C21D2298739}" destId="{212B640E-9726-4993-8CE1-112C24652D2E}" srcOrd="0" destOrd="0" presId="urn:microsoft.com/office/officeart/2005/8/layout/default"/>
    <dgm:cxn modelId="{7DA5C9FD-59F7-426F-B3F7-BFBF96D5E076}" type="presParOf" srcId="{212B640E-9726-4993-8CE1-112C24652D2E}" destId="{8130FFC5-3449-44AA-AC57-C9F809E95C89}" srcOrd="0" destOrd="0" presId="urn:microsoft.com/office/officeart/2005/8/layout/default"/>
    <dgm:cxn modelId="{76C339AF-3B58-4EEE-97EF-8C3C2F9FBC7F}" type="presParOf" srcId="{212B640E-9726-4993-8CE1-112C24652D2E}" destId="{80493B47-B6BE-4261-804B-ECCAFA2B8555}" srcOrd="1" destOrd="0" presId="urn:microsoft.com/office/officeart/2005/8/layout/default"/>
    <dgm:cxn modelId="{8DDECC27-8D62-4C1E-AFE3-EFBA59FBCD8C}" type="presParOf" srcId="{212B640E-9726-4993-8CE1-112C24652D2E}" destId="{9F579E06-4E5A-4BF9-8CDF-CADABCF600CA}" srcOrd="2" destOrd="0" presId="urn:microsoft.com/office/officeart/2005/8/layout/default"/>
    <dgm:cxn modelId="{64074281-CCE8-48F9-8AE8-2BC962AA5DDE}" type="presParOf" srcId="{212B640E-9726-4993-8CE1-112C24652D2E}" destId="{8C330B72-DC8A-41C6-AC05-8CBB31E38352}" srcOrd="3" destOrd="0" presId="urn:microsoft.com/office/officeart/2005/8/layout/default"/>
    <dgm:cxn modelId="{0B1AEAA7-1348-48A8-AD7C-621409738982}" type="presParOf" srcId="{212B640E-9726-4993-8CE1-112C24652D2E}" destId="{DFE477F9-FE9C-4F8B-AE6C-A6DA410762E0}" srcOrd="4" destOrd="0" presId="urn:microsoft.com/office/officeart/2005/8/layout/default"/>
    <dgm:cxn modelId="{8672FE34-FB0C-4BE2-A932-55B003646F7B}" type="presParOf" srcId="{212B640E-9726-4993-8CE1-112C24652D2E}" destId="{F54BA23B-4966-4CF4-8933-54CFE8E50738}" srcOrd="5" destOrd="0" presId="urn:microsoft.com/office/officeart/2005/8/layout/default"/>
    <dgm:cxn modelId="{1093C3E3-BCCD-4F0B-9CF2-8634ACBA0A47}" type="presParOf" srcId="{212B640E-9726-4993-8CE1-112C24652D2E}" destId="{96D59C8D-3387-440A-9079-D3B1B28B1028}" srcOrd="6" destOrd="0" presId="urn:microsoft.com/office/officeart/2005/8/layout/default"/>
    <dgm:cxn modelId="{29EF347A-D8C4-42DC-A6A3-502A4F9BAEBD}" type="presParOf" srcId="{212B640E-9726-4993-8CE1-112C24652D2E}" destId="{9FCEE1B0-0B28-4CC7-843A-5BE953CBAA9A}" srcOrd="7" destOrd="0" presId="urn:microsoft.com/office/officeart/2005/8/layout/default"/>
    <dgm:cxn modelId="{F89AF417-EF64-4857-9BE2-4850E10AA823}" type="presParOf" srcId="{212B640E-9726-4993-8CE1-112C24652D2E}" destId="{9C680B22-F3F4-457D-A562-B1525C795C27}" srcOrd="8" destOrd="0" presId="urn:microsoft.com/office/officeart/2005/8/layout/default"/>
    <dgm:cxn modelId="{462995B1-F265-4E5E-B9D1-5FBD328609E2}" type="presParOf" srcId="{212B640E-9726-4993-8CE1-112C24652D2E}" destId="{48E2113B-6F2B-4D60-8E07-E22B6438FCD4}" srcOrd="9" destOrd="0" presId="urn:microsoft.com/office/officeart/2005/8/layout/default"/>
    <dgm:cxn modelId="{F0C4BAF0-C547-4E86-B65C-F32692E6AB95}" type="presParOf" srcId="{212B640E-9726-4993-8CE1-112C24652D2E}" destId="{94F0D4B8-FAB7-41EB-A06C-7D5C352367C3}" srcOrd="10" destOrd="0" presId="urn:microsoft.com/office/officeart/2005/8/layout/default"/>
    <dgm:cxn modelId="{BB220DB6-3FB6-4879-ADE0-8E886455686F}" type="presParOf" srcId="{212B640E-9726-4993-8CE1-112C24652D2E}" destId="{E64BE9DA-D230-46CC-AEFC-307E9C8543FE}" srcOrd="11" destOrd="0" presId="urn:microsoft.com/office/officeart/2005/8/layout/default"/>
    <dgm:cxn modelId="{5284B070-EBC6-4DFB-8CA9-255EA200DF9A}" type="presParOf" srcId="{212B640E-9726-4993-8CE1-112C24652D2E}" destId="{BB47CE05-EBB6-48CC-B9D9-9E5B166F78A2}" srcOrd="12" destOrd="0" presId="urn:microsoft.com/office/officeart/2005/8/layout/default"/>
    <dgm:cxn modelId="{CBC5E2AD-4358-4602-9D24-17552F1F42E6}" type="presParOf" srcId="{212B640E-9726-4993-8CE1-112C24652D2E}" destId="{703B4382-D3BC-4DF7-80B1-B2DDB45A7A0F}" srcOrd="13" destOrd="0" presId="urn:microsoft.com/office/officeart/2005/8/layout/default"/>
    <dgm:cxn modelId="{9C037C85-69E3-4928-A287-4E39D549CC00}" type="presParOf" srcId="{212B640E-9726-4993-8CE1-112C24652D2E}" destId="{4EB0B7E7-A6EC-4FBA-8BEB-EC574C2579B4}" srcOrd="14" destOrd="0" presId="urn:microsoft.com/office/officeart/2005/8/layout/default"/>
    <dgm:cxn modelId="{1BD459FF-12C6-467F-8E75-C88C2F5C4B17}" type="presParOf" srcId="{212B640E-9726-4993-8CE1-112C24652D2E}" destId="{4F08132B-4096-42D9-AD08-F97CE13E2FD2}" srcOrd="15" destOrd="0" presId="urn:microsoft.com/office/officeart/2005/8/layout/default"/>
    <dgm:cxn modelId="{3885E34C-0C19-4422-9141-44A08D39B072}" type="presParOf" srcId="{212B640E-9726-4993-8CE1-112C24652D2E}" destId="{0325403A-1C96-471D-97EE-4A8D3793CF81}" srcOrd="16" destOrd="0" presId="urn:microsoft.com/office/officeart/2005/8/layout/default"/>
    <dgm:cxn modelId="{67A03724-EA1F-4737-8695-73BCD7E1901F}" type="presParOf" srcId="{212B640E-9726-4993-8CE1-112C24652D2E}" destId="{09E86CC6-F8AA-4C48-8194-D362ADABBDD1}" srcOrd="17" destOrd="0" presId="urn:microsoft.com/office/officeart/2005/8/layout/default"/>
    <dgm:cxn modelId="{7A80B2C0-176A-4850-A31D-A6000A2A3945}" type="presParOf" srcId="{212B640E-9726-4993-8CE1-112C24652D2E}" destId="{8262EDA0-C9E4-4862-8368-04DC1DC357B3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7734F-53F4-4215-9B19-935D78FD11D7}">
      <dsp:nvSpPr>
        <dsp:cNvPr id="0" name=""/>
        <dsp:cNvSpPr/>
      </dsp:nvSpPr>
      <dsp:spPr>
        <a:xfrm>
          <a:off x="0" y="764437"/>
          <a:ext cx="11006667" cy="1254825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Rockwell" panose="02060603020205020403" pitchFamily="18" charset="0"/>
            </a:rPr>
            <a:t>učenici s teškoćama u razvoj</a:t>
          </a:r>
          <a:r>
            <a:rPr lang="hr-HR" sz="3200" b="1" kern="1200" dirty="0" smtClean="0">
              <a:latin typeface="Rockwell" panose="02060603020205020403" pitchFamily="18" charset="0"/>
            </a:rPr>
            <a:t>u</a:t>
          </a:r>
          <a:endParaRPr lang="hr-HR" sz="3200" kern="1200" dirty="0">
            <a:latin typeface="Rockwell" panose="02060603020205020403" pitchFamily="18" charset="0"/>
          </a:endParaRPr>
        </a:p>
      </dsp:txBody>
      <dsp:txXfrm>
        <a:off x="61256" y="825693"/>
        <a:ext cx="10884155" cy="1132313"/>
      </dsp:txXfrm>
    </dsp:sp>
    <dsp:sp modelId="{8E6422E3-96FA-4628-8E92-4B1754F162DF}">
      <dsp:nvSpPr>
        <dsp:cNvPr id="0" name=""/>
        <dsp:cNvSpPr/>
      </dsp:nvSpPr>
      <dsp:spPr>
        <a:xfrm>
          <a:off x="0" y="2132721"/>
          <a:ext cx="11006667" cy="1254825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Rockwell" panose="02060603020205020403" pitchFamily="18" charset="0"/>
            </a:rPr>
            <a:t>učenici s teškoćama učenja, poremećajima u ponašanju i</a:t>
          </a:r>
          <a:r>
            <a:rPr lang="hr-HR" sz="3200" b="1" kern="1200" dirty="0" smtClean="0">
              <a:latin typeface="Rockwell" panose="02060603020205020403" pitchFamily="18" charset="0"/>
            </a:rPr>
            <a:t> </a:t>
          </a:r>
          <a:r>
            <a:rPr lang="en-US" sz="3200" b="1" kern="1200" dirty="0" smtClean="0">
              <a:latin typeface="Rockwell" panose="02060603020205020403" pitchFamily="18" charset="0"/>
            </a:rPr>
            <a:t>emocionalnim problemima</a:t>
          </a:r>
          <a:endParaRPr lang="hr-HR" sz="3200" kern="1200" dirty="0">
            <a:latin typeface="Rockwell" panose="02060603020205020403" pitchFamily="18" charset="0"/>
          </a:endParaRPr>
        </a:p>
      </dsp:txBody>
      <dsp:txXfrm>
        <a:off x="61256" y="2193977"/>
        <a:ext cx="10884155" cy="1132313"/>
      </dsp:txXfrm>
    </dsp:sp>
    <dsp:sp modelId="{0AB3BD8F-B6B7-4C4F-9014-FC77CB512620}">
      <dsp:nvSpPr>
        <dsp:cNvPr id="0" name=""/>
        <dsp:cNvSpPr/>
      </dsp:nvSpPr>
      <dsp:spPr>
        <a:xfrm>
          <a:off x="0" y="3574746"/>
          <a:ext cx="11006667" cy="1254825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Rockwell" panose="02060603020205020403" pitchFamily="18" charset="0"/>
            </a:rPr>
            <a:t>učenici s teškoćama uvjetovanim kulturalnim i jezičnim čimbenicima</a:t>
          </a:r>
          <a:endParaRPr lang="hr-HR" sz="3200" b="1" kern="1200" dirty="0">
            <a:latin typeface="Rockwell" panose="02060603020205020403" pitchFamily="18" charset="0"/>
          </a:endParaRPr>
        </a:p>
      </dsp:txBody>
      <dsp:txXfrm>
        <a:off x="61256" y="3636002"/>
        <a:ext cx="10884155" cy="1132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0FFC5-3449-44AA-AC57-C9F809E95C89}">
      <dsp:nvSpPr>
        <dsp:cNvPr id="0" name=""/>
        <dsp:cNvSpPr/>
      </dsp:nvSpPr>
      <dsp:spPr>
        <a:xfrm>
          <a:off x="3091" y="238574"/>
          <a:ext cx="2452695" cy="2076922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izuzeće od ispita ili dijela ispita koji učenik zbog vrste i stupnja teškoće u razvoju ne može polagati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3091" y="238574"/>
        <a:ext cx="2452695" cy="2076922"/>
      </dsp:txXfrm>
    </dsp:sp>
    <dsp:sp modelId="{9F579E06-4E5A-4BF9-8CDF-CADABCF600CA}">
      <dsp:nvSpPr>
        <dsp:cNvPr id="0" name=""/>
        <dsp:cNvSpPr/>
      </dsp:nvSpPr>
      <dsp:spPr>
        <a:xfrm>
          <a:off x="2612563" y="555972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pomoć osobnoga pomagača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2612563" y="555972"/>
        <a:ext cx="2452695" cy="1471617"/>
      </dsp:txXfrm>
    </dsp:sp>
    <dsp:sp modelId="{DFE477F9-FE9C-4F8B-AE6C-A6DA410762E0}">
      <dsp:nvSpPr>
        <dsp:cNvPr id="0" name=""/>
        <dsp:cNvSpPr/>
      </dsp:nvSpPr>
      <dsp:spPr>
        <a:xfrm>
          <a:off x="5399021" y="541227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pomoć njegovatelja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5399021" y="541227"/>
        <a:ext cx="2452695" cy="1471617"/>
      </dsp:txXfrm>
    </dsp:sp>
    <dsp:sp modelId="{96D59C8D-3387-440A-9079-D3B1B28B1028}">
      <dsp:nvSpPr>
        <dsp:cNvPr id="0" name=""/>
        <dsp:cNvSpPr/>
      </dsp:nvSpPr>
      <dsp:spPr>
        <a:xfrm>
          <a:off x="8096986" y="541227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produljeno vrijeme za polaganje ispita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8096986" y="541227"/>
        <a:ext cx="2452695" cy="1471617"/>
      </dsp:txXfrm>
    </dsp:sp>
    <dsp:sp modelId="{9C680B22-F3F4-457D-A562-B1525C795C27}">
      <dsp:nvSpPr>
        <dsp:cNvPr id="0" name=""/>
        <dsp:cNvSpPr/>
      </dsp:nvSpPr>
      <dsp:spPr>
        <a:xfrm>
          <a:off x="3091" y="2958971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provođenje ispita izvan škole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3091" y="2958971"/>
        <a:ext cx="2452695" cy="1471617"/>
      </dsp:txXfrm>
    </dsp:sp>
    <dsp:sp modelId="{94F0D4B8-FAB7-41EB-A06C-7D5C352367C3}">
      <dsp:nvSpPr>
        <dsp:cNvPr id="0" name=""/>
        <dsp:cNvSpPr/>
      </dsp:nvSpPr>
      <dsp:spPr>
        <a:xfrm>
          <a:off x="2701056" y="2560766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pristupačnost prostora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2701056" y="2560766"/>
        <a:ext cx="2452695" cy="1471617"/>
      </dsp:txXfrm>
    </dsp:sp>
    <dsp:sp modelId="{BB47CE05-EBB6-48CC-B9D9-9E5B166F78A2}">
      <dsp:nvSpPr>
        <dsp:cNvPr id="0" name=""/>
        <dsp:cNvSpPr/>
      </dsp:nvSpPr>
      <dsp:spPr>
        <a:xfrm>
          <a:off x="5384280" y="2575512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provođenje ispita u posebnome prostoru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5384280" y="2575512"/>
        <a:ext cx="2452695" cy="1471617"/>
      </dsp:txXfrm>
    </dsp:sp>
    <dsp:sp modelId="{4EB0B7E7-A6EC-4FBA-8BEB-EC574C2579B4}">
      <dsp:nvSpPr>
        <dsp:cNvPr id="0" name=""/>
        <dsp:cNvSpPr/>
      </dsp:nvSpPr>
      <dsp:spPr>
        <a:xfrm>
          <a:off x="8096986" y="2560766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posebna pomagala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8096986" y="2560766"/>
        <a:ext cx="2452695" cy="1471617"/>
      </dsp:txXfrm>
    </dsp:sp>
    <dsp:sp modelId="{0325403A-1C96-471D-97EE-4A8D3793CF81}">
      <dsp:nvSpPr>
        <dsp:cNvPr id="0" name=""/>
        <dsp:cNvSpPr/>
      </dsp:nvSpPr>
      <dsp:spPr>
        <a:xfrm>
          <a:off x="3023426" y="4395647"/>
          <a:ext cx="3017330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posebna/prilagođena oprema</a:t>
          </a:r>
          <a:endParaRPr lang="hr-HR" sz="2000" kern="1200" dirty="0">
            <a:latin typeface="Rockwell" panose="02060603020205020403" pitchFamily="18" charset="0"/>
          </a:endParaRPr>
        </a:p>
      </dsp:txBody>
      <dsp:txXfrm>
        <a:off x="3023426" y="4395647"/>
        <a:ext cx="3017330" cy="1471617"/>
      </dsp:txXfrm>
    </dsp:sp>
    <dsp:sp modelId="{8262EDA0-C9E4-4862-8368-04DC1DC357B3}">
      <dsp:nvSpPr>
        <dsp:cNvPr id="0" name=""/>
        <dsp:cNvSpPr/>
      </dsp:nvSpPr>
      <dsp:spPr>
        <a:xfrm>
          <a:off x="6861207" y="4351396"/>
          <a:ext cx="2452695" cy="14716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Rockwell" panose="02060603020205020403" pitchFamily="18" charset="0"/>
            </a:rPr>
            <a:t>prilagođeni ispitni materijal</a:t>
          </a:r>
          <a:br>
            <a:rPr lang="hr-HR" sz="2000" kern="1200" dirty="0" smtClean="0">
              <a:latin typeface="Rockwell" panose="02060603020205020403" pitchFamily="18" charset="0"/>
            </a:rPr>
          </a:br>
          <a:endParaRPr lang="hr-HR" sz="2000" kern="1200" dirty="0">
            <a:latin typeface="Rockwell" panose="02060603020205020403" pitchFamily="18" charset="0"/>
          </a:endParaRPr>
        </a:p>
      </dsp:txBody>
      <dsp:txXfrm>
        <a:off x="6861207" y="4351396"/>
        <a:ext cx="2452695" cy="1471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038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645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5135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8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676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9D1490F-3E6A-4544-9694-22B6007FE3C6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74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455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637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23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63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1726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t>12/15/2021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2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91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77447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90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684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6225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22166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762226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920149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069920" y="484560"/>
            <a:ext cx="10058040" cy="745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529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887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7349439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078981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698335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1942280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7614230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323856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470840" y="2121480"/>
            <a:ext cx="323856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7871760" y="2121480"/>
            <a:ext cx="323856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1069920" y="4237200"/>
            <a:ext cx="323856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470840" y="4237200"/>
            <a:ext cx="323856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7871760" y="4237200"/>
            <a:ext cx="323856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1999558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637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04375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6244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29245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124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9323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9454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50460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26984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84647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2206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28423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03495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06734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6232649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10464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59878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7956416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20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859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4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657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45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EB999-0FC8-48FB-9DCB-76E7C6ECCC00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F24F-EBF0-4A74-93FF-4C5767303E5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281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6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"/>
          <p:cNvGrpSpPr/>
          <p:nvPr/>
        </p:nvGrpSpPr>
        <p:grpSpPr>
          <a:xfrm>
            <a:off x="11401560" y="6229800"/>
            <a:ext cx="456840" cy="456840"/>
            <a:chOff x="11401560" y="6229800"/>
            <a:chExt cx="456840" cy="456840"/>
          </a:xfrm>
        </p:grpSpPr>
        <p:sp>
          <p:nvSpPr>
            <p:cNvPr id="51" name="CustomShape 2"/>
            <p:cNvSpPr/>
            <p:nvPr/>
          </p:nvSpPr>
          <p:spPr>
            <a:xfrm>
              <a:off x="11401560" y="6229800"/>
              <a:ext cx="456840" cy="456840"/>
            </a:xfrm>
            <a:prstGeom prst="ellipse">
              <a:avLst/>
            </a:prstGeom>
            <a:blipFill rotWithShape="0">
              <a:blip r:embed="rId15"/>
              <a:tile/>
            </a:blipFill>
            <a:ln w="255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3"/>
            <p:cNvSpPr/>
            <p:nvPr/>
          </p:nvSpPr>
          <p:spPr>
            <a:xfrm>
              <a:off x="11431080" y="6258960"/>
              <a:ext cx="398520" cy="398520"/>
            </a:xfrm>
            <a:prstGeom prst="ellipse">
              <a:avLst/>
            </a:prstGeom>
            <a:noFill/>
            <a:ln w="126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>
                <a:solidFill>
                  <a:srgbClr val="000000"/>
                </a:solidFill>
                <a:latin typeface="Rockwell Condensed"/>
              </a:rPr>
              <a:t>Uredite stil naslova matrice</a:t>
            </a:r>
            <a:endParaRPr lang="en-US" sz="54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latin typeface="Rockwell"/>
              </a:rPr>
              <a:t>Uredite stilove teksta matrice</a:t>
            </a:r>
          </a:p>
          <a:p>
            <a:pPr marL="457200" lvl="1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Rockwell"/>
              </a:rPr>
              <a:t>Druga razina</a:t>
            </a:r>
          </a:p>
          <a:p>
            <a:pPr marL="731520" lvl="2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Rockwell"/>
              </a:rPr>
              <a:t>Treća razina</a:t>
            </a:r>
          </a:p>
          <a:p>
            <a:pPr marL="1005840" lvl="3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Rockwell"/>
              </a:rPr>
              <a:t>Četvrta razina</a:t>
            </a:r>
          </a:p>
          <a:p>
            <a:pPr marL="1280160" lvl="4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Rockwell"/>
              </a:rPr>
              <a:t>Peta razina</a:t>
            </a:r>
          </a:p>
        </p:txBody>
      </p:sp>
      <p:sp>
        <p:nvSpPr>
          <p:cNvPr id="55" name="PlaceHolder 6"/>
          <p:cNvSpPr>
            <a:spLocks noGrp="1"/>
          </p:cNvSpPr>
          <p:nvPr>
            <p:ph type="dt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AF7B383-0B74-4601-8AB5-3DAFCBDC870B}" type="datetime">
              <a:rPr lang="hr-HR" sz="1100" b="0" strike="noStrike" spc="-1">
                <a:solidFill>
                  <a:srgbClr val="696464"/>
                </a:solidFill>
                <a:latin typeface="Rockwell"/>
              </a:rPr>
              <a:t>15.12.2021.</a:t>
            </a:fld>
            <a:endParaRPr lang="hr-HR" sz="1100" b="0" strike="noStrike" spc="-1" dirty="0">
              <a:latin typeface="Times New Roman"/>
            </a:endParaRPr>
          </a:p>
        </p:txBody>
      </p:sp>
      <p:sp>
        <p:nvSpPr>
          <p:cNvPr id="56" name="PlaceHolder 7"/>
          <p:cNvSpPr>
            <a:spLocks noGrp="1"/>
          </p:cNvSpPr>
          <p:nvPr>
            <p:ph type="ftr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 dirty="0">
              <a:latin typeface="Times New Roman"/>
            </a:endParaRPr>
          </a:p>
        </p:txBody>
      </p:sp>
      <p:sp>
        <p:nvSpPr>
          <p:cNvPr id="57" name="PlaceHolder 8"/>
          <p:cNvSpPr>
            <a:spLocks noGrp="1"/>
          </p:cNvSpPr>
          <p:nvPr>
            <p:ph type="sldNum"/>
          </p:nvPr>
        </p:nvSpPr>
        <p:spPr>
          <a:xfrm>
            <a:off x="11311200" y="6272640"/>
            <a:ext cx="6397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4302EF0C-980B-4342-A2A2-FB7BA706B815}" type="slidenum">
              <a:rPr lang="hr-HR" sz="1400" b="1" strike="noStrike" spc="-1">
                <a:solidFill>
                  <a:srgbClr val="FFFFFF"/>
                </a:solidFill>
                <a:latin typeface="Rockwell Condensed"/>
              </a:rPr>
              <a:t>‹#›</a:t>
            </a:fld>
            <a:endParaRPr lang="hr-H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974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A42E-309F-463D-A04C-D7FF1598703B}" type="datetimeFigureOut">
              <a:rPr lang="hr-HR" smtClean="0"/>
              <a:t>15.12.2021.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87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ani-student.hr/" TargetMode="External"/><Relationship Id="rId2" Type="http://schemas.openxmlformats.org/officeDocument/2006/relationships/hyperlink" Target="http://www.studij.hr/" TargetMode="Externa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hr-HR" dirty="0" smtClean="0">
                <a:latin typeface="Rockwell Condensed" panose="02060603050405020104" pitchFamily="18" charset="0"/>
              </a:rPr>
              <a:t>DRŽAVNA MATURA 2021./2022.</a:t>
            </a:r>
            <a:endParaRPr lang="hr-HR" dirty="0">
              <a:latin typeface="Rockwell Condensed" panose="020606030504050201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262283"/>
            <a:ext cx="9144000" cy="1710813"/>
          </a:xfrm>
        </p:spPr>
        <p:txBody>
          <a:bodyPr>
            <a:normAutofit lnSpcReduction="10000"/>
          </a:bodyPr>
          <a:lstStyle/>
          <a:p>
            <a:r>
              <a:rPr lang="hr-HR" sz="3600" dirty="0" smtClean="0">
                <a:latin typeface="Rockwell Condensed" panose="02060603050405020104" pitchFamily="18" charset="0"/>
              </a:rPr>
              <a:t>INFORMACIJE ZA RODITELJE</a:t>
            </a:r>
          </a:p>
          <a:p>
            <a:pPr algn="l"/>
            <a:endParaRPr lang="hr-HR" sz="3600" dirty="0" smtClean="0">
              <a:latin typeface="Rockwell Condensed" panose="02060603050405020104" pitchFamily="18" charset="0"/>
            </a:endParaRPr>
          </a:p>
          <a:p>
            <a:pPr algn="l"/>
            <a:r>
              <a:rPr lang="hr-HR" sz="3600" dirty="0" smtClean="0">
                <a:latin typeface="Rockwell Condensed" panose="02060603050405020104" pitchFamily="18" charset="0"/>
              </a:rPr>
              <a:t>Ispitna koordinatorica: </a:t>
            </a:r>
            <a:r>
              <a:rPr lang="hr-HR" sz="3600" dirty="0" smtClean="0">
                <a:latin typeface="Rockwell Condensed" panose="02060603050405020104" pitchFamily="18" charset="0"/>
              </a:rPr>
              <a:t>Ana Grubišić, </a:t>
            </a:r>
            <a:r>
              <a:rPr lang="hr-HR" sz="3600" dirty="0" smtClean="0">
                <a:latin typeface="Rockwell Condensed" panose="02060603050405020104" pitchFamily="18" charset="0"/>
              </a:rPr>
              <a:t>dipl. ing.</a:t>
            </a:r>
            <a:endParaRPr lang="hr-HR" sz="3600" dirty="0"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1069920" y="1608083"/>
            <a:ext cx="10058040" cy="4563757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000"/>
          </a:bodyPr>
          <a:lstStyle/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ispiti u obveznom dijelu državne mature mogu se polagati na jednoj od dviju razina i to: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  A – višoj razini</a:t>
            </a:r>
            <a:endParaRPr kumimoji="0" lang="en-US" sz="29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  B – osnovnoj razini</a:t>
            </a:r>
            <a:endParaRPr kumimoji="0" lang="en-US" sz="29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36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Tx/>
              <a:buNone/>
              <a:tabLst/>
              <a:defRPr/>
            </a:pPr>
            <a:endParaRPr kumimoji="0" lang="en-US" sz="29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9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37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11080" y="484560"/>
            <a:ext cx="1031688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Ispiti izbornoga dijela državne mature</a:t>
            </a:r>
            <a:endParaRPr kumimoji="0" lang="en-US" sz="4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677160" y="1781503"/>
            <a:ext cx="10619640" cy="47454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 sklopu ispita izbornoga dijela državne mature biraju se predmeti koji će se polagati, a u jednome roku može se prijaviti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najviše šest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izbornih 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predmeta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3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677160" y="1312560"/>
            <a:ext cx="10106454" cy="4728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5500"/>
          </a:bodyPr>
          <a:lstStyle/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9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ispitni sadržaji te način provjere i ocjenjivanja uređuju se </a:t>
            </a:r>
            <a:r>
              <a:rPr kumimoji="0" lang="en-US" sz="29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predmetnim ispitnim katalozima</a:t>
            </a:r>
            <a:r>
              <a:rPr kumimoji="0" lang="en-US" sz="29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(</a:t>
            </a:r>
            <a:r>
              <a:rPr kumimoji="0" lang="en-US" sz="2900" b="0" i="0" u="sng" strike="noStrike" kern="1200" cap="none" spc="-1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Rockwell"/>
                <a:ea typeface="+mn-ea"/>
                <a:cs typeface="+mn-cs"/>
                <a:hlinkClick r:id="rId2"/>
              </a:rPr>
              <a:t>www.ncvvo.hr</a:t>
            </a:r>
            <a:r>
              <a:rPr kumimoji="0" lang="en-US" sz="29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)</a:t>
            </a:r>
          </a:p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9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 </a:t>
            </a:r>
            <a:r>
              <a:rPr kumimoji="0" lang="en-US" sz="2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jednom danu mogu se polagati najviše </a:t>
            </a:r>
            <a:r>
              <a:rPr kumimoji="0" lang="en-US" sz="2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dva</a:t>
            </a:r>
            <a:r>
              <a:rPr kumimoji="0" lang="en-US" sz="2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ispita državne mature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90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ISPITNI ROKOVI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1069920" y="1734207"/>
            <a:ext cx="10058040" cy="443763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ispiti državne mature polažu se u dva roka:</a:t>
            </a:r>
          </a:p>
          <a:p>
            <a:pPr marL="36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Tx/>
              <a:buNone/>
              <a:tabLst/>
              <a:defRPr/>
            </a:pPr>
            <a:r>
              <a:rPr kumimoji="0" lang="hr-HR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-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ljetnom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i </a:t>
            </a:r>
          </a:p>
          <a:p>
            <a:pPr marL="36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Tx/>
              <a:buNone/>
              <a:tabLst/>
              <a:defRPr/>
            </a:pP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- </a:t>
            </a:r>
            <a:r>
              <a:rPr kumimoji="0" lang="hr-HR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j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esenskom</a:t>
            </a:r>
            <a:endParaRPr kumimoji="0" lang="hr-HR" sz="2800" b="1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hr-HR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k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alendar i vremenik provedbe ispita državne mature u šk. god. 2021./2022.objavljen je na stranicama NCVVO (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  <a:hlinkClick r:id="rId2"/>
              </a:rPr>
              <a:t>www.ncvvo.hr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)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65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389467" y="162232"/>
            <a:ext cx="10738133" cy="1493147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PRILAGODBA ISPITNE TEHNOLOGIJE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389467" y="1913467"/>
            <a:ext cx="11582401" cy="472313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lvl="0" indent="-182520" defTabSz="45720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za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sve su učenike ispiti državne mature iz određenoga nastavnog predmeta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sadržajno isti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no </a:t>
            </a: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učenici s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teškoćama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učenici</a:t>
            </a:r>
            <a:r>
              <a:rPr kumimoji="0" lang="hr-HR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sa </a:t>
            </a:r>
            <a:r>
              <a:rPr lang="hr-HR" sz="2800" b="1" dirty="0" smtClean="0"/>
              <a:t>zdravstvenim problemima koji mogu utjecati na učenje i polaganje ispita </a:t>
            </a:r>
            <a:r>
              <a:rPr lang="hr-HR" sz="2800" b="1" dirty="0"/>
              <a:t>državne mature</a:t>
            </a:r>
            <a:r>
              <a:rPr lang="hr-HR" sz="2800" dirty="0"/>
              <a:t>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imaju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pravo na prilagodbu ispitne tehnologije, odnosno prilagodbu ispitnoga materijala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i/ili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ispitnoga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postupka</a:t>
            </a:r>
            <a:endParaRPr kumimoji="0" lang="hr-HR" sz="28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60" marR="0" lvl="0" indent="0" algn="l" defTabSz="457200" rtl="0" eaLnBrk="1" fontAlgn="auto" latinLnBrk="0" hangingPunct="1">
              <a:lnSpc>
                <a:spcPct val="16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889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3640732741"/>
              </p:ext>
            </p:extLst>
          </p:nvPr>
        </p:nvGraphicFramePr>
        <p:xfrm>
          <a:off x="406399" y="1337733"/>
          <a:ext cx="11006667" cy="552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41867" y="389567"/>
            <a:ext cx="10586093" cy="609398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Rockwell Condensed" panose="02060603050405020104" pitchFamily="18" charset="0"/>
              </a:rPr>
              <a:t>Učenici s teškoćama</a:t>
            </a:r>
            <a:endParaRPr lang="hr-HR" dirty="0">
              <a:solidFill>
                <a:srgbClr val="FF0000"/>
              </a:solidFill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20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jagram 10"/>
          <p:cNvGraphicFramePr/>
          <p:nvPr>
            <p:extLst>
              <p:ext uri="{D42A27DB-BD31-4B8C-83A1-F6EECF244321}">
                <p14:modId xmlns:p14="http://schemas.microsoft.com/office/powerpoint/2010/main" val="273510496"/>
              </p:ext>
            </p:extLst>
          </p:nvPr>
        </p:nvGraphicFramePr>
        <p:xfrm>
          <a:off x="575187" y="870155"/>
          <a:ext cx="10552773" cy="598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9432" y="457201"/>
            <a:ext cx="10508528" cy="471948"/>
          </a:xfrm>
        </p:spPr>
        <p:txBody>
          <a:bodyPr/>
          <a:lstStyle/>
          <a:p>
            <a:r>
              <a:rPr lang="hr-HR" sz="2800" b="1" dirty="0" smtClean="0">
                <a:latin typeface="Rockwell" panose="02060603020205020403" pitchFamily="18" charset="0"/>
              </a:rPr>
              <a:t>Prilagodbe ispitne tehnologije</a:t>
            </a:r>
            <a:endParaRPr lang="hr-HR" sz="28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541867" y="1304370"/>
            <a:ext cx="10586093" cy="323165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2800" dirty="0" smtClean="0">
                <a:latin typeface="Rockwell" panose="02060603020205020403" pitchFamily="18" charset="0"/>
              </a:rPr>
              <a:t>učenici </a:t>
            </a:r>
            <a:r>
              <a:rPr lang="hr-HR" sz="2800" dirty="0">
                <a:latin typeface="Rockwell" panose="02060603020205020403" pitchFamily="18" charset="0"/>
              </a:rPr>
              <a:t>prvu informaciju o postavljanju zahtjeva za</a:t>
            </a:r>
            <a:br>
              <a:rPr lang="hr-HR" sz="2800" dirty="0">
                <a:latin typeface="Rockwell" panose="02060603020205020403" pitchFamily="18" charset="0"/>
              </a:rPr>
            </a:br>
            <a:r>
              <a:rPr lang="hr-HR" sz="2800" dirty="0">
                <a:latin typeface="Rockwell" panose="02060603020205020403" pitchFamily="18" charset="0"/>
              </a:rPr>
              <a:t>prilagodbom ispitne tehnologije daju </a:t>
            </a:r>
            <a:r>
              <a:rPr lang="hr-HR" sz="2800" b="1" dirty="0" smtClean="0">
                <a:latin typeface="Rockwell" panose="02060603020205020403" pitchFamily="18" charset="0"/>
              </a:rPr>
              <a:t>ispitnoj koordinatorici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2800" dirty="0" smtClean="0">
                <a:latin typeface="Rockwell" panose="02060603020205020403" pitchFamily="18" charset="0"/>
              </a:rPr>
              <a:t>ispitna koordinatorica učenicima i roditeljima </a:t>
            </a:r>
            <a:r>
              <a:rPr lang="hr-HR" sz="2800" b="1" dirty="0">
                <a:latin typeface="Rockwell" panose="02060603020205020403" pitchFamily="18" charset="0"/>
              </a:rPr>
              <a:t>daje detaljne upute o </a:t>
            </a:r>
            <a:r>
              <a:rPr lang="hr-HR" sz="2800" b="1" dirty="0" smtClean="0">
                <a:latin typeface="Rockwell" panose="02060603020205020403" pitchFamily="18" charset="0"/>
              </a:rPr>
              <a:t>načinu ostvarivanja </a:t>
            </a:r>
            <a:r>
              <a:rPr lang="hr-HR" sz="2800" b="1" dirty="0">
                <a:latin typeface="Rockwell" panose="02060603020205020403" pitchFamily="18" charset="0"/>
              </a:rPr>
              <a:t>toga prava 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08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677160" y="-132840"/>
            <a:ext cx="10450440" cy="2226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PRIJAVE ISPITA DRŽAVNE MATURE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677160" y="1371600"/>
            <a:ext cx="11083916" cy="536027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učenici imaju mogućnost prijavljivati ispite državne mature za ljetni rok školske godine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1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./202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od 1. prosinca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1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od 12:00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do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15. veljače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godine do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12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: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00 sati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strike="noStrike" kern="1200" cap="none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do završetka prijave ispita državne mature 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učeni</a:t>
            </a:r>
            <a:r>
              <a:rPr kumimoji="0" lang="hr-HR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k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može na svojoj stranici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mijenjati prijavljene ispite državne mature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, može mijenjati razine prijavljenih ispita i može brisati prijavljene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ispite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20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061884" y="534620"/>
            <a:ext cx="10066076" cy="584775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r-HR" sz="2800" dirty="0" smtClean="0">
              <a:latin typeface="Rockwell" panose="020606030202050204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2800" dirty="0" smtClean="0">
                <a:latin typeface="Rockwell" panose="02060603020205020403" pitchFamily="18" charset="0"/>
              </a:rPr>
              <a:t> o </a:t>
            </a:r>
            <a:r>
              <a:rPr lang="hr-HR" sz="2800" dirty="0">
                <a:latin typeface="Rockwell" panose="02060603020205020403" pitchFamily="18" charset="0"/>
              </a:rPr>
              <a:t>mogućnosti početka prijava studijskih programa učenici će biti obaviješteni na mrežnim stranicama: </a:t>
            </a:r>
            <a:r>
              <a:rPr lang="hr-HR" sz="2800" dirty="0" smtClean="0">
                <a:latin typeface="Rockwell" panose="02060603020205020403" pitchFamily="18" charset="0"/>
                <a:hlinkClick r:id="rId2"/>
              </a:rPr>
              <a:t>www.studij.hr</a:t>
            </a:r>
            <a:r>
              <a:rPr lang="hr-HR" sz="2800" dirty="0" smtClean="0">
                <a:latin typeface="Rockwell" panose="02060603020205020403" pitchFamily="18" charset="0"/>
              </a:rPr>
              <a:t>  </a:t>
            </a:r>
            <a:r>
              <a:rPr lang="hr-HR" sz="2800" dirty="0">
                <a:latin typeface="Rockwell" panose="02060603020205020403" pitchFamily="18" charset="0"/>
              </a:rPr>
              <a:t>i </a:t>
            </a:r>
            <a:r>
              <a:rPr lang="hr-HR" sz="2800" dirty="0" smtClean="0">
                <a:latin typeface="Rockwell" panose="02060603020205020403" pitchFamily="18" charset="0"/>
                <a:hlinkClick r:id="rId3"/>
              </a:rPr>
              <a:t>www.postani-student.hr</a:t>
            </a:r>
            <a:endParaRPr lang="hr-HR" sz="2800" dirty="0" smtClean="0">
              <a:latin typeface="Rockwell" panose="02060603020205020403" pitchFamily="18" charset="0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spc="-1" dirty="0">
                <a:solidFill>
                  <a:srgbClr val="000000"/>
                </a:solidFill>
                <a:latin typeface="Rockwell"/>
              </a:rPr>
              <a:t>učenici imaju mogućnost prijave najviše 10 studijskih programa</a:t>
            </a:r>
          </a:p>
          <a:p>
            <a:pPr marL="36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</a:pPr>
            <a:endParaRPr lang="hr-HR" sz="2800" spc="-1" dirty="0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hr-HR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855360" y="484560"/>
            <a:ext cx="1027260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ŠTO JE DRŽAVNA MATURA?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677160" y="2160720"/>
            <a:ext cx="92480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državna matura je </a:t>
            </a:r>
            <a:r>
              <a:rPr kumimoji="0" lang="en-US" sz="28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skup ispita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kojima se provjeravaju i vrednuju znanja, vještine i sposobnosti učenika koje su stekli tijekom obrazovanja u osnovnoj i srednjoj školi prema propisanim nastavnim planovima i programima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/>
            </a:r>
            <a:b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923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677160" y="484560"/>
            <a:ext cx="104504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Pravo</a:t>
            </a:r>
            <a:r>
              <a:rPr kumimoji="0" lang="en-US" sz="5400" b="1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pristupa polaganju ispita državne mature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77160" y="2093400"/>
            <a:ext cx="10781640" cy="457541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imaju učenici odnosno pristupnici koji su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s uspjehom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završili završni razred na kraju nastavne godine, što uključuje i 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učenike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kojima je pozitivno riješen prigovor na zaključenu negativnu ocjenu</a:t>
            </a: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učenici koji se na kraju nastavne godine upućuju na dopunski nastavni rad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NE MOGU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pristupiti polaganju ispita državne mature u 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ljetnom</a:t>
            </a:r>
            <a:r>
              <a:rPr kumimoji="0" lang="hr-HR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roku</a:t>
            </a:r>
          </a:p>
        </p:txBody>
      </p:sp>
    </p:spTree>
    <p:extLst>
      <p:ext uri="{BB962C8B-B14F-4D97-AF65-F5344CB8AC3E}">
        <p14:creationId xmlns:p14="http://schemas.microsoft.com/office/powerpoint/2010/main" val="382210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2"/>
          <p:cNvSpPr txBox="1"/>
          <p:nvPr/>
        </p:nvSpPr>
        <p:spPr>
          <a:xfrm>
            <a:off x="677160" y="1303867"/>
            <a:ext cx="9764280" cy="5435693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endParaRPr kumimoji="0" lang="hr-HR" sz="28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učenici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imaju pravo na polaganje prijavljenih ispita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bez obveze plaćanja troškova u kalendarskoj godini u kojoj završavaju završni razred srednjoškolskoga obrazovanja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ako učenik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 jesenskom roku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prijavi ispit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koji je položio u ljetnome roku, obvezan je platiti naknadu troškova ispita bez obzira na razinu prijavljenoga ispita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159" y="160357"/>
            <a:ext cx="10532707" cy="1495794"/>
          </a:xfrm>
        </p:spPr>
        <p:txBody>
          <a:bodyPr/>
          <a:lstStyle/>
          <a:p>
            <a:r>
              <a:rPr lang="hr-HR" sz="5400" dirty="0" smtClean="0">
                <a:solidFill>
                  <a:srgbClr val="FF0000"/>
                </a:solidFill>
                <a:latin typeface="Rockwell Condensed" panose="02060603050405020104" pitchFamily="18" charset="0"/>
              </a:rPr>
              <a:t>PRAVO POLAGANJA PRIJAVLJENIH ISPITA BEZ OBVEZE PLAĆANJA</a:t>
            </a:r>
            <a:endParaRPr lang="hr-HR" sz="5400" dirty="0">
              <a:solidFill>
                <a:srgbClr val="FF0000"/>
              </a:solidFill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16240" y="221400"/>
            <a:ext cx="10566919" cy="148127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NAKNADNA PRIJAVA ISPITA</a:t>
            </a:r>
            <a:r>
              <a:rPr kumimoji="0" lang="en-US" sz="48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-samo iz opravdanih razloga</a:t>
            </a:r>
            <a:endParaRPr kumimoji="0" lang="en-US" sz="4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324960" y="1702676"/>
            <a:ext cx="11593771" cy="495001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naknadna prijava i promjena ispita moguća je za učenike koji u zadanome roku od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1. prosinca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1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do 15. veljače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godine do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12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: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00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sati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ne prijave ispite državne mature, a za to imaju opravdani razlog</a:t>
            </a: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opravdani razlozi mogu biti:</a:t>
            </a:r>
          </a:p>
          <a:p>
            <a:pPr marL="360" marR="0" lvl="0" indent="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Tx/>
              <a:buNone/>
              <a:tabLst/>
              <a:defRPr/>
            </a:pPr>
            <a:r>
              <a:rPr kumimoji="0" lang="hr-HR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- 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teži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zdravstveni problemi u razdoblju trajanja prijava ispita</a:t>
            </a:r>
          </a:p>
          <a:p>
            <a:pPr marL="360" marR="0" lvl="0" indent="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Tx/>
              <a:buNone/>
              <a:tabLst/>
              <a:defRPr/>
            </a:pPr>
            <a:r>
              <a:rPr kumimoji="0" lang="hr-HR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- 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smrt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 obitelji, prometna ili druga nesreća te drugi opravdani razlozi</a:t>
            </a:r>
          </a:p>
        </p:txBody>
      </p:sp>
    </p:spTree>
    <p:extLst>
      <p:ext uri="{BB962C8B-B14F-4D97-AF65-F5344CB8AC3E}">
        <p14:creationId xmlns:p14="http://schemas.microsoft.com/office/powerpoint/2010/main" val="84028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677159" y="1386359"/>
            <a:ext cx="10201047" cy="498290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6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učenici mogu naknadno prijaviti ispite državne mature,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najkasnije 30 dana prije početka ispitnoga roka, do 2. svibnja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godine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popunjenu zamolbu s dokumentacijom, kojom učenik dokazuje opravdanost nemogućnosti prijave ispita državne mature u propisanome roku, učenik predaje Školskom ispitnom povjerenstvu koje donosi odluku</a:t>
            </a:r>
          </a:p>
        </p:txBody>
      </p:sp>
    </p:spTree>
    <p:extLst>
      <p:ext uri="{BB962C8B-B14F-4D97-AF65-F5344CB8AC3E}">
        <p14:creationId xmlns:p14="http://schemas.microsoft.com/office/powerpoint/2010/main" val="280921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27680" y="484560"/>
            <a:ext cx="1143000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PROMJENA PRIJAVLJENIH </a:t>
            </a:r>
            <a:r>
              <a:rPr kumimoji="0" lang="en-US" sz="4800" b="0" i="0" u="none" strike="noStrike" kern="1200" cap="all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ISPITA</a:t>
            </a:r>
            <a:r>
              <a:rPr kumimoji="0" lang="en-US" sz="48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-samo iz opravdanih razloga</a:t>
            </a:r>
            <a:endParaRPr kumimoji="0" lang="en-US" sz="4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206640" y="1891862"/>
            <a:ext cx="11651040" cy="645545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prijavljene ispite moguće je iz opravdanih razloga promijeniti, što znači da je ispite moguće odjaviti i prijaviti druge ispite (moguća je i promjena razine prijavljenih ispita),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najkasnije 30 dana prije početka ispitnoga roka, tj. do 2. svibnja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godine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želju za promjenom prijavljenoga ispita učenik prijavljuje ispitnoj koordinatorici</a:t>
            </a: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odluku o opravdanosti zamolbe donosi Školsko ispitno povjerenstvo</a:t>
            </a:r>
          </a:p>
        </p:txBody>
      </p:sp>
    </p:spTree>
    <p:extLst>
      <p:ext uri="{BB962C8B-B14F-4D97-AF65-F5344CB8AC3E}">
        <p14:creationId xmlns:p14="http://schemas.microsoft.com/office/powerpoint/2010/main" val="406008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677160" y="484560"/>
            <a:ext cx="104504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ODJAVA PRIJAVLJENIH ISPITA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677159" y="1150883"/>
            <a:ext cx="10989323" cy="5426317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9500" lnSpcReduction="10000"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endParaRPr kumimoji="0" lang="hr-HR" sz="28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31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polaganje </a:t>
            </a:r>
            <a:r>
              <a:rPr kumimoji="0" lang="en-US" sz="31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prijavljenih ispita učenik može odjaviti </a:t>
            </a:r>
            <a:r>
              <a:rPr kumimoji="0" lang="en-US" sz="3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najkasnije 30 dana prije početka ispitnoga roka, tj. do 2. svibnja </a:t>
            </a:r>
            <a:r>
              <a:rPr kumimoji="0" lang="en-US" sz="31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202</a:t>
            </a:r>
            <a:r>
              <a:rPr kumimoji="0" lang="hr-HR" sz="31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2</a:t>
            </a:r>
            <a:r>
              <a:rPr kumimoji="0" lang="en-US" sz="31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 </a:t>
            </a:r>
            <a:r>
              <a:rPr kumimoji="0" lang="en-US" sz="3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godine</a:t>
            </a:r>
            <a:endParaRPr kumimoji="0" lang="en-US" sz="31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31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za odjavu prijavljenih ispita učenik se treba javiti ispitnoj koordinatorici</a:t>
            </a:r>
          </a:p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31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odluku o opravdanosti zamolbe donosi Školsko ispitno povjerenstvo</a:t>
            </a:r>
          </a:p>
        </p:txBody>
      </p:sp>
    </p:spTree>
    <p:extLst>
      <p:ext uri="{BB962C8B-B14F-4D97-AF65-F5344CB8AC3E}">
        <p14:creationId xmlns:p14="http://schemas.microsoft.com/office/powerpoint/2010/main" val="36998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677160" y="1100667"/>
            <a:ext cx="9759612" cy="494013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marR="0" lvl="0" indent="-182520" algn="l" defTabSz="9144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ako se ispit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ne odjavi u određenome roku i ako se ne prilože dokazi o opravdanosti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izostanaka u propisanim rokovima, smatra se da je ispitni rok iskorišten, a učenik tada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mora platiti naknadu troškova polaganja ispita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1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cap="all" spc="-1" dirty="0" smtClean="0">
                <a:solidFill>
                  <a:srgbClr val="FFC000"/>
                </a:solidFill>
                <a:latin typeface="Rockwell Condensed"/>
              </a:rPr>
              <a:t>PROBNI </a:t>
            </a:r>
            <a:r>
              <a:rPr lang="en-US" sz="5400" cap="all" spc="-1" dirty="0" smtClean="0">
                <a:solidFill>
                  <a:srgbClr val="FFC000"/>
                </a:solidFill>
                <a:latin typeface="Rockwell Condensed"/>
              </a:rPr>
              <a:t>ISPIT</a:t>
            </a:r>
            <a:r>
              <a:rPr lang="hr-HR" sz="5400" cap="all" spc="-1" dirty="0" smtClean="0">
                <a:solidFill>
                  <a:srgbClr val="FFC000"/>
                </a:solidFill>
                <a:latin typeface="Rockwell Condensed"/>
              </a:rPr>
              <a:t>I</a:t>
            </a:r>
            <a:r>
              <a:rPr lang="en-US" sz="5400" cap="all" spc="-1" dirty="0" smtClean="0">
                <a:solidFill>
                  <a:srgbClr val="FFC000"/>
                </a:solidFill>
                <a:latin typeface="Rockwell Condensed"/>
              </a:rPr>
              <a:t> </a:t>
            </a:r>
            <a:r>
              <a:rPr lang="en-US" sz="5400" cap="all" spc="-1" dirty="0">
                <a:solidFill>
                  <a:srgbClr val="FFC000"/>
                </a:solidFill>
                <a:latin typeface="Rockwell Condensed"/>
              </a:rPr>
              <a:t>DRŽAVNE MATURE</a:t>
            </a:r>
            <a:r>
              <a:rPr lang="en-US" sz="5400" spc="-1" dirty="0">
                <a:solidFill>
                  <a:srgbClr val="000000"/>
                </a:solidFill>
                <a:latin typeface="Rockwell"/>
              </a:rPr>
              <a:t/>
            </a:r>
            <a:br>
              <a:rPr lang="en-US" sz="5400" spc="-1" dirty="0">
                <a:solidFill>
                  <a:srgbClr val="000000"/>
                </a:solidFill>
                <a:latin typeface="Rockwell"/>
              </a:rPr>
            </a:b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1766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>
                <a:latin typeface="Rockwell" panose="02060603020205020403" pitchFamily="18" charset="0"/>
              </a:rPr>
              <a:t>z</a:t>
            </a:r>
            <a:r>
              <a:rPr lang="hr-HR" dirty="0" smtClean="0">
                <a:latin typeface="Rockwell" panose="02060603020205020403" pitchFamily="18" charset="0"/>
              </a:rPr>
              <a:t>a sve učenike završnih razreda bit će organizirana provedba probnih ispita iz </a:t>
            </a:r>
            <a:r>
              <a:rPr lang="hr-HR" b="1" dirty="0" smtClean="0">
                <a:latin typeface="Rockwell" panose="02060603020205020403" pitchFamily="18" charset="0"/>
              </a:rPr>
              <a:t>Hrvatskoga jezika, Matematike </a:t>
            </a:r>
            <a:r>
              <a:rPr lang="hr-HR" dirty="0" smtClean="0">
                <a:latin typeface="Rockwell" panose="02060603020205020403" pitchFamily="18" charset="0"/>
              </a:rPr>
              <a:t>i </a:t>
            </a:r>
            <a:r>
              <a:rPr lang="hr-HR" b="1" dirty="0" smtClean="0">
                <a:latin typeface="Rockwell" panose="02060603020205020403" pitchFamily="18" charset="0"/>
              </a:rPr>
              <a:t>Engleskoga/Njemačkoga jezika 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Rockwell" panose="02060603020205020403" pitchFamily="18" charset="0"/>
              </a:rPr>
              <a:t>c</a:t>
            </a:r>
            <a:r>
              <a:rPr lang="hr-HR" dirty="0" smtClean="0">
                <a:latin typeface="Rockwell" panose="02060603020205020403" pitchFamily="18" charset="0"/>
              </a:rPr>
              <a:t>ilj probnih ispita je informirati učenike o ispitima temeljenima na predmetnim kurikulumima te na taj način smanjiti neizvjesnost vezanu uz polaganje ispita redovne državne mature</a:t>
            </a:r>
          </a:p>
        </p:txBody>
      </p:sp>
    </p:spTree>
    <p:extLst>
      <p:ext uri="{BB962C8B-B14F-4D97-AF65-F5344CB8AC3E}">
        <p14:creationId xmlns:p14="http://schemas.microsoft.com/office/powerpoint/2010/main" val="3642253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  <a:latin typeface="Rockwell Condensed" panose="02060603050405020104" pitchFamily="18" charset="0"/>
              </a:rPr>
              <a:t>Prijave probnih ispita državne mature</a:t>
            </a:r>
            <a:endParaRPr lang="hr-HR" dirty="0">
              <a:solidFill>
                <a:srgbClr val="FFC00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86348"/>
            <a:ext cx="11122742" cy="52209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hr-HR" b="1" spc="-1" dirty="0" smtClean="0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50000"/>
              </a:lnSpc>
            </a:pPr>
            <a:r>
              <a:rPr lang="en-US" b="1" spc="-1" dirty="0" smtClean="0">
                <a:solidFill>
                  <a:srgbClr val="000000"/>
                </a:solidFill>
                <a:latin typeface="Rockwell"/>
              </a:rPr>
              <a:t>učenici </a:t>
            </a:r>
            <a:r>
              <a:rPr lang="en-US" b="1" spc="-1" dirty="0">
                <a:solidFill>
                  <a:srgbClr val="000000"/>
                </a:solidFill>
                <a:latin typeface="Rockwell"/>
              </a:rPr>
              <a:t>imaju mogućnost prijavljivati </a:t>
            </a:r>
            <a:r>
              <a:rPr lang="hr-HR" b="1" spc="-1" dirty="0" smtClean="0">
                <a:solidFill>
                  <a:srgbClr val="000000"/>
                </a:solidFill>
                <a:latin typeface="Rockwell"/>
              </a:rPr>
              <a:t>probne </a:t>
            </a:r>
            <a:r>
              <a:rPr lang="en-US" b="1" spc="-1" dirty="0" smtClean="0">
                <a:solidFill>
                  <a:srgbClr val="000000"/>
                </a:solidFill>
                <a:latin typeface="Rockwell"/>
              </a:rPr>
              <a:t>ispite </a:t>
            </a:r>
            <a:r>
              <a:rPr lang="en-US" b="1" spc="-1" dirty="0">
                <a:solidFill>
                  <a:srgbClr val="000000"/>
                </a:solidFill>
                <a:latin typeface="Rockwell"/>
              </a:rPr>
              <a:t>državne mature </a:t>
            </a:r>
            <a:r>
              <a:rPr lang="en-US" b="1" spc="-1" dirty="0" smtClean="0">
                <a:solidFill>
                  <a:srgbClr val="FF0000"/>
                </a:solidFill>
                <a:latin typeface="Rockwell"/>
              </a:rPr>
              <a:t>od 1. prosinca 202</a:t>
            </a:r>
            <a:r>
              <a:rPr lang="hr-HR" b="1" spc="-1" dirty="0" smtClean="0">
                <a:solidFill>
                  <a:srgbClr val="FF0000"/>
                </a:solidFill>
                <a:latin typeface="Rockwell"/>
              </a:rPr>
              <a:t>1</a:t>
            </a:r>
            <a:r>
              <a:rPr lang="en-US" b="1" spc="-1" dirty="0" smtClean="0">
                <a:solidFill>
                  <a:srgbClr val="FF0000"/>
                </a:solidFill>
                <a:latin typeface="Rockwell"/>
              </a:rPr>
              <a:t>.</a:t>
            </a:r>
            <a:r>
              <a:rPr lang="hr-HR" b="1" spc="-1" dirty="0" smtClean="0">
                <a:solidFill>
                  <a:srgbClr val="FF0000"/>
                </a:solidFill>
                <a:latin typeface="Rockwell"/>
              </a:rPr>
              <a:t> </a:t>
            </a:r>
            <a:r>
              <a:rPr lang="en-US" b="1" spc="-1" dirty="0" smtClean="0">
                <a:solidFill>
                  <a:srgbClr val="FF0000"/>
                </a:solidFill>
                <a:latin typeface="Rockwell"/>
              </a:rPr>
              <a:t>do </a:t>
            </a:r>
            <a:r>
              <a:rPr lang="hr-HR" b="1" spc="-1" dirty="0" smtClean="0">
                <a:solidFill>
                  <a:srgbClr val="FF0000"/>
                </a:solidFill>
                <a:latin typeface="Rockwell"/>
              </a:rPr>
              <a:t>20</a:t>
            </a:r>
            <a:r>
              <a:rPr lang="en-US" b="1" spc="-1" dirty="0" smtClean="0">
                <a:solidFill>
                  <a:srgbClr val="FF0000"/>
                </a:solidFill>
                <a:latin typeface="Rockwell"/>
              </a:rPr>
              <a:t>. </a:t>
            </a:r>
            <a:r>
              <a:rPr lang="hr-HR" b="1" spc="-1" dirty="0" smtClean="0">
                <a:solidFill>
                  <a:srgbClr val="FF0000"/>
                </a:solidFill>
                <a:latin typeface="Rockwell"/>
              </a:rPr>
              <a:t>prosinca</a:t>
            </a:r>
            <a:r>
              <a:rPr lang="en-US" b="1" spc="-1" dirty="0" smtClean="0">
                <a:solidFill>
                  <a:srgbClr val="FF0000"/>
                </a:solidFill>
                <a:latin typeface="Rockwell"/>
              </a:rPr>
              <a:t> 202</a:t>
            </a:r>
            <a:r>
              <a:rPr lang="hr-HR" b="1" spc="-1" dirty="0" smtClean="0">
                <a:solidFill>
                  <a:srgbClr val="FF0000"/>
                </a:solidFill>
                <a:latin typeface="Rockwell"/>
              </a:rPr>
              <a:t>1</a:t>
            </a:r>
            <a:r>
              <a:rPr lang="en-US" b="1" spc="-1" dirty="0" smtClean="0">
                <a:solidFill>
                  <a:srgbClr val="FF0000"/>
                </a:solidFill>
                <a:latin typeface="Rockwell"/>
              </a:rPr>
              <a:t>. godine</a:t>
            </a:r>
            <a:endParaRPr lang="hr-HR" b="1" spc="-1" dirty="0" smtClean="0">
              <a:solidFill>
                <a:srgbClr val="FF0000"/>
              </a:solidFill>
              <a:latin typeface="Rockwell"/>
            </a:endParaRPr>
          </a:p>
          <a:p>
            <a:pPr lvl="0">
              <a:lnSpc>
                <a:spcPct val="150000"/>
              </a:lnSpc>
            </a:pPr>
            <a:r>
              <a:rPr lang="hr-HR" b="1" dirty="0">
                <a:solidFill>
                  <a:prstClr val="black"/>
                </a:solidFill>
                <a:latin typeface="Rockwell" panose="02060603020205020403" pitchFamily="18" charset="0"/>
              </a:rPr>
              <a:t>razina probnih ispita ne mora biti jednaka razini redovnih ispita državne mature</a:t>
            </a:r>
          </a:p>
          <a:p>
            <a:pPr lvl="0">
              <a:lnSpc>
                <a:spcPct val="150000"/>
              </a:lnSpc>
            </a:pPr>
            <a:r>
              <a:rPr lang="hr-HR" b="1" dirty="0">
                <a:solidFill>
                  <a:prstClr val="black"/>
                </a:solidFill>
                <a:latin typeface="Rockwell" panose="02060603020205020403" pitchFamily="18" charset="0"/>
              </a:rPr>
              <a:t>prijave probnih ispita ne zamjenjuju prijavu ispita državne mature</a:t>
            </a:r>
          </a:p>
          <a:p>
            <a:pPr>
              <a:lnSpc>
                <a:spcPct val="150000"/>
              </a:lnSpc>
            </a:pPr>
            <a:endParaRPr lang="hr-HR" b="1" spc="-1" dirty="0" smtClean="0">
              <a:solidFill>
                <a:srgbClr val="000000"/>
              </a:solidFill>
              <a:latin typeface="Rockwell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8056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63677" y="365125"/>
            <a:ext cx="10690123" cy="1325563"/>
          </a:xfrm>
        </p:spPr>
        <p:txBody>
          <a:bodyPr/>
          <a:lstStyle/>
          <a:p>
            <a:r>
              <a:rPr lang="hr-HR" dirty="0" smtClean="0">
                <a:solidFill>
                  <a:srgbClr val="FFC000"/>
                </a:solidFill>
                <a:latin typeface="Rockwell Condensed" panose="02060603050405020104" pitchFamily="18" charset="0"/>
              </a:rPr>
              <a:t>Prilagodba ispitne tehnologije</a:t>
            </a:r>
            <a:endParaRPr lang="hr-HR" dirty="0">
              <a:solidFill>
                <a:srgbClr val="FFC00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8929" y="1825624"/>
            <a:ext cx="10704871" cy="50323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dirty="0" smtClean="0">
                <a:latin typeface="Rockwell" panose="02060603020205020403" pitchFamily="18" charset="0"/>
              </a:rPr>
              <a:t>na probnim </a:t>
            </a:r>
            <a:r>
              <a:rPr lang="hr-HR" dirty="0">
                <a:latin typeface="Rockwell" panose="02060603020205020403" pitchFamily="18" charset="0"/>
              </a:rPr>
              <a:t>ispitima </a:t>
            </a:r>
            <a:r>
              <a:rPr lang="hr-HR" dirty="0" smtClean="0">
                <a:latin typeface="Rockwell" panose="02060603020205020403" pitchFamily="18" charset="0"/>
              </a:rPr>
              <a:t>također je moguća </a:t>
            </a:r>
            <a:r>
              <a:rPr lang="hr-HR" dirty="0">
                <a:latin typeface="Rockwell" panose="02060603020205020403" pitchFamily="18" charset="0"/>
              </a:rPr>
              <a:t>prilagodba za </a:t>
            </a:r>
            <a:r>
              <a:rPr lang="hr-HR" dirty="0" smtClean="0">
                <a:latin typeface="Rockwell" panose="02060603020205020403" pitchFamily="18" charset="0"/>
              </a:rPr>
              <a:t>učenike </a:t>
            </a:r>
            <a:r>
              <a:rPr lang="hr-HR" dirty="0">
                <a:latin typeface="Rockwell" panose="02060603020205020403" pitchFamily="18" charset="0"/>
              </a:rPr>
              <a:t>s </a:t>
            </a:r>
            <a:r>
              <a:rPr lang="hr-HR" dirty="0" smtClean="0">
                <a:latin typeface="Rockwell" panose="02060603020205020403" pitchFamily="18" charset="0"/>
              </a:rPr>
              <a:t>teškoćama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Rockwell" panose="02060603020205020403" pitchFamily="18" charset="0"/>
              </a:rPr>
              <a:t>p</a:t>
            </a:r>
            <a:r>
              <a:rPr lang="hr-HR" dirty="0" smtClean="0">
                <a:latin typeface="Rockwell" panose="02060603020205020403" pitchFamily="18" charset="0"/>
              </a:rPr>
              <a:t>rilagodba </a:t>
            </a:r>
            <a:r>
              <a:rPr lang="hr-HR" dirty="0">
                <a:latin typeface="Rockwell" panose="02060603020205020403" pitchFamily="18" charset="0"/>
              </a:rPr>
              <a:t>ć</a:t>
            </a:r>
            <a:r>
              <a:rPr lang="hr-HR" dirty="0" smtClean="0">
                <a:latin typeface="Rockwell" panose="02060603020205020403" pitchFamily="18" charset="0"/>
              </a:rPr>
              <a:t>e </a:t>
            </a:r>
            <a:r>
              <a:rPr lang="hr-HR" dirty="0">
                <a:latin typeface="Rockwell" panose="02060603020205020403" pitchFamily="18" charset="0"/>
              </a:rPr>
              <a:t>biti na </a:t>
            </a:r>
            <a:r>
              <a:rPr lang="hr-HR" dirty="0" smtClean="0">
                <a:latin typeface="Rockwell" panose="02060603020205020403" pitchFamily="18" charset="0"/>
              </a:rPr>
              <a:t>način </a:t>
            </a:r>
            <a:r>
              <a:rPr lang="hr-HR" dirty="0">
                <a:latin typeface="Rockwell" panose="02060603020205020403" pitchFamily="18" charset="0"/>
              </a:rPr>
              <a:t>na </a:t>
            </a:r>
            <a:r>
              <a:rPr lang="hr-HR" dirty="0" smtClean="0">
                <a:latin typeface="Rockwell" panose="02060603020205020403" pitchFamily="18" charset="0"/>
              </a:rPr>
              <a:t>koji učenici </a:t>
            </a:r>
            <a:r>
              <a:rPr lang="hr-HR" dirty="0">
                <a:latin typeface="Rockwell" panose="02060603020205020403" pitchFamily="18" charset="0"/>
              </a:rPr>
              <a:t>s </a:t>
            </a:r>
            <a:r>
              <a:rPr lang="hr-HR" dirty="0" smtClean="0">
                <a:latin typeface="Rockwell" panose="02060603020205020403" pitchFamily="18" charset="0"/>
              </a:rPr>
              <a:t>teškoćama </a:t>
            </a:r>
            <a:r>
              <a:rPr lang="hr-HR" dirty="0">
                <a:latin typeface="Rockwell" panose="02060603020205020403" pitchFamily="18" charset="0"/>
              </a:rPr>
              <a:t>imaju prilagodbu u redovitom </a:t>
            </a:r>
            <a:r>
              <a:rPr lang="hr-HR" dirty="0" smtClean="0">
                <a:latin typeface="Rockwell" panose="02060603020205020403" pitchFamily="18" charset="0"/>
              </a:rPr>
              <a:t>nastavnom procesu</a:t>
            </a:r>
            <a:r>
              <a:rPr lang="hr-HR" dirty="0">
                <a:latin typeface="Rockwell" panose="02060603020205020403" pitchFamily="18" charset="0"/>
              </a:rPr>
              <a:t>, a koja </a:t>
            </a:r>
            <a:r>
              <a:rPr lang="hr-HR" dirty="0" smtClean="0">
                <a:latin typeface="Rockwell" panose="02060603020205020403" pitchFamily="18" charset="0"/>
              </a:rPr>
              <a:t>će </a:t>
            </a:r>
            <a:r>
              <a:rPr lang="hr-HR" dirty="0">
                <a:latin typeface="Rockwell" panose="02060603020205020403" pitchFamily="18" charset="0"/>
              </a:rPr>
              <a:t>se temeljiti na </a:t>
            </a:r>
            <a:r>
              <a:rPr lang="hr-HR" dirty="0" smtClean="0">
                <a:latin typeface="Rockwell" panose="02060603020205020403" pitchFamily="18" charset="0"/>
              </a:rPr>
              <a:t>postojećoj </a:t>
            </a:r>
            <a:r>
              <a:rPr lang="hr-HR" dirty="0">
                <a:latin typeface="Rockwell" panose="02060603020205020403" pitchFamily="18" charset="0"/>
              </a:rPr>
              <a:t>dokumentaciji kojom </a:t>
            </a:r>
            <a:r>
              <a:rPr lang="hr-HR" dirty="0" smtClean="0">
                <a:latin typeface="Rockwell" panose="02060603020205020403" pitchFamily="18" charset="0"/>
              </a:rPr>
              <a:t>Škola raspolaže 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Rockwell" panose="02060603020205020403" pitchFamily="18" charset="0"/>
              </a:rPr>
              <a:t>ispite iz ostalih predmeta Škola će provesti ovisno o vlastitim mogućnostima i interesu učenika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814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77160" y="1135626"/>
            <a:ext cx="9779446" cy="490517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ispiti državne mature na standardizirani se način provode u cijeloj državi u isto vrijeme i pod jednakim uvjetima i kriterijima za sve učenike, odnosno pristupnike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47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  <a:latin typeface="Rockwell Condensed" panose="02060603050405020104" pitchFamily="18" charset="0"/>
              </a:rPr>
              <a:t>Provedba i vrednovanje probnih ispita</a:t>
            </a:r>
            <a:endParaRPr lang="hr-HR" dirty="0">
              <a:solidFill>
                <a:srgbClr val="FFC00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>
                <a:latin typeface="Rockwell" panose="02060603020205020403" pitchFamily="18" charset="0"/>
              </a:rPr>
              <a:t>probni </a:t>
            </a:r>
            <a:r>
              <a:rPr lang="hr-HR" b="1" dirty="0">
                <a:latin typeface="Rockwell" panose="02060603020205020403" pitchFamily="18" charset="0"/>
              </a:rPr>
              <a:t>ispiti će se provoditi </a:t>
            </a:r>
            <a:r>
              <a:rPr lang="hr-HR" b="1" dirty="0" smtClean="0">
                <a:latin typeface="Rockwell" panose="02060603020205020403" pitchFamily="18" charset="0"/>
              </a:rPr>
              <a:t>u </a:t>
            </a:r>
            <a:r>
              <a:rPr lang="hr-HR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Školi od 15. ožujka do 15. travnja 2022. </a:t>
            </a:r>
          </a:p>
          <a:p>
            <a:pPr>
              <a:lnSpc>
                <a:spcPct val="150000"/>
              </a:lnSpc>
            </a:pPr>
            <a:r>
              <a:rPr lang="hr-HR" b="1" dirty="0">
                <a:latin typeface="Rockwell" panose="02060603020205020403" pitchFamily="18" charset="0"/>
              </a:rPr>
              <a:t>p</a:t>
            </a:r>
            <a:r>
              <a:rPr lang="hr-HR" b="1" dirty="0" smtClean="0">
                <a:latin typeface="Rockwell" panose="02060603020205020403" pitchFamily="18" charset="0"/>
              </a:rPr>
              <a:t>robni ispiti nisu za ocjenu</a:t>
            </a:r>
          </a:p>
          <a:p>
            <a:pPr>
              <a:lnSpc>
                <a:spcPct val="150000"/>
              </a:lnSpc>
            </a:pPr>
            <a:r>
              <a:rPr lang="hr-HR" b="1" dirty="0">
                <a:latin typeface="Rockwell" panose="02060603020205020403" pitchFamily="18" charset="0"/>
              </a:rPr>
              <a:t>n</a:t>
            </a:r>
            <a:r>
              <a:rPr lang="hr-HR" b="1" dirty="0" smtClean="0">
                <a:latin typeface="Rockwell" panose="02060603020205020403" pitchFamily="18" charset="0"/>
              </a:rPr>
              <a:t>jihov rezultat ne utječe na zaključne ocjene učenika niti na rezultate učenika na redovnim ispitima državne mature</a:t>
            </a:r>
          </a:p>
        </p:txBody>
      </p:sp>
    </p:spTree>
    <p:extLst>
      <p:ext uri="{BB962C8B-B14F-4D97-AF65-F5344CB8AC3E}">
        <p14:creationId xmlns:p14="http://schemas.microsoft.com/office/powerpoint/2010/main" val="4100492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C000"/>
                </a:solidFill>
                <a:latin typeface="Rockwell Condensed" panose="02060603050405020104" pitchFamily="18" charset="0"/>
              </a:rPr>
              <a:t>Dolazak na probne ispite</a:t>
            </a:r>
            <a:endParaRPr lang="hr-HR" dirty="0">
              <a:solidFill>
                <a:srgbClr val="FFC00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b="1" dirty="0" smtClean="0">
                <a:latin typeface="Rockwell" panose="02060603020205020403" pitchFamily="18" charset="0"/>
              </a:rPr>
              <a:t>pisanje probnih ispita dio je redovite nastave, stoga se eventualni izostanak iz škole na dan pisanja probnih ispita smatra nedolaskom na nastavu</a:t>
            </a:r>
          </a:p>
          <a:p>
            <a:pPr>
              <a:lnSpc>
                <a:spcPct val="150000"/>
              </a:lnSpc>
            </a:pPr>
            <a:r>
              <a:rPr lang="hr-HR" b="1" dirty="0" smtClean="0">
                <a:latin typeface="Rockwell" panose="02060603020205020403" pitchFamily="18" charset="0"/>
              </a:rPr>
              <a:t>opravdanost/neopravdanost izostanka s pisanja ispita jednaka je kao i u redovnim situacijama opravdavanja izostanaka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6158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2667" y="737674"/>
            <a:ext cx="10535293" cy="609398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Rockwell Condensed" panose="02060603050405020104" pitchFamily="18" charset="0"/>
              </a:rPr>
              <a:t>Informacije</a:t>
            </a:r>
            <a:endParaRPr lang="hr-HR" dirty="0">
              <a:solidFill>
                <a:srgbClr val="FF000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/>
          </p:nvPr>
        </p:nvSpPr>
        <p:spPr>
          <a:xfrm>
            <a:off x="440267" y="1566037"/>
            <a:ext cx="10687693" cy="461664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00" dirty="0" smtClean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00" dirty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b="1" dirty="0">
                <a:latin typeface="Rockwell" panose="02060603020205020403" pitchFamily="18" charset="0"/>
              </a:rPr>
              <a:t>z</a:t>
            </a:r>
            <a:r>
              <a:rPr lang="hr-HR" sz="2800" b="1" dirty="0" smtClean="0">
                <a:latin typeface="Rockwell" panose="02060603020205020403" pitchFamily="18" charset="0"/>
              </a:rPr>
              <a:t>a sva pitanja i informacije možete me kontaktirati </a:t>
            </a:r>
            <a:r>
              <a:rPr lang="hr-HR" sz="2800" b="1" smtClean="0">
                <a:latin typeface="Rockwell" panose="02060603020205020403" pitchFamily="18" charset="0"/>
              </a:rPr>
              <a:t>putem e-maila: </a:t>
            </a:r>
            <a:r>
              <a:rPr lang="hr-HR" sz="2800" b="1" smtClean="0">
                <a:latin typeface="Rockwell" panose="02060603020205020403" pitchFamily="18" charset="0"/>
              </a:rPr>
              <a:t>ana.grubisic1973@gmail.com</a:t>
            </a:r>
            <a:r>
              <a:rPr lang="hr-HR" sz="2800" b="1" smtClean="0">
                <a:latin typeface="Rockwell" panose="02060603020205020403" pitchFamily="18" charset="0"/>
              </a:rPr>
              <a:t>                   </a:t>
            </a:r>
            <a:r>
              <a:rPr lang="hr-HR" b="1" dirty="0">
                <a:latin typeface="Rockwell" panose="02060603020205020403" pitchFamily="18" charset="0"/>
              </a:rPr>
              <a:t/>
            </a:r>
            <a:br>
              <a:rPr lang="hr-HR" b="1" dirty="0">
                <a:latin typeface="Rockwell" panose="02060603020205020403" pitchFamily="18" charset="0"/>
              </a:rPr>
            </a:br>
            <a:r>
              <a:rPr lang="hr-HR" dirty="0">
                <a:latin typeface="Rockwell" panose="02060603020205020403" pitchFamily="18" charset="0"/>
              </a:rPr>
              <a:t/>
            </a:r>
            <a:br>
              <a:rPr lang="hr-HR" dirty="0">
                <a:latin typeface="Rockwell" panose="02060603020205020403" pitchFamily="18" charset="0"/>
              </a:rPr>
            </a:br>
            <a:endParaRPr lang="hr-HR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069920" y="1135117"/>
            <a:ext cx="10058040" cy="503672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na temelju rezultata državne mature, objektivno i nepristrano se ocjenjuje znanje svakog pojedinog učenika te se time dobiva usporediva ocjena svih učenika u Republici Hrvatskoj, čime se omogućava nastavak daljnjeg školovanja na visokim učilištima u Republici Hrvatskoj i u </a:t>
            </a:r>
            <a:r>
              <a:rPr kumimoji="0" lang="en-US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inozemstvu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27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914400" y="484560"/>
            <a:ext cx="1021356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TKO PROVODI I ORGANIZIRA DRŽAVNU MATURU?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677160" y="2374560"/>
            <a:ext cx="9557640" cy="404200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Nacionalni centar za vanjsko vrednovanje obrazovanja </a:t>
            </a: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(NCVVO) u suradnji sa školama i ostalim javnim ustanovama uključenima u provedbu ispita državne mature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/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95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920" y="541084"/>
            <a:ext cx="10058040" cy="1495794"/>
          </a:xfrm>
        </p:spPr>
        <p:txBody>
          <a:bodyPr/>
          <a:lstStyle/>
          <a:p>
            <a:r>
              <a:rPr lang="hr-HR" sz="5400" dirty="0" smtClean="0">
                <a:latin typeface="Rockwell Condensed" panose="02060603050405020104" pitchFamily="18" charset="0"/>
              </a:rPr>
              <a:t>TKO JE OBVEZAN POLAGATI ISPITE DRŽAVNE MATURE?</a:t>
            </a:r>
            <a:endParaRPr lang="hr-HR" sz="5400" dirty="0">
              <a:latin typeface="Rockwell Condensed" panose="020606030504050201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069918" y="2206082"/>
            <a:ext cx="10058042" cy="3965758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/>
          </p:nvPr>
        </p:nvGraphicFramePr>
        <p:xfrm>
          <a:off x="1069919" y="3342290"/>
          <a:ext cx="10058040" cy="280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680">
                  <a:extLst>
                    <a:ext uri="{9D8B030D-6E8A-4147-A177-3AD203B41FA5}">
                      <a16:colId xmlns:a16="http://schemas.microsoft.com/office/drawing/2014/main" val="728890385"/>
                    </a:ext>
                  </a:extLst>
                </a:gridCol>
                <a:gridCol w="3352680">
                  <a:extLst>
                    <a:ext uri="{9D8B030D-6E8A-4147-A177-3AD203B41FA5}">
                      <a16:colId xmlns:a16="http://schemas.microsoft.com/office/drawing/2014/main" val="1955973877"/>
                    </a:ext>
                  </a:extLst>
                </a:gridCol>
                <a:gridCol w="3352680">
                  <a:extLst>
                    <a:ext uri="{9D8B030D-6E8A-4147-A177-3AD203B41FA5}">
                      <a16:colId xmlns:a16="http://schemas.microsoft.com/office/drawing/2014/main" val="1320088850"/>
                    </a:ext>
                  </a:extLst>
                </a:gridCol>
              </a:tblGrid>
              <a:tr h="1206738">
                <a:tc>
                  <a:txBody>
                    <a:bodyPr/>
                    <a:lstStyle/>
                    <a:p>
                      <a:endParaRPr lang="hr-HR" dirty="0" smtClean="0">
                        <a:latin typeface="Rockwell" panose="02060603020205020403" pitchFamily="18" charset="0"/>
                      </a:endParaRPr>
                    </a:p>
                    <a:p>
                      <a:r>
                        <a:rPr lang="hr-HR" dirty="0" smtClean="0">
                          <a:latin typeface="Rockwell" panose="02060603020205020403" pitchFamily="18" charset="0"/>
                        </a:rPr>
                        <a:t>UČENICI</a:t>
                      </a:r>
                      <a:r>
                        <a:rPr lang="hr-HR" baseline="0" dirty="0" smtClean="0">
                          <a:latin typeface="Rockwell" panose="02060603020205020403" pitchFamily="18" charset="0"/>
                        </a:rPr>
                        <a:t> GIMNAZIJSKIH PROGRAMA</a:t>
                      </a:r>
                      <a:endParaRPr lang="hr-HR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r>
                        <a:rPr lang="hr-HR" sz="2400" dirty="0" smtClean="0">
                          <a:latin typeface="Rockwell" panose="02060603020205020403" pitchFamily="18" charset="0"/>
                        </a:rPr>
                        <a:t>DA</a:t>
                      </a:r>
                      <a:endParaRPr lang="hr-HR" sz="2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r>
                        <a:rPr lang="hr-HR" sz="2400" dirty="0" smtClean="0">
                          <a:latin typeface="Rockwell" panose="02060603020205020403" pitchFamily="18" charset="0"/>
                        </a:rPr>
                        <a:t>DA</a:t>
                      </a:r>
                      <a:endParaRPr lang="hr-HR" sz="2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16771"/>
                  </a:ext>
                </a:extLst>
              </a:tr>
              <a:tr h="1599524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anose="02060603020205020403" pitchFamily="18" charset="0"/>
                        </a:rPr>
                        <a:t>UČENICI NAJMANJE ČETVEROGODIŠNJIH STRUKOVNIH I UMJETNIČKIH PROGRAMA OBRAZOVANJA</a:t>
                      </a:r>
                      <a:endParaRPr lang="hr-HR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Rockwell" panose="02060603020205020403" pitchFamily="18" charset="0"/>
                      </a:endParaRPr>
                    </a:p>
                    <a:p>
                      <a:pPr algn="ctr"/>
                      <a:r>
                        <a:rPr lang="hr-HR" sz="2400" b="1" dirty="0" smtClean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NE</a:t>
                      </a:r>
                      <a:endParaRPr lang="hr-HR" sz="2400" b="1" dirty="0">
                        <a:solidFill>
                          <a:schemeClr val="bg1"/>
                        </a:solidFill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>
                        <a:solidFill>
                          <a:srgbClr val="C00000"/>
                        </a:solidFill>
                        <a:latin typeface="Rockwell" panose="02060603020205020403" pitchFamily="18" charset="0"/>
                      </a:endParaRPr>
                    </a:p>
                    <a:p>
                      <a:pPr algn="ctr"/>
                      <a:r>
                        <a:rPr lang="hr-HR" sz="2400" b="1" dirty="0" smtClean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DA</a:t>
                      </a:r>
                      <a:endParaRPr lang="hr-HR" sz="2400" b="1" dirty="0">
                        <a:solidFill>
                          <a:schemeClr val="bg1"/>
                        </a:solidFill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58732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/>
          </p:nvPr>
        </p:nvGraphicFramePr>
        <p:xfrm>
          <a:off x="1069918" y="2206082"/>
          <a:ext cx="10058040" cy="113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192">
                  <a:extLst>
                    <a:ext uri="{9D8B030D-6E8A-4147-A177-3AD203B41FA5}">
                      <a16:colId xmlns:a16="http://schemas.microsoft.com/office/drawing/2014/main" val="2759984702"/>
                    </a:ext>
                  </a:extLst>
                </a:gridCol>
                <a:gridCol w="3345168">
                  <a:extLst>
                    <a:ext uri="{9D8B030D-6E8A-4147-A177-3AD203B41FA5}">
                      <a16:colId xmlns:a16="http://schemas.microsoft.com/office/drawing/2014/main" val="3006169231"/>
                    </a:ext>
                  </a:extLst>
                </a:gridCol>
                <a:gridCol w="3352680">
                  <a:extLst>
                    <a:ext uri="{9D8B030D-6E8A-4147-A177-3AD203B41FA5}">
                      <a16:colId xmlns:a16="http://schemas.microsoft.com/office/drawing/2014/main" val="2755469805"/>
                    </a:ext>
                  </a:extLst>
                </a:gridCol>
              </a:tblGrid>
              <a:tr h="113620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Rockwell" panose="02060603020205020403" pitchFamily="18" charset="0"/>
                        </a:rPr>
                        <a:t>U SVRHU ZAVRŠETKA SREDNJOŠKOLSKOG OBRAZOVANJA</a:t>
                      </a:r>
                      <a:endParaRPr lang="hr-HR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Rockwell" panose="02060603020205020403" pitchFamily="18" charset="0"/>
                        </a:rPr>
                        <a:t>U SVRHU UPISA NA VISOKO UČILIŠTE</a:t>
                      </a:r>
                      <a:endParaRPr lang="hr-HR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13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491067" y="1320799"/>
            <a:ext cx="10636893" cy="4372077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spc="-1" dirty="0" smtClean="0">
                <a:solidFill>
                  <a:srgbClr val="000000"/>
                </a:solidFill>
                <a:latin typeface="Rockwell"/>
              </a:rPr>
              <a:t>učenicima </a:t>
            </a:r>
            <a:r>
              <a:rPr lang="en-US" sz="2800" spc="-1" dirty="0">
                <a:solidFill>
                  <a:srgbClr val="000000"/>
                </a:solidFill>
                <a:latin typeface="Rockwell"/>
              </a:rPr>
              <a:t>strukovnih i umjetničkih programa obrazovanja izdaje se </a:t>
            </a:r>
            <a:r>
              <a:rPr lang="en-US" sz="2800" b="1" spc="-1" dirty="0">
                <a:solidFill>
                  <a:srgbClr val="000000"/>
                </a:solidFill>
                <a:latin typeface="Rockwell"/>
              </a:rPr>
              <a:t>potvrda o položenim ispitima </a:t>
            </a:r>
            <a:r>
              <a:rPr lang="en-US" sz="2800" b="1" spc="-1" dirty="0" smtClean="0">
                <a:solidFill>
                  <a:srgbClr val="000000"/>
                </a:solidFill>
                <a:latin typeface="Rockwell"/>
              </a:rPr>
              <a:t>državne mature </a:t>
            </a:r>
            <a:endParaRPr lang="hr-HR" sz="2800" b="1" spc="-1" dirty="0" smtClean="0">
              <a:solidFill>
                <a:srgbClr val="000000"/>
              </a:solidFill>
              <a:latin typeface="Rockwell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a</a:t>
            </a:r>
            <a:r>
              <a:rPr lang="hr-HR" sz="2800" b="1" spc="-1" dirty="0" smtClean="0">
                <a:solidFill>
                  <a:srgbClr val="000000"/>
                </a:solidFill>
                <a:latin typeface="Rockwell"/>
              </a:rPr>
              <a:t>ko učenici u strukovnim školama ne obrane završni rad, a polože ispite državne mature, ne mogu se rangirati na prijavljene </a:t>
            </a: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s</a:t>
            </a:r>
            <a:r>
              <a:rPr lang="hr-HR" sz="2800" b="1" spc="-1" dirty="0" smtClean="0">
                <a:solidFill>
                  <a:srgbClr val="000000"/>
                </a:solidFill>
                <a:latin typeface="Rockwell"/>
              </a:rPr>
              <a:t>tudijske programe</a:t>
            </a:r>
            <a:endParaRPr lang="en-US" sz="2800" spc="-1" dirty="0" smtClean="0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5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14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KAKO SE PROVODI DRŽAVNA MATURA?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marR="0" lvl="0" indent="-18252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državna matura provodi se polaganjem ispita državne mature, odnosno polaganjem ispita obveznog i izbornog dijela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/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86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75720" y="484560"/>
            <a:ext cx="104522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Ispiti obveznoga dijela državne mature</a:t>
            </a:r>
            <a:endParaRPr kumimoji="0" lang="en-US" sz="4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675720" y="1489680"/>
            <a:ext cx="10532520" cy="536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marR="0" lvl="0" indent="-182520" algn="l" defTabSz="457200" rtl="0" eaLnBrk="1" fontAlgn="auto" latinLnBrk="0" hangingPunct="1">
              <a:lnSpc>
                <a:spcPct val="90000"/>
              </a:lnSpc>
              <a:spcBef>
                <a:spcPts val="1199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Wingdings" charset="2"/>
              <a:buChar char=""/>
              <a:tabLst/>
              <a:defRPr/>
            </a:pPr>
            <a:r>
              <a:rPr kumimoji="0" lang="en-US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ispite obveznoga dijela čine ispiti iz sljedećih predmeta: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-</a:t>
            </a: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Hrvatskoga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jezika,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- Matematike </a:t>
            </a:r>
            <a:r>
              <a:rPr kumimoji="0" lang="en-US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i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182880" lvl="0" indent="-182520" defTabSz="45720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kumimoji="0" lang="hr-HR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stranog jezika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22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rsta drva">
  <a:themeElements>
    <a:clrScheme name="Vrsta dr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sta drv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dr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1274</Words>
  <Application>Microsoft Office PowerPoint</Application>
  <PresentationFormat>Widescreen</PresentationFormat>
  <Paragraphs>123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Arial</vt:lpstr>
      <vt:lpstr>Calibri</vt:lpstr>
      <vt:lpstr>Calibri Light</vt:lpstr>
      <vt:lpstr>DejaVu Sans</vt:lpstr>
      <vt:lpstr>Rockwell</vt:lpstr>
      <vt:lpstr>Rockwell Condensed</vt:lpstr>
      <vt:lpstr>Times New Roman</vt:lpstr>
      <vt:lpstr>Verdana</vt:lpstr>
      <vt:lpstr>Wingdings</vt:lpstr>
      <vt:lpstr>Tema sustava Office</vt:lpstr>
      <vt:lpstr>Vrsta drva</vt:lpstr>
      <vt:lpstr>Office Theme</vt:lpstr>
      <vt:lpstr>1_Tema sustava Office</vt:lpstr>
      <vt:lpstr>DRŽAVNA MATURA 2021./2022.</vt:lpstr>
      <vt:lpstr>PowerPoint Presentation</vt:lpstr>
      <vt:lpstr>PowerPoint Presentation</vt:lpstr>
      <vt:lpstr>PowerPoint Presentation</vt:lpstr>
      <vt:lpstr>PowerPoint Presentation</vt:lpstr>
      <vt:lpstr>TKO JE OBVEZAN POLAGATI ISPITE DRŽAVNE MATURE?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Učenici s teškoćama</vt:lpstr>
      <vt:lpstr>Prilagodbe ispitne tehnologije</vt:lpstr>
      <vt:lpstr>PowerPoint Presentation</vt:lpstr>
      <vt:lpstr>PowerPoint Presentation</vt:lpstr>
      <vt:lpstr>PowerPoint Presentation</vt:lpstr>
      <vt:lpstr>PowerPoint Presentation</vt:lpstr>
      <vt:lpstr>PRAVO POLAGANJA PRIJAVLJENIH ISPITA BEZ OBVEZE PLAĆANJA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PROBNI ISPITI DRŽAVNE MATURE </vt:lpstr>
      <vt:lpstr>Prijave probnih ispita državne mature</vt:lpstr>
      <vt:lpstr>Prilagodba ispitne tehnologije</vt:lpstr>
      <vt:lpstr>Provedba i vrednovanje probnih ispita</vt:lpstr>
      <vt:lpstr>Dolazak na probne ispite</vt:lpstr>
      <vt:lpstr>Informacije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2021./2022.</dc:title>
  <dc:creator>Filipa</dc:creator>
  <cp:lastModifiedBy>Nastavnik</cp:lastModifiedBy>
  <cp:revision>34</cp:revision>
  <dcterms:created xsi:type="dcterms:W3CDTF">2021-12-05T16:52:05Z</dcterms:created>
  <dcterms:modified xsi:type="dcterms:W3CDTF">2021-12-15T08:22:38Z</dcterms:modified>
</cp:coreProperties>
</file>