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1" r:id="rId5"/>
    <p:sldId id="257" r:id="rId6"/>
    <p:sldId id="262" r:id="rId7"/>
    <p:sldId id="273" r:id="rId8"/>
    <p:sldId id="279" r:id="rId9"/>
    <p:sldId id="267" r:id="rId10"/>
    <p:sldId id="268" r:id="rId11"/>
    <p:sldId id="272" r:id="rId12"/>
    <p:sldId id="269" r:id="rId13"/>
    <p:sldId id="270" r:id="rId14"/>
    <p:sldId id="274" r:id="rId15"/>
    <p:sldId id="275" r:id="rId16"/>
    <p:sldId id="276" r:id="rId17"/>
    <p:sldId id="280" r:id="rId18"/>
    <p:sldId id="281" r:id="rId19"/>
    <p:sldId id="277" r:id="rId20"/>
    <p:sldId id="278" r:id="rId21"/>
    <p:sldId id="283" r:id="rId22"/>
    <p:sldId id="282" r:id="rId23"/>
    <p:sldId id="286" r:id="rId24"/>
    <p:sldId id="284" r:id="rId25"/>
    <p:sldId id="288" r:id="rId26"/>
    <p:sldId id="291" r:id="rId27"/>
    <p:sldId id="287" r:id="rId28"/>
    <p:sldId id="289" r:id="rId29"/>
    <p:sldId id="292" r:id="rId30"/>
    <p:sldId id="290" r:id="rId31"/>
    <p:sldId id="293" r:id="rId3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D7"/>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C656396-AFD4-401E-BCE4-6816317CA656}" type="datetimeFigureOut">
              <a:rPr lang="hr-HR" smtClean="0"/>
              <a:pPr/>
              <a:t>7.2.2015</a:t>
            </a:fld>
            <a:endParaRPr lang="hr-HR"/>
          </a:p>
        </p:txBody>
      </p:sp>
      <p:sp>
        <p:nvSpPr>
          <p:cNvPr id="16" name="Slide Number Placeholder 15"/>
          <p:cNvSpPr>
            <a:spLocks noGrp="1"/>
          </p:cNvSpPr>
          <p:nvPr>
            <p:ph type="sldNum" sz="quarter" idx="11"/>
          </p:nvPr>
        </p:nvSpPr>
        <p:spPr/>
        <p:txBody>
          <a:bodyPr/>
          <a:lstStyle/>
          <a:p>
            <a:fld id="{55FA04CF-FE50-4D54-AD8C-802C903E2897}" type="slidenum">
              <a:rPr lang="hr-HR" smtClean="0"/>
              <a:pPr/>
              <a:t>‹#›</a:t>
            </a:fld>
            <a:endParaRPr lang="hr-HR"/>
          </a:p>
        </p:txBody>
      </p:sp>
      <p:sp>
        <p:nvSpPr>
          <p:cNvPr id="17" name="Footer Placeholder 16"/>
          <p:cNvSpPr>
            <a:spLocks noGrp="1"/>
          </p:cNvSpPr>
          <p:nvPr>
            <p:ph type="ftr" sz="quarter" idx="12"/>
          </p:nvPr>
        </p:nvSpPr>
        <p:spPr/>
        <p:txBody>
          <a:bodyPr/>
          <a:lstStyle/>
          <a:p>
            <a:endParaRPr lang="hr-HR"/>
          </a:p>
        </p:txBody>
      </p:sp>
    </p:spTree>
  </p:cSld>
  <p:clrMapOvr>
    <a:masterClrMapping/>
  </p:clrMapOvr>
  <p:transition advTm="4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656396-AFD4-401E-BCE4-6816317CA656}" type="datetimeFigureOut">
              <a:rPr lang="hr-HR" smtClean="0"/>
              <a:pPr/>
              <a:t>7.2.2015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5FA04CF-FE50-4D54-AD8C-802C903E2897}" type="slidenum">
              <a:rPr lang="hr-HR" smtClean="0"/>
              <a:pPr/>
              <a:t>‹#›</a:t>
            </a:fld>
            <a:endParaRPr lang="hr-HR"/>
          </a:p>
        </p:txBody>
      </p:sp>
    </p:spTree>
  </p:cSld>
  <p:clrMapOvr>
    <a:masterClrMapping/>
  </p:clrMapOvr>
  <p:transition advTm="4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656396-AFD4-401E-BCE4-6816317CA656}" type="datetimeFigureOut">
              <a:rPr lang="hr-HR" smtClean="0"/>
              <a:pPr/>
              <a:t>7.2.2015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5FA04CF-FE50-4D54-AD8C-802C903E2897}" type="slidenum">
              <a:rPr lang="hr-HR" smtClean="0"/>
              <a:pPr/>
              <a:t>‹#›</a:t>
            </a:fld>
            <a:endParaRPr lang="hr-HR"/>
          </a:p>
        </p:txBody>
      </p:sp>
    </p:spTree>
  </p:cSld>
  <p:clrMapOvr>
    <a:masterClrMapping/>
  </p:clrMapOvr>
  <p:transition advTm="4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C656396-AFD4-401E-BCE4-6816317CA656}" type="datetimeFigureOut">
              <a:rPr lang="hr-HR" smtClean="0"/>
              <a:pPr/>
              <a:t>7.2.2015</a:t>
            </a:fld>
            <a:endParaRPr lang="hr-HR"/>
          </a:p>
        </p:txBody>
      </p:sp>
      <p:sp>
        <p:nvSpPr>
          <p:cNvPr id="15" name="Slide Number Placeholder 14"/>
          <p:cNvSpPr>
            <a:spLocks noGrp="1"/>
          </p:cNvSpPr>
          <p:nvPr>
            <p:ph type="sldNum" sz="quarter" idx="15"/>
          </p:nvPr>
        </p:nvSpPr>
        <p:spPr/>
        <p:txBody>
          <a:bodyPr/>
          <a:lstStyle>
            <a:lvl1pPr algn="ctr">
              <a:defRPr/>
            </a:lvl1pPr>
          </a:lstStyle>
          <a:p>
            <a:fld id="{55FA04CF-FE50-4D54-AD8C-802C903E2897}" type="slidenum">
              <a:rPr lang="hr-HR" smtClean="0"/>
              <a:pPr/>
              <a:t>‹#›</a:t>
            </a:fld>
            <a:endParaRPr lang="hr-HR"/>
          </a:p>
        </p:txBody>
      </p:sp>
      <p:sp>
        <p:nvSpPr>
          <p:cNvPr id="16" name="Footer Placeholder 15"/>
          <p:cNvSpPr>
            <a:spLocks noGrp="1"/>
          </p:cNvSpPr>
          <p:nvPr>
            <p:ph type="ftr" sz="quarter" idx="16"/>
          </p:nvPr>
        </p:nvSpPr>
        <p:spPr/>
        <p:txBody>
          <a:bodyPr/>
          <a:lstStyle/>
          <a:p>
            <a:endParaRPr lang="hr-H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advTm="4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656396-AFD4-401E-BCE4-6816317CA656}" type="datetimeFigureOut">
              <a:rPr lang="hr-HR" smtClean="0"/>
              <a:pPr/>
              <a:t>7.2.2015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5FA04CF-FE50-4D54-AD8C-802C903E2897}" type="slidenum">
              <a:rPr lang="hr-HR" smtClean="0"/>
              <a:pPr/>
              <a:t>‹#›</a:t>
            </a:fld>
            <a:endParaRPr lang="hr-H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656396-AFD4-401E-BCE4-6816317CA656}" type="datetimeFigureOut">
              <a:rPr lang="hr-HR" smtClean="0"/>
              <a:pPr/>
              <a:t>7.2.2015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5FA04CF-FE50-4D54-AD8C-802C903E2897}" type="slidenum">
              <a:rPr lang="hr-HR" smtClean="0"/>
              <a:pPr/>
              <a:t>‹#›</a:t>
            </a:fld>
            <a:endParaRPr lang="hr-H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advTm="4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5FA04CF-FE50-4D54-AD8C-802C903E2897}" type="slidenum">
              <a:rPr lang="hr-HR" smtClean="0"/>
              <a:pPr/>
              <a:t>‹#›</a:t>
            </a:fld>
            <a:endParaRPr lang="hr-HR"/>
          </a:p>
        </p:txBody>
      </p:sp>
      <p:sp>
        <p:nvSpPr>
          <p:cNvPr id="8" name="Footer Placeholder 7"/>
          <p:cNvSpPr>
            <a:spLocks noGrp="1"/>
          </p:cNvSpPr>
          <p:nvPr>
            <p:ph type="ftr" sz="quarter" idx="11"/>
          </p:nvPr>
        </p:nvSpPr>
        <p:spPr/>
        <p:txBody>
          <a:bodyPr/>
          <a:lstStyle/>
          <a:p>
            <a:endParaRPr lang="hr-HR"/>
          </a:p>
        </p:txBody>
      </p:sp>
      <p:sp>
        <p:nvSpPr>
          <p:cNvPr id="7" name="Date Placeholder 6"/>
          <p:cNvSpPr>
            <a:spLocks noGrp="1"/>
          </p:cNvSpPr>
          <p:nvPr>
            <p:ph type="dt" sz="half" idx="10"/>
          </p:nvPr>
        </p:nvSpPr>
        <p:spPr/>
        <p:txBody>
          <a:bodyPr/>
          <a:lstStyle/>
          <a:p>
            <a:fld id="{0C656396-AFD4-401E-BCE4-6816317CA656}" type="datetimeFigureOut">
              <a:rPr lang="hr-HR" smtClean="0"/>
              <a:pPr/>
              <a:t>7.2.2015</a:t>
            </a:fld>
            <a:endParaRPr lang="hr-H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656396-AFD4-401E-BCE4-6816317CA656}" type="datetimeFigureOut">
              <a:rPr lang="hr-HR" smtClean="0"/>
              <a:pPr/>
              <a:t>7.2.2015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5FA04CF-FE50-4D54-AD8C-802C903E2897}" type="slidenum">
              <a:rPr lang="hr-HR" smtClean="0"/>
              <a:pPr/>
              <a:t>‹#›</a:t>
            </a:fld>
            <a:endParaRPr lang="hr-H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advTm="4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56396-AFD4-401E-BCE4-6816317CA656}" type="datetimeFigureOut">
              <a:rPr lang="hr-HR" smtClean="0"/>
              <a:pPr/>
              <a:t>7.2.2015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55FA04CF-FE50-4D54-AD8C-802C903E2897}" type="slidenum">
              <a:rPr lang="hr-HR" smtClean="0"/>
              <a:pPr/>
              <a:t>‹#›</a:t>
            </a:fld>
            <a:endParaRPr lang="hr-HR"/>
          </a:p>
        </p:txBody>
      </p:sp>
    </p:spTree>
  </p:cSld>
  <p:clrMapOvr>
    <a:masterClrMapping/>
  </p:clrMapOvr>
  <p:transition advTm="4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C656396-AFD4-401E-BCE4-6816317CA656}" type="datetimeFigureOut">
              <a:rPr lang="hr-HR" smtClean="0"/>
              <a:pPr/>
              <a:t>7.2.2015</a:t>
            </a:fld>
            <a:endParaRPr lang="hr-HR"/>
          </a:p>
        </p:txBody>
      </p:sp>
      <p:sp>
        <p:nvSpPr>
          <p:cNvPr id="9" name="Slide Number Placeholder 8"/>
          <p:cNvSpPr>
            <a:spLocks noGrp="1"/>
          </p:cNvSpPr>
          <p:nvPr>
            <p:ph type="sldNum" sz="quarter" idx="15"/>
          </p:nvPr>
        </p:nvSpPr>
        <p:spPr/>
        <p:txBody>
          <a:bodyPr/>
          <a:lstStyle/>
          <a:p>
            <a:fld id="{55FA04CF-FE50-4D54-AD8C-802C903E2897}" type="slidenum">
              <a:rPr lang="hr-HR" smtClean="0"/>
              <a:pPr/>
              <a:t>‹#›</a:t>
            </a:fld>
            <a:endParaRPr lang="hr-HR"/>
          </a:p>
        </p:txBody>
      </p:sp>
      <p:sp>
        <p:nvSpPr>
          <p:cNvPr id="10" name="Footer Placeholder 9"/>
          <p:cNvSpPr>
            <a:spLocks noGrp="1"/>
          </p:cNvSpPr>
          <p:nvPr>
            <p:ph type="ftr" sz="quarter" idx="16"/>
          </p:nvPr>
        </p:nvSpPr>
        <p:spPr/>
        <p:txBody>
          <a:bodyPr/>
          <a:lstStyle/>
          <a:p>
            <a:endParaRPr lang="hr-HR"/>
          </a:p>
        </p:txBody>
      </p:sp>
    </p:spTree>
  </p:cSld>
  <p:clrMapOvr>
    <a:masterClrMapping/>
  </p:clrMapOvr>
  <p:transition advTm="4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C656396-AFD4-401E-BCE4-6816317CA656}" type="datetimeFigureOut">
              <a:rPr lang="hr-HR" smtClean="0"/>
              <a:pPr/>
              <a:t>7.2.2015</a:t>
            </a:fld>
            <a:endParaRPr lang="hr-HR"/>
          </a:p>
        </p:txBody>
      </p:sp>
      <p:sp>
        <p:nvSpPr>
          <p:cNvPr id="9" name="Slide Number Placeholder 8"/>
          <p:cNvSpPr>
            <a:spLocks noGrp="1"/>
          </p:cNvSpPr>
          <p:nvPr>
            <p:ph type="sldNum" sz="quarter" idx="11"/>
          </p:nvPr>
        </p:nvSpPr>
        <p:spPr/>
        <p:txBody>
          <a:bodyPr/>
          <a:lstStyle/>
          <a:p>
            <a:fld id="{55FA04CF-FE50-4D54-AD8C-802C903E2897}" type="slidenum">
              <a:rPr lang="hr-HR" smtClean="0"/>
              <a:pPr/>
              <a:t>‹#›</a:t>
            </a:fld>
            <a:endParaRPr lang="hr-HR"/>
          </a:p>
        </p:txBody>
      </p:sp>
      <p:sp>
        <p:nvSpPr>
          <p:cNvPr id="10" name="Footer Placeholder 9"/>
          <p:cNvSpPr>
            <a:spLocks noGrp="1"/>
          </p:cNvSpPr>
          <p:nvPr>
            <p:ph type="ftr" sz="quarter" idx="12"/>
          </p:nvPr>
        </p:nvSpPr>
        <p:spPr/>
        <p:txBody>
          <a:bodyPr/>
          <a:lstStyle/>
          <a:p>
            <a:endParaRPr lang="hr-HR"/>
          </a:p>
        </p:txBody>
      </p:sp>
    </p:spTree>
  </p:cSld>
  <p:clrMapOvr>
    <a:masterClrMapping/>
  </p:clrMapOvr>
  <p:transition advTm="4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C656396-AFD4-401E-BCE4-6816317CA656}" type="datetimeFigureOut">
              <a:rPr lang="hr-HR" smtClean="0"/>
              <a:pPr/>
              <a:t>7.2.2015</a:t>
            </a:fld>
            <a:endParaRPr lang="hr-H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r-H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5FA04CF-FE50-4D54-AD8C-802C903E2897}" type="slidenum">
              <a:rPr lang="hr-HR" smtClean="0"/>
              <a:pPr/>
              <a:t>‹#›</a:t>
            </a:fld>
            <a:endParaRPr lang="hr-H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Tm="400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hr-HR" sz="2800" b="1" dirty="0" smtClean="0">
                <a:effectLst>
                  <a:outerShdw blurRad="38100" dist="38100" dir="2700000" algn="tl">
                    <a:srgbClr val="000000">
                      <a:alpha val="43137"/>
                    </a:srgbClr>
                  </a:outerShdw>
                </a:effectLst>
              </a:rPr>
              <a:t>ŠKOLSKA GODINA  2013. /2104.</a:t>
            </a:r>
          </a:p>
          <a:p>
            <a:pPr algn="ctr"/>
            <a:r>
              <a:rPr lang="hr-HR" b="1" dirty="0" smtClean="0">
                <a:effectLst>
                  <a:outerShdw blurRad="38100" dist="38100" dir="2700000" algn="tl">
                    <a:srgbClr val="000000">
                      <a:alpha val="43137"/>
                    </a:srgbClr>
                  </a:outerShdw>
                </a:effectLst>
              </a:rPr>
              <a:t> </a:t>
            </a:r>
            <a:endParaRPr lang="hr-HR" b="1"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0" y="0"/>
            <a:ext cx="9144000" cy="2996952"/>
          </a:xfrm>
        </p:spPr>
        <p:txBody>
          <a:bodyPr>
            <a:noAutofit/>
          </a:bodyPr>
          <a:lstStyle/>
          <a:p>
            <a:pPr algn="ctr"/>
            <a:r>
              <a:rPr lang="hr-HR" sz="5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MEDICINSKA I KEMIJSKA ŠKOLA</a:t>
            </a:r>
            <a:br>
              <a:rPr lang="hr-HR" sz="5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hr-HR" sz="5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Šibenik</a:t>
            </a:r>
            <a:endParaRPr lang="hr-HR" sz="54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Picture 3" descr="LOGO.jpeg"/>
          <p:cNvPicPr>
            <a:picLocks noChangeAspect="1"/>
          </p:cNvPicPr>
          <p:nvPr/>
        </p:nvPicPr>
        <p:blipFill>
          <a:blip r:embed="rId2" cstate="print"/>
          <a:stretch>
            <a:fillRect/>
          </a:stretch>
        </p:blipFill>
        <p:spPr>
          <a:xfrm>
            <a:off x="2267744" y="4149080"/>
            <a:ext cx="4748202" cy="235641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med" advTm="4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_11_09_7102.JPG"/>
          <p:cNvPicPr>
            <a:picLocks noChangeAspect="1"/>
          </p:cNvPicPr>
          <p:nvPr/>
        </p:nvPicPr>
        <p:blipFill>
          <a:blip r:embed="rId2" cstate="print"/>
          <a:stretch>
            <a:fillRect/>
          </a:stretch>
        </p:blipFill>
        <p:spPr>
          <a:xfrm>
            <a:off x="-1" y="404664"/>
            <a:ext cx="4512503" cy="2880320"/>
          </a:xfrm>
          <a:prstGeom prst="rect">
            <a:avLst/>
          </a:prstGeom>
          <a:ln>
            <a:noFill/>
          </a:ln>
          <a:effectLst>
            <a:softEdge rad="112500"/>
          </a:effectLst>
        </p:spPr>
      </p:pic>
      <p:pic>
        <p:nvPicPr>
          <p:cNvPr id="3" name="Picture 2" descr="large_img_71831.jpg"/>
          <p:cNvPicPr>
            <a:picLocks noChangeAspect="1"/>
          </p:cNvPicPr>
          <p:nvPr/>
        </p:nvPicPr>
        <p:blipFill>
          <a:blip r:embed="rId3" cstate="print"/>
          <a:stretch>
            <a:fillRect/>
          </a:stretch>
        </p:blipFill>
        <p:spPr>
          <a:xfrm>
            <a:off x="0" y="3429000"/>
            <a:ext cx="4128459" cy="3096344"/>
          </a:xfrm>
          <a:prstGeom prst="rect">
            <a:avLst/>
          </a:prstGeom>
          <a:ln>
            <a:noFill/>
          </a:ln>
          <a:effectLst>
            <a:softEdge rad="112500"/>
          </a:effectLst>
        </p:spPr>
      </p:pic>
      <p:pic>
        <p:nvPicPr>
          <p:cNvPr id="4" name="Picture 3" descr="large_img_71806.jpg"/>
          <p:cNvPicPr>
            <a:picLocks noChangeAspect="1"/>
          </p:cNvPicPr>
          <p:nvPr/>
        </p:nvPicPr>
        <p:blipFill>
          <a:blip r:embed="rId4" cstate="print"/>
          <a:stretch>
            <a:fillRect/>
          </a:stretch>
        </p:blipFill>
        <p:spPr>
          <a:xfrm>
            <a:off x="4427984" y="0"/>
            <a:ext cx="4499992" cy="3374994"/>
          </a:xfrm>
          <a:prstGeom prst="rect">
            <a:avLst/>
          </a:prstGeom>
          <a:ln>
            <a:noFill/>
          </a:ln>
          <a:effectLst>
            <a:softEdge rad="112500"/>
          </a:effectLst>
        </p:spPr>
      </p:pic>
      <p:pic>
        <p:nvPicPr>
          <p:cNvPr id="5" name="Picture 4" descr="2013_11_09_7063.JPG"/>
          <p:cNvPicPr>
            <a:picLocks noChangeAspect="1"/>
          </p:cNvPicPr>
          <p:nvPr/>
        </p:nvPicPr>
        <p:blipFill>
          <a:blip r:embed="rId5" cstate="print"/>
          <a:stretch>
            <a:fillRect/>
          </a:stretch>
        </p:blipFill>
        <p:spPr>
          <a:xfrm>
            <a:off x="4080414" y="3573016"/>
            <a:ext cx="5063586" cy="2952328"/>
          </a:xfrm>
          <a:prstGeom prst="rect">
            <a:avLst/>
          </a:prstGeom>
          <a:ln>
            <a:noFill/>
          </a:ln>
          <a:effectLst>
            <a:softEdge rad="112500"/>
          </a:effectLst>
        </p:spPr>
      </p:pic>
      <p:sp>
        <p:nvSpPr>
          <p:cNvPr id="7" name="Rectangle 6"/>
          <p:cNvSpPr/>
          <p:nvPr/>
        </p:nvSpPr>
        <p:spPr>
          <a:xfrm>
            <a:off x="2100972" y="2967335"/>
            <a:ext cx="4942059" cy="923330"/>
          </a:xfrm>
          <a:prstGeom prst="rect">
            <a:avLst/>
          </a:prstGeom>
          <a:noFill/>
        </p:spPr>
        <p:txBody>
          <a:bodyPr wrap="none" lIns="91440" tIns="45720" rIns="91440" bIns="45720">
            <a:spAutoFit/>
          </a:bodyPr>
          <a:lstStyle/>
          <a:p>
            <a:pPr algn="ctr"/>
            <a:r>
              <a:rPr lang="hr-H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 medica, 2013.</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advTm="4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370416"/>
          </a:xfrm>
        </p:spPr>
        <p:txBody>
          <a:bodyPr>
            <a:normAutofit fontScale="90000"/>
          </a:bodyPr>
          <a:lstStyle/>
          <a:p>
            <a:r>
              <a:rPr lang="hr-HR" b="1" dirty="0" smtClean="0"/>
              <a:t>Dan sjećanja na Vukovar i Škabrnju</a:t>
            </a:r>
            <a:r>
              <a:rPr lang="hr-HR" dirty="0" smtClean="0"/>
              <a:t>, studeni 2013.</a:t>
            </a:r>
            <a:endParaRPr lang="hr-HR" dirty="0"/>
          </a:p>
        </p:txBody>
      </p:sp>
      <p:pic>
        <p:nvPicPr>
          <p:cNvPr id="5" name="Content Placeholder 4" descr="vodotoranj.jpg"/>
          <p:cNvPicPr>
            <a:picLocks noGrp="1" noChangeAspect="1"/>
          </p:cNvPicPr>
          <p:nvPr>
            <p:ph sz="half" idx="1"/>
          </p:nvPr>
        </p:nvPicPr>
        <p:blipFill>
          <a:blip r:embed="rId2" cstate="print"/>
          <a:stretch>
            <a:fillRect/>
          </a:stretch>
        </p:blipFill>
        <p:spPr>
          <a:xfrm>
            <a:off x="611560" y="1916832"/>
            <a:ext cx="3564396" cy="2376264"/>
          </a:xfrm>
        </p:spPr>
      </p:pic>
      <p:sp>
        <p:nvSpPr>
          <p:cNvPr id="4" name="Content Placeholder 3"/>
          <p:cNvSpPr>
            <a:spLocks noGrp="1"/>
          </p:cNvSpPr>
          <p:nvPr>
            <p:ph sz="half" idx="2"/>
          </p:nvPr>
        </p:nvSpPr>
        <p:spPr>
          <a:xfrm>
            <a:off x="4572000" y="1772816"/>
            <a:ext cx="4392488" cy="5085184"/>
          </a:xfrm>
        </p:spPr>
        <p:txBody>
          <a:bodyPr>
            <a:normAutofit fontScale="92500" lnSpcReduction="10000"/>
          </a:bodyPr>
          <a:lstStyle/>
          <a:p>
            <a:pPr>
              <a:buNone/>
            </a:pPr>
            <a:r>
              <a:rPr lang="hr-HR" sz="1800" b="1" dirty="0" smtClean="0">
                <a:latin typeface="Chiller" pitchFamily="82" charset="0"/>
              </a:rPr>
              <a:t>~ PRIČA O GRADU ~ Siniša Glavašević</a:t>
            </a:r>
          </a:p>
          <a:p>
            <a:pPr>
              <a:buNone/>
            </a:pPr>
            <a:r>
              <a:rPr lang="hr-HR" sz="1800" dirty="0" smtClean="0">
                <a:latin typeface="Chiller" pitchFamily="82" charset="0"/>
              </a:rPr>
              <a:t>     </a:t>
            </a:r>
            <a:r>
              <a:rPr lang="hr-HR" sz="2400" b="1" i="1" dirty="0" smtClean="0">
                <a:latin typeface="Chiller" pitchFamily="82" charset="0"/>
              </a:rPr>
              <a:t>Odustajem od svih traženja pravde, istine, odustajem od pokušaja da ideale podredim vlastitom životu, odustajem od svega što sam još jučer smatrao nužnim za nekakav dobar početak, ili dobar kraj. Vjerojatno bih odustao i od sebe sama, ali ne mogu. Jer, tko će ostati ako se svi odreknemo sebe i pobjegnemo u svoj strah? Kome ostaviti grad? Tko će mi ga čuvati dok mene ne bude, dok se budem tražio po smetištima ljudskih duša, dok budem onako sam bez sebe glavinjao, ranjav i umoran, u vrućici, dok moje oči budu rasle pred osobnim porazom?</a:t>
            </a:r>
          </a:p>
          <a:p>
            <a:pPr>
              <a:buNone/>
            </a:pPr>
            <a:r>
              <a:rPr lang="hr-HR" sz="2400" b="1" i="1" dirty="0" smtClean="0">
                <a:latin typeface="Chiller" pitchFamily="82" charset="0"/>
              </a:rPr>
              <a:t>     Tko će čuvati moj grad, moje prijatelje, tko će Vukovar iznijeti iz mraka?</a:t>
            </a:r>
          </a:p>
          <a:p>
            <a:pPr>
              <a:buNone/>
            </a:pPr>
            <a:endParaRPr lang="hr-HR" sz="1800" b="1" dirty="0" smtClean="0"/>
          </a:p>
          <a:p>
            <a:endParaRPr lang="hr-HR" sz="1800" b="1" dirty="0" smtClean="0"/>
          </a:p>
          <a:p>
            <a:endParaRPr lang="hr-HR" dirty="0"/>
          </a:p>
        </p:txBody>
      </p:sp>
      <p:pic>
        <p:nvPicPr>
          <p:cNvPr id="6" name="Picture 5" descr="oluja7v.JPG"/>
          <p:cNvPicPr>
            <a:picLocks noChangeAspect="1"/>
          </p:cNvPicPr>
          <p:nvPr/>
        </p:nvPicPr>
        <p:blipFill>
          <a:blip r:embed="rId3" cstate="print"/>
          <a:stretch>
            <a:fillRect/>
          </a:stretch>
        </p:blipFill>
        <p:spPr>
          <a:xfrm>
            <a:off x="611560" y="4293096"/>
            <a:ext cx="3551506" cy="2348880"/>
          </a:xfrm>
          <a:prstGeom prst="rect">
            <a:avLst/>
          </a:prstGeom>
        </p:spPr>
      </p:pic>
    </p:spTree>
  </p:cSld>
  <p:clrMapOvr>
    <a:masterClrMapping/>
  </p:clrMapOvr>
  <p:transition advTm="4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16832"/>
            <a:ext cx="8291264" cy="4407768"/>
          </a:xfrm>
        </p:spPr>
        <p:txBody>
          <a:bodyPr>
            <a:normAutofit/>
          </a:bodyPr>
          <a:lstStyle/>
          <a:p>
            <a:pPr>
              <a:buNone/>
            </a:pPr>
            <a:endParaRPr lang="vi-VN" dirty="0" smtClean="0"/>
          </a:p>
          <a:p>
            <a:endParaRPr lang="hr-HR" dirty="0"/>
          </a:p>
        </p:txBody>
      </p:sp>
      <p:sp>
        <p:nvSpPr>
          <p:cNvPr id="2" name="Title 1"/>
          <p:cNvSpPr>
            <a:spLocks noGrp="1"/>
          </p:cNvSpPr>
          <p:nvPr>
            <p:ph type="title"/>
          </p:nvPr>
        </p:nvSpPr>
        <p:spPr>
          <a:xfrm>
            <a:off x="0" y="0"/>
            <a:ext cx="8964488" cy="1124744"/>
          </a:xfrm>
        </p:spPr>
        <p:txBody>
          <a:bodyPr>
            <a:normAutofit fontScale="90000"/>
          </a:bodyPr>
          <a:lstStyle/>
          <a:p>
            <a:pPr algn="ctr"/>
            <a:r>
              <a:rPr lang="pl-PL" sz="3600" b="1" i="1" dirty="0" smtClean="0"/>
              <a:t>„SVOME GRADU" u Cvjetnom domu u Šibeniku, </a:t>
            </a:r>
            <a:r>
              <a:rPr lang="pl-PL" sz="3600" i="1" dirty="0" smtClean="0"/>
              <a:t>prosinac 2013.</a:t>
            </a:r>
            <a:endParaRPr lang="hr-HR" sz="3600" dirty="0"/>
          </a:p>
        </p:txBody>
      </p:sp>
      <p:pic>
        <p:nvPicPr>
          <p:cNvPr id="4" name="Picture 3" descr="bozic2.jpg"/>
          <p:cNvPicPr>
            <a:picLocks noChangeAspect="1"/>
          </p:cNvPicPr>
          <p:nvPr/>
        </p:nvPicPr>
        <p:blipFill>
          <a:blip r:embed="rId2" cstate="print"/>
          <a:stretch>
            <a:fillRect/>
          </a:stretch>
        </p:blipFill>
        <p:spPr>
          <a:xfrm>
            <a:off x="0" y="1268760"/>
            <a:ext cx="9144000" cy="5589240"/>
          </a:xfrm>
          <a:prstGeom prst="rect">
            <a:avLst/>
          </a:prstGeom>
          <a:ln>
            <a:noFill/>
          </a:ln>
          <a:effectLst>
            <a:softEdge rad="112500"/>
          </a:effectLst>
        </p:spPr>
      </p:pic>
      <p:sp>
        <p:nvSpPr>
          <p:cNvPr id="5" name="TextBox 4"/>
          <p:cNvSpPr txBox="1"/>
          <p:nvPr/>
        </p:nvSpPr>
        <p:spPr>
          <a:xfrm>
            <a:off x="4788024" y="1340769"/>
            <a:ext cx="4355976" cy="5632311"/>
          </a:xfrm>
          <a:prstGeom prst="rect">
            <a:avLst/>
          </a:prstGeom>
          <a:noFill/>
        </p:spPr>
        <p:txBody>
          <a:bodyPr wrap="square" rtlCol="0">
            <a:spAutoFit/>
          </a:bodyPr>
          <a:lstStyle/>
          <a:p>
            <a:r>
              <a:rPr lang="vi-VN" sz="2400" b="1" i="1" dirty="0" smtClean="0">
                <a:solidFill>
                  <a:schemeClr val="tx1">
                    <a:lumMod val="95000"/>
                  </a:schemeClr>
                </a:solidFill>
                <a:effectLst>
                  <a:outerShdw blurRad="38100" dist="38100" dir="2700000" algn="tl">
                    <a:srgbClr val="000000">
                      <a:alpha val="43137"/>
                    </a:srgbClr>
                  </a:outerShdw>
                </a:effectLst>
              </a:rPr>
              <a:t>Ove godine, već tradicionalno, održali smo mali koncert prigodnih pjesama za naše stare sugrađane u Cvjetnom domu.</a:t>
            </a:r>
            <a:endParaRPr lang="vi-VN" sz="2400" dirty="0" smtClean="0">
              <a:solidFill>
                <a:schemeClr val="tx1">
                  <a:lumMod val="95000"/>
                </a:schemeClr>
              </a:solidFill>
              <a:effectLst>
                <a:outerShdw blurRad="38100" dist="38100" dir="2700000" algn="tl">
                  <a:srgbClr val="000000">
                    <a:alpha val="43137"/>
                  </a:srgbClr>
                </a:outerShdw>
              </a:effectLst>
            </a:endParaRPr>
          </a:p>
          <a:p>
            <a:r>
              <a:rPr lang="vi-VN" sz="2400" b="1" i="1" dirty="0" smtClean="0">
                <a:solidFill>
                  <a:schemeClr val="tx1">
                    <a:lumMod val="95000"/>
                  </a:schemeClr>
                </a:solidFill>
                <a:effectLst>
                  <a:outerShdw blurRad="38100" dist="38100" dir="2700000" algn="tl">
                    <a:srgbClr val="000000">
                      <a:alpha val="43137"/>
                    </a:srgbClr>
                  </a:outerShdw>
                </a:effectLst>
              </a:rPr>
              <a:t>Sudjelovali su učenici 4.A , 3.D i 2.B razreda naše škole. Uz  glazbeni program, učenici 3B. darivali su  naše sugrađane mirisnim sapunčićima koje su sami izradili.</a:t>
            </a:r>
            <a:endParaRPr lang="vi-VN" sz="2400" dirty="0" smtClean="0">
              <a:solidFill>
                <a:schemeClr val="tx1">
                  <a:lumMod val="95000"/>
                </a:schemeClr>
              </a:solidFill>
              <a:effectLst>
                <a:outerShdw blurRad="38100" dist="38100" dir="2700000" algn="tl">
                  <a:srgbClr val="000000">
                    <a:alpha val="43137"/>
                  </a:srgbClr>
                </a:outerShdw>
              </a:effectLst>
            </a:endParaRPr>
          </a:p>
          <a:p>
            <a:r>
              <a:rPr lang="vi-VN" sz="2400" b="1" i="1" dirty="0" smtClean="0">
                <a:solidFill>
                  <a:schemeClr val="tx1">
                    <a:lumMod val="95000"/>
                  </a:schemeClr>
                </a:solidFill>
                <a:effectLst>
                  <a:outerShdw blurRad="38100" dist="38100" dir="2700000" algn="tl">
                    <a:srgbClr val="000000">
                      <a:alpha val="43137"/>
                    </a:srgbClr>
                  </a:outerShdw>
                </a:effectLst>
              </a:rPr>
              <a:t>Zaželjeli smo im puno zdravlja i dug život u ime cijele naše Škole.</a:t>
            </a:r>
            <a:endParaRPr lang="vi-VN" sz="2400" dirty="0" smtClean="0">
              <a:solidFill>
                <a:schemeClr val="tx1">
                  <a:lumMod val="95000"/>
                </a:schemeClr>
              </a:solidFill>
              <a:effectLst>
                <a:outerShdw blurRad="38100" dist="38100" dir="2700000" algn="tl">
                  <a:srgbClr val="000000">
                    <a:alpha val="43137"/>
                  </a:srgbClr>
                </a:outerShdw>
              </a:effectLst>
            </a:endParaRPr>
          </a:p>
          <a:p>
            <a:r>
              <a:rPr lang="vi-VN" sz="2400" b="1" i="1" dirty="0" smtClean="0">
                <a:solidFill>
                  <a:schemeClr val="tx1">
                    <a:lumMod val="95000"/>
                  </a:schemeClr>
                </a:solidFill>
                <a:effectLst>
                  <a:outerShdw blurRad="38100" dist="38100" dir="2700000" algn="tl">
                    <a:srgbClr val="000000">
                      <a:alpha val="43137"/>
                    </a:srgbClr>
                  </a:outerShdw>
                </a:effectLst>
              </a:rPr>
              <a:t>Štićenici Doma, u znak zahvalnosti, darovali</a:t>
            </a:r>
            <a:r>
              <a:rPr lang="vi-VN" sz="2400" b="1" dirty="0" smtClean="0">
                <a:solidFill>
                  <a:schemeClr val="tx1">
                    <a:lumMod val="95000"/>
                  </a:schemeClr>
                </a:solidFill>
                <a:effectLst>
                  <a:outerShdw blurRad="38100" dist="38100" dir="2700000" algn="tl">
                    <a:srgbClr val="000000">
                      <a:alpha val="43137"/>
                    </a:srgbClr>
                  </a:outerShdw>
                </a:effectLst>
              </a:rPr>
              <a:t> </a:t>
            </a:r>
            <a:r>
              <a:rPr lang="vi-VN" sz="2400" b="1" i="1" dirty="0" smtClean="0">
                <a:solidFill>
                  <a:schemeClr val="tx1">
                    <a:lumMod val="95000"/>
                  </a:schemeClr>
                </a:solidFill>
                <a:effectLst>
                  <a:outerShdw blurRad="38100" dist="38100" dir="2700000" algn="tl">
                    <a:srgbClr val="000000">
                      <a:alpha val="43137"/>
                    </a:srgbClr>
                  </a:outerShdw>
                </a:effectLst>
              </a:rPr>
              <a:t>su nas </a:t>
            </a:r>
            <a:r>
              <a:rPr lang="hr-HR" sz="2400" b="1" i="1" dirty="0" smtClean="0">
                <a:solidFill>
                  <a:schemeClr val="tx1">
                    <a:lumMod val="95000"/>
                  </a:schemeClr>
                </a:solidFill>
                <a:effectLst>
                  <a:outerShdw blurRad="38100" dist="38100" dir="2700000" algn="tl">
                    <a:srgbClr val="000000">
                      <a:alpha val="43137"/>
                    </a:srgbClr>
                  </a:outerShdw>
                </a:effectLst>
                <a:latin typeface="Bodoni MT" pitchFamily="18" charset="0"/>
              </a:rPr>
              <a:t>ručno izrađenim anđelčićem.</a:t>
            </a:r>
          </a:p>
        </p:txBody>
      </p:sp>
    </p:spTree>
  </p:cSld>
  <p:clrMapOvr>
    <a:masterClrMapping/>
  </p:clrMapOvr>
  <p:transition advTm="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rge_img_74318.jpg"/>
          <p:cNvPicPr>
            <a:picLocks noChangeAspect="1"/>
          </p:cNvPicPr>
          <p:nvPr/>
        </p:nvPicPr>
        <p:blipFill>
          <a:blip r:embed="rId2" cstate="print"/>
          <a:stretch>
            <a:fillRect/>
          </a:stretch>
        </p:blipFill>
        <p:spPr>
          <a:xfrm>
            <a:off x="0" y="0"/>
            <a:ext cx="6667500" cy="3743325"/>
          </a:xfrm>
          <a:prstGeom prst="rect">
            <a:avLst/>
          </a:prstGeom>
          <a:ln>
            <a:noFill/>
          </a:ln>
          <a:effectLst>
            <a:softEdge rad="112500"/>
          </a:effectLst>
        </p:spPr>
      </p:pic>
      <p:pic>
        <p:nvPicPr>
          <p:cNvPr id="3" name="Picture 2" descr="large_img_74323.jpg"/>
          <p:cNvPicPr>
            <a:picLocks noChangeAspect="1"/>
          </p:cNvPicPr>
          <p:nvPr/>
        </p:nvPicPr>
        <p:blipFill>
          <a:blip r:embed="rId3" cstate="print"/>
          <a:stretch>
            <a:fillRect/>
          </a:stretch>
        </p:blipFill>
        <p:spPr>
          <a:xfrm>
            <a:off x="6660232" y="0"/>
            <a:ext cx="2071493" cy="3692050"/>
          </a:xfrm>
          <a:prstGeom prst="rect">
            <a:avLst/>
          </a:prstGeom>
          <a:ln>
            <a:noFill/>
          </a:ln>
          <a:effectLst>
            <a:softEdge rad="112500"/>
          </a:effectLst>
        </p:spPr>
      </p:pic>
      <p:pic>
        <p:nvPicPr>
          <p:cNvPr id="4" name="Picture 3" descr="large_img_74309.jpg"/>
          <p:cNvPicPr>
            <a:picLocks noChangeAspect="1"/>
          </p:cNvPicPr>
          <p:nvPr/>
        </p:nvPicPr>
        <p:blipFill>
          <a:blip r:embed="rId4" cstate="print"/>
          <a:stretch>
            <a:fillRect/>
          </a:stretch>
        </p:blipFill>
        <p:spPr>
          <a:xfrm>
            <a:off x="0" y="3717032"/>
            <a:ext cx="5130341" cy="2880320"/>
          </a:xfrm>
          <a:prstGeom prst="rect">
            <a:avLst/>
          </a:prstGeom>
          <a:ln>
            <a:noFill/>
          </a:ln>
          <a:effectLst>
            <a:softEdge rad="112500"/>
          </a:effectLst>
        </p:spPr>
      </p:pic>
      <p:pic>
        <p:nvPicPr>
          <p:cNvPr id="5" name="Picture 4" descr="large_img_74298.jpg"/>
          <p:cNvPicPr>
            <a:picLocks noChangeAspect="1"/>
          </p:cNvPicPr>
          <p:nvPr/>
        </p:nvPicPr>
        <p:blipFill>
          <a:blip r:embed="rId5" cstate="print"/>
          <a:stretch>
            <a:fillRect/>
          </a:stretch>
        </p:blipFill>
        <p:spPr>
          <a:xfrm>
            <a:off x="5167985" y="3789040"/>
            <a:ext cx="3976015" cy="2808312"/>
          </a:xfrm>
          <a:prstGeom prst="rect">
            <a:avLst/>
          </a:prstGeom>
          <a:ln>
            <a:noFill/>
          </a:ln>
          <a:effectLst>
            <a:softEdge rad="112500"/>
          </a:effectLst>
        </p:spPr>
      </p:pic>
    </p:spTree>
  </p:cSld>
  <p:clrMapOvr>
    <a:masterClrMapping/>
  </p:clrMapOvr>
  <p:transition advTm="4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2570928" cy="2138929"/>
          </a:xfrm>
        </p:spPr>
        <p:txBody>
          <a:bodyPr/>
          <a:lstStyle/>
          <a:p>
            <a:r>
              <a:rPr lang="hr-HR" sz="4400" dirty="0" smtClean="0">
                <a:latin typeface="Chiller" pitchFamily="82" charset="0"/>
              </a:rPr>
              <a:t>Škola je kum!</a:t>
            </a:r>
            <a:r>
              <a:rPr lang="hr-HR" dirty="0" smtClean="0"/>
              <a:t/>
            </a:r>
            <a:br>
              <a:rPr lang="hr-HR" dirty="0" smtClean="0"/>
            </a:br>
            <a:r>
              <a:rPr lang="hr-HR" dirty="0" smtClean="0"/>
              <a:t/>
            </a:r>
            <a:br>
              <a:rPr lang="hr-HR" dirty="0" smtClean="0"/>
            </a:br>
            <a:r>
              <a:rPr lang="hr-HR" dirty="0" smtClean="0"/>
              <a:t/>
            </a:r>
            <a:br>
              <a:rPr lang="hr-HR" dirty="0" smtClean="0"/>
            </a:br>
            <a:r>
              <a:rPr lang="hr-HR" dirty="0" smtClean="0"/>
              <a:t/>
            </a:r>
            <a:br>
              <a:rPr lang="hr-HR" dirty="0" smtClean="0"/>
            </a:br>
            <a:endParaRPr lang="hr-HR" dirty="0"/>
          </a:p>
        </p:txBody>
      </p:sp>
      <p:pic>
        <p:nvPicPr>
          <p:cNvPr id="8" name="Picture Placeholder 7" descr="index.jpeg"/>
          <p:cNvPicPr>
            <a:picLocks noGrp="1" noChangeAspect="1"/>
          </p:cNvPicPr>
          <p:nvPr>
            <p:ph type="pic" idx="1"/>
          </p:nvPr>
        </p:nvPicPr>
        <p:blipFill>
          <a:blip r:embed="rId2" cstate="print"/>
          <a:srcRect t="486" b="486"/>
          <a:stretch>
            <a:fillRect/>
          </a:stretch>
        </p:blipFill>
        <p:spPr>
          <a:xfrm rot="420000">
            <a:off x="2745550" y="295011"/>
            <a:ext cx="1841554" cy="1568056"/>
          </a:xfrm>
          <a:ln>
            <a:noFill/>
          </a:ln>
        </p:spPr>
      </p:pic>
      <p:sp>
        <p:nvSpPr>
          <p:cNvPr id="3" name="Text Placeholder 2"/>
          <p:cNvSpPr>
            <a:spLocks noGrp="1"/>
          </p:cNvSpPr>
          <p:nvPr>
            <p:ph type="body" sz="half" idx="2"/>
          </p:nvPr>
        </p:nvSpPr>
        <p:spPr>
          <a:xfrm>
            <a:off x="395536" y="1772816"/>
            <a:ext cx="3168352" cy="4824536"/>
          </a:xfrm>
        </p:spPr>
        <p:txBody>
          <a:bodyPr>
            <a:noAutofit/>
          </a:bodyPr>
          <a:lstStyle/>
          <a:p>
            <a:pPr>
              <a:lnSpc>
                <a:spcPct val="100000"/>
              </a:lnSpc>
            </a:pPr>
            <a:r>
              <a:rPr lang="hr-HR" sz="1800" b="1" i="1" dirty="0" smtClean="0">
                <a:latin typeface="Bodoni MT" pitchFamily="18" charset="0"/>
              </a:rPr>
              <a:t>Već nekoliko godina škola je kum siromašnoj djevojčici iz Tanzanije pod imenom Margret Mbalale.</a:t>
            </a:r>
          </a:p>
          <a:p>
            <a:pPr>
              <a:lnSpc>
                <a:spcPct val="100000"/>
              </a:lnSpc>
            </a:pPr>
            <a:r>
              <a:rPr lang="hr-HR" sz="1800" b="1" i="1" dirty="0" smtClean="0">
                <a:latin typeface="Bodoni MT" pitchFamily="18" charset="0"/>
              </a:rPr>
              <a:t>Projekt "KUMSTVO" povezuje kumove iz Hrvatske s djecom iz Tanzanije koja žive u iznimno lošim uvjetima, potječu iz mnogobrojnih i siromašnih obitelji ili su siročad. Kumovi doniraju sredstva potrebna za školovanje djeteta, te mu na taj način osiguravaju bolju budućnost.</a:t>
            </a:r>
            <a:endParaRPr lang="hr-HR" sz="1800" b="1" i="1" dirty="0">
              <a:latin typeface="Bodoni MT" pitchFamily="18" charset="0"/>
            </a:endParaRPr>
          </a:p>
        </p:txBody>
      </p:sp>
      <p:pic>
        <p:nvPicPr>
          <p:cNvPr id="6" name="Picture 5" descr="large_img_52295.jpg"/>
          <p:cNvPicPr>
            <a:picLocks noChangeAspect="1"/>
          </p:cNvPicPr>
          <p:nvPr/>
        </p:nvPicPr>
        <p:blipFill>
          <a:blip r:embed="rId3" cstate="print"/>
          <a:stretch>
            <a:fillRect/>
          </a:stretch>
        </p:blipFill>
        <p:spPr>
          <a:xfrm>
            <a:off x="4788024" y="1105668"/>
            <a:ext cx="2880320" cy="4362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4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rge_img_21380.jpg"/>
          <p:cNvPicPr>
            <a:picLocks noChangeAspect="1"/>
          </p:cNvPicPr>
          <p:nvPr/>
        </p:nvPicPr>
        <p:blipFill>
          <a:blip r:embed="rId2" cstate="print"/>
          <a:stretch>
            <a:fillRect/>
          </a:stretch>
        </p:blipFill>
        <p:spPr>
          <a:xfrm>
            <a:off x="611560" y="620688"/>
            <a:ext cx="1907287" cy="2135509"/>
          </a:xfrm>
          <a:prstGeom prst="rect">
            <a:avLst/>
          </a:prstGeom>
        </p:spPr>
      </p:pic>
      <p:pic>
        <p:nvPicPr>
          <p:cNvPr id="3" name="Picture 2" descr="large_img_52291.jpg"/>
          <p:cNvPicPr>
            <a:picLocks noChangeAspect="1"/>
          </p:cNvPicPr>
          <p:nvPr/>
        </p:nvPicPr>
        <p:blipFill>
          <a:blip r:embed="rId3" cstate="print"/>
          <a:stretch>
            <a:fillRect/>
          </a:stretch>
        </p:blipFill>
        <p:spPr>
          <a:xfrm>
            <a:off x="2555776" y="620688"/>
            <a:ext cx="2973710" cy="2119620"/>
          </a:xfrm>
          <a:prstGeom prst="rect">
            <a:avLst/>
          </a:prstGeom>
        </p:spPr>
      </p:pic>
      <p:sp>
        <p:nvSpPr>
          <p:cNvPr id="4" name="TextBox 3"/>
          <p:cNvSpPr txBox="1"/>
          <p:nvPr/>
        </p:nvSpPr>
        <p:spPr>
          <a:xfrm>
            <a:off x="1475656" y="0"/>
            <a:ext cx="2160240" cy="461665"/>
          </a:xfrm>
          <a:prstGeom prst="rect">
            <a:avLst/>
          </a:prstGeom>
          <a:noFill/>
          <a:ln>
            <a:noFill/>
          </a:ln>
        </p:spPr>
        <p:txBody>
          <a:bodyPr wrap="square" rtlCol="0">
            <a:spAutoFit/>
          </a:bodyPr>
          <a:lstStyle/>
          <a:p>
            <a:pPr algn="ctr"/>
            <a:r>
              <a:rPr lang="hr-HR" sz="2000" b="1" dirty="0" smtClean="0">
                <a:effectLst>
                  <a:outerShdw blurRad="38100" dist="38100" dir="2700000" algn="tl">
                    <a:srgbClr val="000000">
                      <a:alpha val="43137"/>
                    </a:srgbClr>
                  </a:outerShdw>
                </a:effectLst>
              </a:rPr>
              <a:t>Margret 2012</a:t>
            </a:r>
            <a:r>
              <a:rPr lang="hr-HR" sz="2400" dirty="0" smtClean="0">
                <a:effectLst>
                  <a:outerShdw blurRad="38100" dist="38100" dir="2700000" algn="tl">
                    <a:srgbClr val="000000">
                      <a:alpha val="43137"/>
                    </a:srgbClr>
                  </a:outerShdw>
                </a:effectLst>
              </a:rPr>
              <a:t>.</a:t>
            </a:r>
            <a:endParaRPr lang="hr-HR" sz="2400" dirty="0">
              <a:effectLst>
                <a:outerShdw blurRad="38100" dist="38100" dir="2700000" algn="tl">
                  <a:srgbClr val="000000">
                    <a:alpha val="43137"/>
                  </a:srgbClr>
                </a:outerShdw>
              </a:effectLst>
            </a:endParaRPr>
          </a:p>
        </p:txBody>
      </p:sp>
      <p:pic>
        <p:nvPicPr>
          <p:cNvPr id="5" name="Picture 4" descr="large_img_52294.jpg"/>
          <p:cNvPicPr>
            <a:picLocks noChangeAspect="1"/>
          </p:cNvPicPr>
          <p:nvPr/>
        </p:nvPicPr>
        <p:blipFill>
          <a:blip r:embed="rId4" cstate="print"/>
          <a:stretch>
            <a:fillRect/>
          </a:stretch>
        </p:blipFill>
        <p:spPr>
          <a:xfrm>
            <a:off x="323528" y="3356992"/>
            <a:ext cx="1994430" cy="3046884"/>
          </a:xfrm>
          <a:prstGeom prst="rect">
            <a:avLst/>
          </a:prstGeom>
        </p:spPr>
      </p:pic>
      <p:pic>
        <p:nvPicPr>
          <p:cNvPr id="6" name="Picture 5" descr="large_img_68060.jpg"/>
          <p:cNvPicPr>
            <a:picLocks noChangeAspect="1"/>
          </p:cNvPicPr>
          <p:nvPr/>
        </p:nvPicPr>
        <p:blipFill>
          <a:blip r:embed="rId5" cstate="print"/>
          <a:stretch>
            <a:fillRect/>
          </a:stretch>
        </p:blipFill>
        <p:spPr>
          <a:xfrm>
            <a:off x="2339752" y="4221088"/>
            <a:ext cx="3247422" cy="1656185"/>
          </a:xfrm>
          <a:prstGeom prst="rect">
            <a:avLst/>
          </a:prstGeom>
        </p:spPr>
      </p:pic>
      <p:sp>
        <p:nvSpPr>
          <p:cNvPr id="7" name="TextBox 6"/>
          <p:cNvSpPr txBox="1"/>
          <p:nvPr/>
        </p:nvSpPr>
        <p:spPr>
          <a:xfrm>
            <a:off x="2555776" y="3717032"/>
            <a:ext cx="2088232" cy="400110"/>
          </a:xfrm>
          <a:prstGeom prst="rect">
            <a:avLst/>
          </a:prstGeom>
          <a:noFill/>
        </p:spPr>
        <p:txBody>
          <a:bodyPr wrap="square" rtlCol="0">
            <a:spAutoFit/>
          </a:bodyPr>
          <a:lstStyle/>
          <a:p>
            <a:r>
              <a:rPr lang="hr-HR" sz="2000" b="1" dirty="0" smtClean="0">
                <a:effectLst>
                  <a:outerShdw blurRad="38100" dist="38100" dir="2700000" algn="tl">
                    <a:srgbClr val="000000">
                      <a:alpha val="43137"/>
                    </a:srgbClr>
                  </a:outerShdw>
                </a:effectLst>
              </a:rPr>
              <a:t>Margret 2013</a:t>
            </a:r>
            <a:r>
              <a:rPr lang="hr-HR" dirty="0" smtClean="0"/>
              <a:t>.</a:t>
            </a:r>
            <a:endParaRPr lang="hr-HR" dirty="0"/>
          </a:p>
        </p:txBody>
      </p:sp>
      <p:pic>
        <p:nvPicPr>
          <p:cNvPr id="9" name="Picture 8" descr="large_img_68058.jpg"/>
          <p:cNvPicPr>
            <a:picLocks noChangeAspect="1"/>
          </p:cNvPicPr>
          <p:nvPr/>
        </p:nvPicPr>
        <p:blipFill>
          <a:blip r:embed="rId6" cstate="print"/>
          <a:stretch>
            <a:fillRect/>
          </a:stretch>
        </p:blipFill>
        <p:spPr>
          <a:xfrm>
            <a:off x="5652120" y="620688"/>
            <a:ext cx="3124378" cy="4176464"/>
          </a:xfrm>
          <a:prstGeom prst="rect">
            <a:avLst/>
          </a:prstGeom>
        </p:spPr>
      </p:pic>
      <p:pic>
        <p:nvPicPr>
          <p:cNvPr id="10" name="Picture 9" descr="cb974ecc40d2c3740822576032c2d396.jpg"/>
          <p:cNvPicPr>
            <a:picLocks noChangeAspect="1"/>
          </p:cNvPicPr>
          <p:nvPr/>
        </p:nvPicPr>
        <p:blipFill>
          <a:blip r:embed="rId7" cstate="print"/>
          <a:stretch>
            <a:fillRect/>
          </a:stretch>
        </p:blipFill>
        <p:spPr>
          <a:xfrm>
            <a:off x="5796136" y="4869160"/>
            <a:ext cx="2920310" cy="1837141"/>
          </a:xfrm>
          <a:prstGeom prst="rect">
            <a:avLst/>
          </a:prstGeom>
        </p:spPr>
      </p:pic>
    </p:spTree>
  </p:cSld>
  <p:clrMapOvr>
    <a:masterClrMapping/>
  </p:clrMapOvr>
  <p:transition advTm="4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k 3.jpg"/>
          <p:cNvPicPr>
            <a:picLocks noChangeAspect="1"/>
          </p:cNvPicPr>
          <p:nvPr/>
        </p:nvPicPr>
        <p:blipFill>
          <a:blip r:embed="rId2" cstate="print"/>
          <a:stretch>
            <a:fillRect/>
          </a:stretch>
        </p:blipFill>
        <p:spPr>
          <a:xfrm>
            <a:off x="0" y="-1"/>
            <a:ext cx="9144000" cy="6981825"/>
          </a:xfrm>
          <a:prstGeom prst="rect">
            <a:avLst/>
          </a:prstGeom>
        </p:spPr>
      </p:pic>
      <p:sp>
        <p:nvSpPr>
          <p:cNvPr id="5" name="TextBox 4"/>
          <p:cNvSpPr txBox="1"/>
          <p:nvPr/>
        </p:nvSpPr>
        <p:spPr>
          <a:xfrm>
            <a:off x="827584" y="764704"/>
            <a:ext cx="3600400" cy="1600438"/>
          </a:xfrm>
          <a:prstGeom prst="rect">
            <a:avLst/>
          </a:prstGeom>
          <a:noFill/>
        </p:spPr>
        <p:txBody>
          <a:bodyPr wrap="square" rtlCol="0">
            <a:spAutoFit/>
          </a:bodyPr>
          <a:lstStyle/>
          <a:p>
            <a:r>
              <a:rPr lang="vi-VN" sz="2000" b="1" dirty="0" smtClean="0">
                <a:solidFill>
                  <a:schemeClr val="accent5">
                    <a:lumMod val="20000"/>
                    <a:lumOff val="80000"/>
                  </a:schemeClr>
                </a:solidFill>
              </a:rPr>
              <a:t>Hotel Olympia </a:t>
            </a:r>
            <a:r>
              <a:rPr lang="vi-VN" sz="2000" b="1" i="1" dirty="0" smtClean="0">
                <a:solidFill>
                  <a:schemeClr val="accent5">
                    <a:lumMod val="20000"/>
                    <a:lumOff val="80000"/>
                  </a:schemeClr>
                </a:solidFill>
              </a:rPr>
              <a:t>bila je mjesto okupljanja maturanata, njihovih roditelja i profesora. Veselje je upotpunio bend Show Legende.</a:t>
            </a:r>
            <a:endParaRPr lang="vi-VN" sz="2000" dirty="0" smtClean="0">
              <a:solidFill>
                <a:schemeClr val="accent5">
                  <a:lumMod val="20000"/>
                  <a:lumOff val="80000"/>
                </a:schemeClr>
              </a:solidFill>
            </a:endParaRPr>
          </a:p>
          <a:p>
            <a:endParaRPr lang="vi-VN" dirty="0" smtClean="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5148064" y="4077073"/>
            <a:ext cx="3528392" cy="2554545"/>
          </a:xfrm>
          <a:prstGeom prst="rect">
            <a:avLst/>
          </a:prstGeom>
          <a:noFill/>
        </p:spPr>
        <p:txBody>
          <a:bodyPr wrap="square" rtlCol="0">
            <a:spAutoFit/>
          </a:bodyPr>
          <a:lstStyle/>
          <a:p>
            <a:r>
              <a:rPr lang="vi-VN" sz="2000" b="1" i="1" dirty="0" smtClean="0">
                <a:solidFill>
                  <a:srgbClr val="FDEDD7"/>
                </a:solidFill>
                <a:effectLst>
                  <a:outerShdw blurRad="38100" dist="38100" dir="2700000" algn="tl">
                    <a:srgbClr val="000000">
                      <a:alpha val="43137"/>
                    </a:srgbClr>
                  </a:outerShdw>
                </a:effectLst>
              </a:rPr>
              <a:t>Oko </a:t>
            </a:r>
            <a:r>
              <a:rPr lang="vi-VN" sz="2000" b="1" dirty="0" smtClean="0">
                <a:solidFill>
                  <a:srgbClr val="FDEDD7"/>
                </a:solidFill>
                <a:effectLst>
                  <a:outerShdw blurRad="38100" dist="38100" dir="2700000" algn="tl">
                    <a:srgbClr val="000000">
                      <a:alpha val="43137"/>
                    </a:srgbClr>
                  </a:outerShdw>
                </a:effectLst>
              </a:rPr>
              <a:t>60-ak maturanata sa svojim profesorima i pratnj</a:t>
            </a:r>
            <a:r>
              <a:rPr lang="hr-HR" sz="2000" b="1" dirty="0" smtClean="0">
                <a:solidFill>
                  <a:srgbClr val="FDEDD7"/>
                </a:solidFill>
                <a:effectLst>
                  <a:outerShdw blurRad="38100" dist="38100" dir="2700000" algn="tl">
                    <a:srgbClr val="000000">
                      <a:alpha val="43137"/>
                    </a:srgbClr>
                  </a:outerShdw>
                </a:effectLst>
              </a:rPr>
              <a:t>om</a:t>
            </a:r>
            <a:r>
              <a:rPr lang="vi-VN" sz="2000" b="1" i="1" dirty="0" smtClean="0">
                <a:solidFill>
                  <a:srgbClr val="FDEDD7"/>
                </a:solidFill>
                <a:effectLst>
                  <a:outerShdw blurRad="38100" dist="38100" dir="2700000" algn="tl">
                    <a:srgbClr val="000000">
                      <a:alpha val="43137"/>
                    </a:srgbClr>
                  </a:outerShdw>
                </a:effectLst>
              </a:rPr>
              <a:t> uživalo je u najluđoj srednjoškolskoj zabavi na kojoj su odigrali igru ples s narančama i stolicama , a najsretniji su osvojili i prigodne poklone.</a:t>
            </a:r>
            <a:endParaRPr lang="vi-VN" sz="2000" dirty="0" smtClean="0">
              <a:solidFill>
                <a:srgbClr val="FDEDD7"/>
              </a:solidFill>
              <a:effectLst>
                <a:outerShdw blurRad="38100" dist="38100" dir="2700000" algn="tl">
                  <a:srgbClr val="000000">
                    <a:alpha val="43137"/>
                  </a:srgbClr>
                </a:outerShdw>
              </a:effectLst>
            </a:endParaRPr>
          </a:p>
        </p:txBody>
      </p:sp>
      <p:sp>
        <p:nvSpPr>
          <p:cNvPr id="7" name="TextBox 6"/>
          <p:cNvSpPr txBox="1"/>
          <p:nvPr/>
        </p:nvSpPr>
        <p:spPr>
          <a:xfrm>
            <a:off x="1763688" y="2852936"/>
            <a:ext cx="6264696" cy="707886"/>
          </a:xfrm>
          <a:prstGeom prst="rect">
            <a:avLst/>
          </a:prstGeom>
          <a:noFill/>
        </p:spPr>
        <p:txBody>
          <a:bodyPr wrap="square" rtlCol="0">
            <a:spAutoFit/>
          </a:bodyPr>
          <a:lstStyle/>
          <a:p>
            <a:r>
              <a:rPr lang="hr-HR" sz="4000" dirty="0" smtClean="0">
                <a:solidFill>
                  <a:srgbClr val="FFFF00"/>
                </a:solidFill>
                <a:latin typeface="Bauhaus 93" pitchFamily="82" charset="0"/>
              </a:rPr>
              <a:t>MATURALNI PLES  2014.</a:t>
            </a:r>
            <a:endParaRPr lang="hr-HR" sz="4000" dirty="0">
              <a:solidFill>
                <a:srgbClr val="FFFF00"/>
              </a:solidFill>
              <a:latin typeface="Bauhaus 93" pitchFamily="82" charset="0"/>
            </a:endParaRPr>
          </a:p>
        </p:txBody>
      </p:sp>
    </p:spTree>
  </p:cSld>
  <p:clrMapOvr>
    <a:masterClrMapping/>
  </p:clrMapOvr>
  <p:transition advTm="4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978896" cy="4572000"/>
          </a:xfrm>
        </p:spPr>
        <p:txBody>
          <a:bodyPr>
            <a:normAutofit lnSpcReduction="10000"/>
          </a:bodyPr>
          <a:lstStyle/>
          <a:p>
            <a:r>
              <a:rPr lang="hr-HR" b="1" dirty="0" smtClean="0"/>
              <a:t>Ove godine se Medicinska i kemijska škola na maškarama predstavila s bajkom Snjeguljica i sedam patuljaka... Učenici su se uz pomoć profesorica  I. Jurković i  M. Radovčić obukli u svoje omiljene likove i išli u povorku. Unatoč kiši, bilo je veselo i "bajkovito" :) Hvala prof. Bajić na fotografijama</a:t>
            </a:r>
          </a:p>
          <a:p>
            <a:endParaRPr lang="hr-HR" dirty="0"/>
          </a:p>
        </p:txBody>
      </p:sp>
      <p:sp>
        <p:nvSpPr>
          <p:cNvPr id="3" name="Title 2"/>
          <p:cNvSpPr>
            <a:spLocks noGrp="1"/>
          </p:cNvSpPr>
          <p:nvPr>
            <p:ph type="title"/>
          </p:nvPr>
        </p:nvSpPr>
        <p:spPr/>
        <p:txBody>
          <a:bodyPr>
            <a:normAutofit/>
          </a:bodyPr>
          <a:lstStyle/>
          <a:p>
            <a:r>
              <a:rPr lang="hr-HR" sz="4400" b="1" dirty="0" smtClean="0"/>
              <a:t>M a š k a r e, 2014.</a:t>
            </a:r>
            <a:endParaRPr lang="hr-HR" sz="4400" b="1" dirty="0"/>
          </a:p>
        </p:txBody>
      </p:sp>
      <p:pic>
        <p:nvPicPr>
          <p:cNvPr id="4" name="Picture 3" descr="maske.jpeg"/>
          <p:cNvPicPr>
            <a:picLocks noChangeAspect="1"/>
          </p:cNvPicPr>
          <p:nvPr/>
        </p:nvPicPr>
        <p:blipFill>
          <a:blip r:embed="rId2" cstate="print"/>
          <a:stretch>
            <a:fillRect/>
          </a:stretch>
        </p:blipFill>
        <p:spPr>
          <a:xfrm>
            <a:off x="5364088" y="1916832"/>
            <a:ext cx="3148542" cy="3600400"/>
          </a:xfrm>
          <a:prstGeom prst="rect">
            <a:avLst/>
          </a:prstGeom>
          <a:ln>
            <a:noFill/>
          </a:ln>
          <a:effectLst>
            <a:softEdge rad="112500"/>
          </a:effectLst>
        </p:spPr>
      </p:pic>
    </p:spTree>
  </p:cSld>
  <p:clrMapOvr>
    <a:masterClrMapping/>
  </p:clrMapOvr>
  <p:transition advTm="4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škare.jpg"/>
          <p:cNvPicPr>
            <a:picLocks noChangeAspect="1"/>
          </p:cNvPicPr>
          <p:nvPr/>
        </p:nvPicPr>
        <p:blipFill>
          <a:blip r:embed="rId2" cstate="print"/>
          <a:stretch>
            <a:fillRect/>
          </a:stretch>
        </p:blipFill>
        <p:spPr>
          <a:xfrm>
            <a:off x="1259632" y="764704"/>
            <a:ext cx="6982155" cy="5236616"/>
          </a:xfrm>
          <a:prstGeom prst="rect">
            <a:avLst/>
          </a:prstGeom>
        </p:spPr>
      </p:pic>
    </p:spTree>
  </p:cSld>
  <p:clrMapOvr>
    <a:masterClrMapping/>
  </p:clrMapOvr>
  <p:transition advTm="4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4896544" cy="1080121"/>
          </a:xfrm>
        </p:spPr>
        <p:txBody>
          <a:bodyPr>
            <a:noAutofit/>
          </a:bodyPr>
          <a:lstStyle/>
          <a:p>
            <a:r>
              <a:rPr lang="hr-HR" sz="2400" i="1" dirty="0" smtClean="0"/>
              <a:t>“</a:t>
            </a:r>
            <a:r>
              <a:rPr lang="hr-HR" sz="3200" i="1" dirty="0" smtClean="0"/>
              <a:t>Schola medica” 2014. u Koprivnici</a:t>
            </a:r>
            <a:endParaRPr lang="hr-HR" sz="2400" i="1" dirty="0"/>
          </a:p>
        </p:txBody>
      </p:sp>
      <p:pic>
        <p:nvPicPr>
          <p:cNvPr id="5" name="Picture Placeholder 4" descr="SM.jpg"/>
          <p:cNvPicPr>
            <a:picLocks noGrp="1" noChangeAspect="1"/>
          </p:cNvPicPr>
          <p:nvPr>
            <p:ph type="pic" idx="1"/>
          </p:nvPr>
        </p:nvPicPr>
        <p:blipFill>
          <a:blip r:embed="rId2" cstate="print"/>
          <a:srcRect l="19699" r="19699"/>
          <a:stretch>
            <a:fillRect/>
          </a:stretch>
        </p:blipFill>
        <p:spPr>
          <a:xfrm>
            <a:off x="4644008" y="1412776"/>
            <a:ext cx="3970784" cy="3669205"/>
          </a:xfrm>
        </p:spPr>
      </p:pic>
      <p:sp>
        <p:nvSpPr>
          <p:cNvPr id="3" name="Text Placeholder 2"/>
          <p:cNvSpPr>
            <a:spLocks noGrp="1"/>
          </p:cNvSpPr>
          <p:nvPr>
            <p:ph type="body" sz="half" idx="2"/>
          </p:nvPr>
        </p:nvSpPr>
        <p:spPr>
          <a:xfrm>
            <a:off x="609600" y="2132856"/>
            <a:ext cx="3170312" cy="3600399"/>
          </a:xfrm>
        </p:spPr>
        <p:txBody>
          <a:bodyPr>
            <a:noAutofit/>
          </a:bodyPr>
          <a:lstStyle/>
          <a:p>
            <a:r>
              <a:rPr lang="vi-VN" sz="2000" b="1" i="1" dirty="0" smtClean="0"/>
              <a:t>Nakon provedenog školskog natjecanja, učenik 4.A razreda, Petar Đurđević plasirao se na državno natjecanje "SCHOLA MEDICA 2014." za medicinske sestre opće njege/medicinske tehničare opće njege</a:t>
            </a:r>
            <a:r>
              <a:rPr lang="hr-HR" sz="2000" b="1" i="1" dirty="0" smtClean="0"/>
              <a:t>. </a:t>
            </a:r>
            <a:endParaRPr lang="hr-HR" sz="2000" i="1" dirty="0"/>
          </a:p>
        </p:txBody>
      </p:sp>
    </p:spTree>
  </p:cSld>
  <p:clrMapOvr>
    <a:masterClrMapping/>
  </p:clrMapOvr>
  <p:transition advTm="4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hr-HR"/>
          </a:p>
        </p:txBody>
      </p:sp>
      <p:sp>
        <p:nvSpPr>
          <p:cNvPr id="2" name="Title 1"/>
          <p:cNvSpPr>
            <a:spLocks noGrp="1"/>
          </p:cNvSpPr>
          <p:nvPr>
            <p:ph type="ctrTitle"/>
          </p:nvPr>
        </p:nvSpPr>
        <p:spPr/>
        <p:txBody>
          <a:bodyPr/>
          <a:lstStyle/>
          <a:p>
            <a:endParaRPr lang="hr-HR" dirty="0"/>
          </a:p>
        </p:txBody>
      </p:sp>
      <p:pic>
        <p:nvPicPr>
          <p:cNvPr id="4" name="Picture 3" descr="Prezentacija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advTm="4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56_1661_zrnje-zita-na-dlanu.jpg"/>
          <p:cNvPicPr>
            <a:picLocks noChangeAspect="1"/>
          </p:cNvPicPr>
          <p:nvPr/>
        </p:nvPicPr>
        <p:blipFill>
          <a:blip r:embed="rId2" cstate="print"/>
          <a:stretch>
            <a:fillRect/>
          </a:stretch>
        </p:blipFill>
        <p:spPr>
          <a:xfrm>
            <a:off x="5076056" y="980728"/>
            <a:ext cx="3628603" cy="5110708"/>
          </a:xfrm>
          <a:prstGeom prst="rect">
            <a:avLst/>
          </a:prstGeom>
        </p:spPr>
      </p:pic>
      <p:sp>
        <p:nvSpPr>
          <p:cNvPr id="3" name="TextBox 2"/>
          <p:cNvSpPr txBox="1"/>
          <p:nvPr/>
        </p:nvSpPr>
        <p:spPr>
          <a:xfrm>
            <a:off x="179512" y="1124744"/>
            <a:ext cx="4464496" cy="4524315"/>
          </a:xfrm>
          <a:prstGeom prst="rect">
            <a:avLst/>
          </a:prstGeom>
          <a:noFill/>
        </p:spPr>
        <p:txBody>
          <a:bodyPr wrap="square" rtlCol="0">
            <a:spAutoFit/>
          </a:bodyPr>
          <a:lstStyle/>
          <a:p>
            <a:r>
              <a:rPr lang="vi-VN" dirty="0" smtClean="0"/>
              <a:t>„</a:t>
            </a:r>
            <a:r>
              <a:rPr lang="vi-VN" b="1" dirty="0" smtClean="0"/>
              <a:t>Zrnje“</a:t>
            </a:r>
            <a:r>
              <a:rPr lang="vi-VN" dirty="0" smtClean="0"/>
              <a:t>  je naziv humanitarne aktivnosti učenika i djelatnika Medicinske i kemijske škole Šibenik.</a:t>
            </a:r>
          </a:p>
          <a:p>
            <a:r>
              <a:rPr lang="vi-VN" dirty="0" smtClean="0"/>
              <a:t>Temeljna ideja aktivnosti je kontinuirano prikupljanje osnovnih prehrambenih namirnica i higijenskih potrepština koje će putem Caritasa i Crvenoga križa biti distribuirane pučkim kuhinjama u Šibeniku i Kninu, prihvatilištu za beskućnike koje bi uskoro trebalo profunkcionirati u Šibeniku i obiteljima kojima je takva vrsta pomoći potrebna.</a:t>
            </a:r>
          </a:p>
          <a:p>
            <a:r>
              <a:rPr lang="vi-VN" dirty="0" smtClean="0"/>
              <a:t>Aktivnost je službeno pokrenuta 3. ožujka 2014. godine na sastanku Učeničkog vijeća naše škole.</a:t>
            </a:r>
          </a:p>
          <a:p>
            <a:r>
              <a:rPr lang="hr-HR" dirty="0" smtClean="0"/>
              <a:t>Voditeljica aktivnosti-  </a:t>
            </a:r>
            <a:r>
              <a:rPr lang="vi-VN" dirty="0" smtClean="0"/>
              <a:t>prof. Sonj</a:t>
            </a:r>
            <a:r>
              <a:rPr lang="hr-HR" dirty="0" smtClean="0"/>
              <a:t>a</a:t>
            </a:r>
            <a:r>
              <a:rPr lang="vi-VN" dirty="0" smtClean="0"/>
              <a:t> Prgin.</a:t>
            </a:r>
            <a:endParaRPr lang="vi-VN" dirty="0"/>
          </a:p>
        </p:txBody>
      </p:sp>
      <p:sp>
        <p:nvSpPr>
          <p:cNvPr id="4" name="Rectangle 3"/>
          <p:cNvSpPr/>
          <p:nvPr/>
        </p:nvSpPr>
        <p:spPr>
          <a:xfrm>
            <a:off x="1043608" y="260648"/>
            <a:ext cx="691276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latin typeface="Arial Black" pitchFamily="34" charset="0"/>
              </a:rPr>
              <a:t>Humanitarna akcija “Zrnje”</a:t>
            </a:r>
            <a:endParaRPr lang="hr-HR" sz="3200" dirty="0">
              <a:latin typeface="Arial Black" pitchFamily="34" charset="0"/>
            </a:endParaRPr>
          </a:p>
        </p:txBody>
      </p:sp>
    </p:spTree>
  </p:cSld>
  <p:clrMapOvr>
    <a:masterClrMapping/>
  </p:clrMapOvr>
  <p:transition advTm="4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844824"/>
            <a:ext cx="8291264" cy="4251176"/>
          </a:xfrm>
        </p:spPr>
        <p:txBody>
          <a:bodyPr>
            <a:normAutofit/>
          </a:bodyPr>
          <a:lstStyle/>
          <a:p>
            <a:r>
              <a:rPr lang="hr-HR" sz="3200" b="1" i="1" dirty="0" smtClean="0">
                <a:solidFill>
                  <a:schemeClr val="bg2">
                    <a:lumMod val="50000"/>
                  </a:schemeClr>
                </a:solidFill>
              </a:rPr>
              <a:t>Medicinska i kemijska škola Šibenik od 9.-12. travnja 2014. sudjelovala je na European Schools Gala 2014.  u  Abano termama,  u Padovi.</a:t>
            </a:r>
          </a:p>
          <a:p>
            <a:r>
              <a:rPr lang="hr-HR" sz="3200" b="1" i="1" dirty="0" smtClean="0">
                <a:solidFill>
                  <a:schemeClr val="bg2">
                    <a:lumMod val="50000"/>
                  </a:schemeClr>
                </a:solidFill>
              </a:rPr>
              <a:t>Natjecanje se provodilo u više disciplina...sport, znanje iz engleskog jezika i predstavljanje škole</a:t>
            </a:r>
            <a:endParaRPr lang="hr-HR" sz="3200" dirty="0">
              <a:solidFill>
                <a:schemeClr val="bg2">
                  <a:lumMod val="50000"/>
                </a:schemeClr>
              </a:solidFill>
            </a:endParaRPr>
          </a:p>
        </p:txBody>
      </p:sp>
      <p:sp>
        <p:nvSpPr>
          <p:cNvPr id="3" name="Title 2"/>
          <p:cNvSpPr>
            <a:spLocks noGrp="1"/>
          </p:cNvSpPr>
          <p:nvPr>
            <p:ph type="title"/>
          </p:nvPr>
        </p:nvSpPr>
        <p:spPr>
          <a:xfrm>
            <a:off x="323528" y="260648"/>
            <a:ext cx="8363272" cy="1440160"/>
          </a:xfrm>
        </p:spPr>
        <p:txBody>
          <a:bodyPr>
            <a:normAutofit fontScale="90000"/>
          </a:bodyPr>
          <a:lstStyle/>
          <a:p>
            <a:r>
              <a:rPr lang="sv-SE" dirty="0" smtClean="0"/>
              <a:t/>
            </a:r>
            <a:br>
              <a:rPr lang="sv-SE" dirty="0" smtClean="0"/>
            </a:br>
            <a:r>
              <a:rPr lang="sv-SE" dirty="0" smtClean="0"/>
              <a:t/>
            </a:r>
            <a:br>
              <a:rPr lang="sv-SE" dirty="0" smtClean="0"/>
            </a:br>
            <a:r>
              <a:rPr lang="hr-HR" dirty="0" smtClean="0"/>
              <a:t/>
            </a:r>
            <a:br>
              <a:rPr lang="hr-HR" dirty="0" smtClean="0"/>
            </a:br>
            <a:r>
              <a:rPr lang="hr-HR" dirty="0" smtClean="0"/>
              <a:t/>
            </a:r>
            <a:br>
              <a:rPr lang="hr-HR" dirty="0" smtClean="0"/>
            </a:br>
            <a:r>
              <a:rPr lang="hr-HR" dirty="0" smtClean="0"/>
              <a:t/>
            </a:r>
            <a:br>
              <a:rPr lang="hr-HR" dirty="0" smtClean="0"/>
            </a:br>
            <a:r>
              <a:rPr lang="hr-HR" dirty="0" smtClean="0"/>
              <a:t/>
            </a:r>
            <a:br>
              <a:rPr lang="hr-HR" dirty="0" smtClean="0"/>
            </a:br>
            <a:r>
              <a:rPr lang="hr-HR" dirty="0" smtClean="0"/>
              <a:t/>
            </a:r>
            <a:br>
              <a:rPr lang="hr-HR" dirty="0" smtClean="0"/>
            </a:br>
            <a:r>
              <a:rPr lang="hr-HR" dirty="0" smtClean="0"/>
              <a:t/>
            </a:r>
            <a:br>
              <a:rPr lang="hr-HR" dirty="0" smtClean="0"/>
            </a:br>
            <a:r>
              <a:rPr lang="hr-HR" dirty="0" smtClean="0"/>
              <a:t/>
            </a:r>
            <a:br>
              <a:rPr lang="hr-HR" dirty="0" smtClean="0"/>
            </a:br>
            <a:r>
              <a:rPr lang="hr-HR" dirty="0" smtClean="0"/>
              <a:t/>
            </a:r>
            <a:br>
              <a:rPr lang="hr-HR" dirty="0" smtClean="0"/>
            </a:br>
            <a:r>
              <a:rPr lang="sv-SE" sz="4900" b="1" dirty="0" smtClean="0"/>
              <a:t>European Schools Gala</a:t>
            </a:r>
            <a:r>
              <a:rPr lang="hr-HR" sz="4900" b="1" dirty="0" smtClean="0"/>
              <a:t>,</a:t>
            </a:r>
            <a:r>
              <a:rPr lang="sv-SE" sz="4900" b="1" dirty="0" smtClean="0"/>
              <a:t> 2014</a:t>
            </a:r>
            <a:r>
              <a:rPr lang="hr-HR" sz="4900" b="1" dirty="0" smtClean="0"/>
              <a:t>.</a:t>
            </a:r>
            <a:r>
              <a:rPr lang="sv-SE" dirty="0" smtClean="0"/>
              <a:t/>
            </a:r>
            <a:br>
              <a:rPr lang="sv-SE" dirty="0" smtClean="0"/>
            </a:br>
            <a:endParaRPr lang="hr-HR" dirty="0"/>
          </a:p>
        </p:txBody>
      </p:sp>
    </p:spTree>
  </p:cSld>
  <p:clrMapOvr>
    <a:masterClrMapping/>
  </p:clrMapOvr>
  <p:transition advTm="4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g.jpg"/>
          <p:cNvPicPr>
            <a:picLocks noChangeAspect="1"/>
          </p:cNvPicPr>
          <p:nvPr/>
        </p:nvPicPr>
        <p:blipFill>
          <a:blip r:embed="rId2" cstate="print"/>
          <a:stretch>
            <a:fillRect/>
          </a:stretch>
        </p:blipFill>
        <p:spPr>
          <a:xfrm>
            <a:off x="3419872" y="0"/>
            <a:ext cx="3936438" cy="2952328"/>
          </a:xfrm>
          <a:prstGeom prst="rect">
            <a:avLst/>
          </a:prstGeom>
          <a:ln>
            <a:noFill/>
          </a:ln>
          <a:effectLst>
            <a:softEdge rad="112500"/>
          </a:effectLst>
        </p:spPr>
      </p:pic>
      <p:pic>
        <p:nvPicPr>
          <p:cNvPr id="3" name="Picture 2" descr="large_img_80968.jpg"/>
          <p:cNvPicPr>
            <a:picLocks noChangeAspect="1"/>
          </p:cNvPicPr>
          <p:nvPr/>
        </p:nvPicPr>
        <p:blipFill>
          <a:blip r:embed="rId3" cstate="print"/>
          <a:stretch>
            <a:fillRect/>
          </a:stretch>
        </p:blipFill>
        <p:spPr>
          <a:xfrm>
            <a:off x="-1" y="4293096"/>
            <a:ext cx="3869467" cy="2564904"/>
          </a:xfrm>
          <a:prstGeom prst="rect">
            <a:avLst/>
          </a:prstGeom>
          <a:ln>
            <a:noFill/>
          </a:ln>
          <a:effectLst>
            <a:softEdge rad="112500"/>
          </a:effectLst>
        </p:spPr>
      </p:pic>
      <p:pic>
        <p:nvPicPr>
          <p:cNvPr id="5" name="Picture 4" descr="large_img_80987.jpg"/>
          <p:cNvPicPr>
            <a:picLocks noChangeAspect="1"/>
          </p:cNvPicPr>
          <p:nvPr/>
        </p:nvPicPr>
        <p:blipFill>
          <a:blip r:embed="rId4" cstate="print"/>
          <a:stretch>
            <a:fillRect/>
          </a:stretch>
        </p:blipFill>
        <p:spPr>
          <a:xfrm>
            <a:off x="3347864" y="4293096"/>
            <a:ext cx="3869467" cy="2564904"/>
          </a:xfrm>
          <a:prstGeom prst="rect">
            <a:avLst/>
          </a:prstGeom>
          <a:ln>
            <a:noFill/>
          </a:ln>
          <a:effectLst>
            <a:softEdge rad="112500"/>
          </a:effectLst>
        </p:spPr>
      </p:pic>
      <p:pic>
        <p:nvPicPr>
          <p:cNvPr id="6" name="Picture 5" descr="eg2.jpg"/>
          <p:cNvPicPr>
            <a:picLocks noChangeAspect="1"/>
          </p:cNvPicPr>
          <p:nvPr/>
        </p:nvPicPr>
        <p:blipFill>
          <a:blip r:embed="rId5" cstate="print"/>
          <a:stretch>
            <a:fillRect/>
          </a:stretch>
        </p:blipFill>
        <p:spPr>
          <a:xfrm>
            <a:off x="0" y="188640"/>
            <a:ext cx="3693515" cy="2448272"/>
          </a:xfrm>
          <a:prstGeom prst="rect">
            <a:avLst/>
          </a:prstGeom>
          <a:ln>
            <a:noFill/>
          </a:ln>
          <a:effectLst>
            <a:softEdge rad="112500"/>
          </a:effectLst>
        </p:spPr>
      </p:pic>
      <p:pic>
        <p:nvPicPr>
          <p:cNvPr id="7" name="Picture 6" descr="eg3.jpg"/>
          <p:cNvPicPr>
            <a:picLocks noChangeAspect="1"/>
          </p:cNvPicPr>
          <p:nvPr/>
        </p:nvPicPr>
        <p:blipFill>
          <a:blip r:embed="rId6" cstate="print"/>
          <a:stretch>
            <a:fillRect/>
          </a:stretch>
        </p:blipFill>
        <p:spPr>
          <a:xfrm>
            <a:off x="6876256" y="404664"/>
            <a:ext cx="2267744" cy="2492896"/>
          </a:xfrm>
          <a:prstGeom prst="rect">
            <a:avLst/>
          </a:prstGeom>
          <a:ln>
            <a:noFill/>
          </a:ln>
          <a:effectLst>
            <a:softEdge rad="112500"/>
          </a:effectLst>
        </p:spPr>
      </p:pic>
      <p:pic>
        <p:nvPicPr>
          <p:cNvPr id="9" name="Picture 8" descr="large_img_80925.jpg"/>
          <p:cNvPicPr>
            <a:picLocks noChangeAspect="1"/>
          </p:cNvPicPr>
          <p:nvPr/>
        </p:nvPicPr>
        <p:blipFill>
          <a:blip r:embed="rId7" cstate="print"/>
          <a:stretch>
            <a:fillRect/>
          </a:stretch>
        </p:blipFill>
        <p:spPr>
          <a:xfrm>
            <a:off x="6537719" y="2922290"/>
            <a:ext cx="2606281" cy="3935710"/>
          </a:xfrm>
          <a:prstGeom prst="rect">
            <a:avLst/>
          </a:prstGeom>
          <a:ln>
            <a:noFill/>
          </a:ln>
          <a:effectLst>
            <a:softEdge rad="112500"/>
          </a:effectLst>
        </p:spPr>
      </p:pic>
      <p:pic>
        <p:nvPicPr>
          <p:cNvPr id="10" name="Picture 9" descr="large_img_80922.jpg"/>
          <p:cNvPicPr>
            <a:picLocks noChangeAspect="1"/>
          </p:cNvPicPr>
          <p:nvPr/>
        </p:nvPicPr>
        <p:blipFill>
          <a:blip r:embed="rId8" cstate="print"/>
          <a:stretch>
            <a:fillRect/>
          </a:stretch>
        </p:blipFill>
        <p:spPr>
          <a:xfrm>
            <a:off x="179512" y="2492896"/>
            <a:ext cx="3551016" cy="2353816"/>
          </a:xfrm>
          <a:prstGeom prst="rect">
            <a:avLst/>
          </a:prstGeom>
          <a:ln>
            <a:noFill/>
          </a:ln>
          <a:effectLst>
            <a:softEdge rad="112500"/>
          </a:effectLst>
        </p:spPr>
      </p:pic>
      <p:pic>
        <p:nvPicPr>
          <p:cNvPr id="11" name="Picture 10" descr="large_img_80983.jpg"/>
          <p:cNvPicPr>
            <a:picLocks noChangeAspect="1"/>
          </p:cNvPicPr>
          <p:nvPr/>
        </p:nvPicPr>
        <p:blipFill>
          <a:blip r:embed="rId9" cstate="print"/>
          <a:stretch>
            <a:fillRect/>
          </a:stretch>
        </p:blipFill>
        <p:spPr>
          <a:xfrm>
            <a:off x="3707904" y="2636912"/>
            <a:ext cx="2824452" cy="1872208"/>
          </a:xfrm>
          <a:prstGeom prst="rect">
            <a:avLst/>
          </a:prstGeom>
          <a:ln>
            <a:noFill/>
          </a:ln>
          <a:effectLst>
            <a:softEdge rad="112500"/>
          </a:effectLst>
        </p:spPr>
      </p:pic>
    </p:spTree>
  </p:cSld>
  <p:clrMapOvr>
    <a:masterClrMapping/>
  </p:clrMapOvr>
  <p:transition advTm="4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0" y="188640"/>
            <a:ext cx="3168352" cy="2016224"/>
          </a:xfrm>
        </p:spPr>
        <p:txBody>
          <a:bodyPr>
            <a:noAutofit/>
          </a:bodyPr>
          <a:lstStyle/>
          <a:p>
            <a:r>
              <a:rPr lang="hr-HR" sz="2800" dirty="0" smtClean="0"/>
              <a:t>Jednodnevni stručni izlet u Jadran Galenski laboratorij Rijeka</a:t>
            </a:r>
            <a:endParaRPr lang="hr-HR" sz="2800" dirty="0"/>
          </a:p>
        </p:txBody>
      </p:sp>
      <p:sp>
        <p:nvSpPr>
          <p:cNvPr id="4" name="Text Placeholder 3"/>
          <p:cNvSpPr>
            <a:spLocks noGrp="1"/>
          </p:cNvSpPr>
          <p:nvPr>
            <p:ph type="body" sz="half" idx="2"/>
          </p:nvPr>
        </p:nvSpPr>
        <p:spPr>
          <a:xfrm>
            <a:off x="5652120" y="2276872"/>
            <a:ext cx="3312368" cy="4581128"/>
          </a:xfrm>
        </p:spPr>
        <p:txBody>
          <a:bodyPr>
            <a:noAutofit/>
          </a:bodyPr>
          <a:lstStyle/>
          <a:p>
            <a:r>
              <a:rPr lang="hr-HR" sz="2000" b="1" i="1" dirty="0" smtClean="0">
                <a:effectLst>
                  <a:outerShdw blurRad="38100" dist="38100" dir="2700000" algn="tl">
                    <a:srgbClr val="000000">
                      <a:alpha val="43137"/>
                    </a:srgbClr>
                  </a:outerShdw>
                </a:effectLst>
              </a:rPr>
              <a:t>Učenici 4b sa svojim profesoricama Polić, Jurković i Pancirov posjetili su tvornicu lijekova JGL te se  na taj način upoznali s procesima proizvodnje različitih ljekovitih oblika. Nakon tvornice posjetili su Trsat i prošetalo po riječkom korzu.</a:t>
            </a:r>
            <a:endParaRPr lang="hr-HR" sz="2000" b="1" dirty="0">
              <a:effectLst>
                <a:outerShdw blurRad="38100" dist="38100" dir="2700000" algn="tl">
                  <a:srgbClr val="000000">
                    <a:alpha val="43137"/>
                  </a:srgbClr>
                </a:outerShdw>
              </a:effectLst>
            </a:endParaRPr>
          </a:p>
        </p:txBody>
      </p:sp>
      <p:pic>
        <p:nvPicPr>
          <p:cNvPr id="9" name="Picture Placeholder 8" descr="dobavljaci_hr-img01-1235385479.jpg"/>
          <p:cNvPicPr>
            <a:picLocks noGrp="1" noChangeAspect="1"/>
          </p:cNvPicPr>
          <p:nvPr>
            <p:ph type="pic" idx="1"/>
          </p:nvPr>
        </p:nvPicPr>
        <p:blipFill>
          <a:blip r:embed="rId2" cstate="print"/>
          <a:srcRect l="21071" r="21071"/>
          <a:stretch>
            <a:fillRect/>
          </a:stretch>
        </p:blipFill>
        <p:spPr>
          <a:xfrm>
            <a:off x="467544" y="1196752"/>
            <a:ext cx="4852513" cy="4483968"/>
          </a:xfrm>
        </p:spPr>
      </p:pic>
    </p:spTree>
  </p:cSld>
  <p:clrMapOvr>
    <a:masterClrMapping/>
  </p:clrMapOvr>
  <p:transition advTm="4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jpg"/>
          <p:cNvPicPr>
            <a:picLocks noChangeAspect="1"/>
          </p:cNvPicPr>
          <p:nvPr/>
        </p:nvPicPr>
        <p:blipFill>
          <a:blip r:embed="rId2" cstate="print"/>
          <a:stretch>
            <a:fillRect/>
          </a:stretch>
        </p:blipFill>
        <p:spPr>
          <a:xfrm>
            <a:off x="0" y="3212976"/>
            <a:ext cx="4572000" cy="3427445"/>
          </a:xfrm>
          <a:prstGeom prst="rect">
            <a:avLst/>
          </a:prstGeom>
        </p:spPr>
      </p:pic>
      <p:pic>
        <p:nvPicPr>
          <p:cNvPr id="4" name="Picture 3" descr="rijeka.jpg"/>
          <p:cNvPicPr>
            <a:picLocks noChangeAspect="1"/>
          </p:cNvPicPr>
          <p:nvPr/>
        </p:nvPicPr>
        <p:blipFill>
          <a:blip r:embed="rId3" cstate="print"/>
          <a:stretch>
            <a:fillRect/>
          </a:stretch>
        </p:blipFill>
        <p:spPr>
          <a:xfrm>
            <a:off x="5004048" y="0"/>
            <a:ext cx="3670380" cy="4893840"/>
          </a:xfrm>
          <a:prstGeom prst="rect">
            <a:avLst/>
          </a:prstGeom>
          <a:ln>
            <a:noFill/>
          </a:ln>
          <a:effectLst>
            <a:softEdge rad="112500"/>
          </a:effectLst>
        </p:spPr>
      </p:pic>
      <p:pic>
        <p:nvPicPr>
          <p:cNvPr id="5" name="Picture 4" descr="DSC01231-1.JPG"/>
          <p:cNvPicPr>
            <a:picLocks noChangeAspect="1"/>
          </p:cNvPicPr>
          <p:nvPr/>
        </p:nvPicPr>
        <p:blipFill>
          <a:blip r:embed="rId4" cstate="print"/>
          <a:stretch>
            <a:fillRect/>
          </a:stretch>
        </p:blipFill>
        <p:spPr>
          <a:xfrm>
            <a:off x="179512" y="0"/>
            <a:ext cx="4427984" cy="3320988"/>
          </a:xfrm>
          <a:prstGeom prst="rect">
            <a:avLst/>
          </a:prstGeom>
          <a:ln>
            <a:noFill/>
          </a:ln>
          <a:effectLst>
            <a:softEdge rad="112500"/>
          </a:effectLst>
        </p:spPr>
      </p:pic>
      <p:sp>
        <p:nvSpPr>
          <p:cNvPr id="7" name="Rectangle 6"/>
          <p:cNvSpPr/>
          <p:nvPr/>
        </p:nvSpPr>
        <p:spPr>
          <a:xfrm>
            <a:off x="1763688" y="3284984"/>
            <a:ext cx="3816424" cy="707886"/>
          </a:xfrm>
          <a:prstGeom prst="rect">
            <a:avLst/>
          </a:prstGeom>
          <a:noFill/>
        </p:spPr>
        <p:txBody>
          <a:bodyPr wrap="square" lIns="91440" tIns="45720" rIns="91440" bIns="45720">
            <a:spAutoFit/>
          </a:bodyPr>
          <a:lstStyle/>
          <a:p>
            <a:pPr algn="r"/>
            <a:r>
              <a:rPr lang="hr-H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4b farmaceuti</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nas 3.JPG"/>
          <p:cNvPicPr>
            <a:picLocks noChangeAspect="1"/>
          </p:cNvPicPr>
          <p:nvPr/>
        </p:nvPicPr>
        <p:blipFill>
          <a:blip r:embed="rId5" cstate="print"/>
          <a:stretch>
            <a:fillRect/>
          </a:stretch>
        </p:blipFill>
        <p:spPr>
          <a:xfrm>
            <a:off x="5076056" y="4293096"/>
            <a:ext cx="3419872" cy="2564904"/>
          </a:xfrm>
          <a:prstGeom prst="rect">
            <a:avLst/>
          </a:prstGeom>
          <a:ln>
            <a:noFill/>
          </a:ln>
          <a:effectLst>
            <a:softEdge rad="112500"/>
          </a:effectLst>
        </p:spPr>
      </p:pic>
    </p:spTree>
  </p:cSld>
  <p:clrMapOvr>
    <a:masterClrMapping/>
  </p:clrMapOvr>
  <p:transition advTm="4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263080" cy="1891680"/>
          </a:xfrm>
        </p:spPr>
        <p:txBody>
          <a:bodyPr>
            <a:normAutofit/>
          </a:bodyPr>
          <a:lstStyle/>
          <a:p>
            <a:r>
              <a:rPr lang="hr-HR" sz="2000" dirty="0" smtClean="0">
                <a:effectLst>
                  <a:outerShdw blurRad="38100" dist="38100" dir="2700000" algn="tl">
                    <a:srgbClr val="000000">
                      <a:alpha val="43137"/>
                    </a:srgbClr>
                  </a:outerShdw>
                </a:effectLst>
                <a:latin typeface="Arial Black" pitchFamily="34" charset="0"/>
              </a:rPr>
              <a:t>HUMANITARNA AKCIJA “MEDICINSKO SRCE ZA SLAVONIJU”</a:t>
            </a:r>
            <a:endParaRPr lang="hr-HR" sz="2000" dirty="0">
              <a:effectLst>
                <a:outerShdw blurRad="38100" dist="38100" dir="2700000" algn="tl">
                  <a:srgbClr val="000000">
                    <a:alpha val="43137"/>
                  </a:srgbClr>
                </a:outerShdw>
              </a:effectLst>
              <a:latin typeface="Arial Black" pitchFamily="34" charset="0"/>
            </a:endParaRPr>
          </a:p>
        </p:txBody>
      </p:sp>
      <p:pic>
        <p:nvPicPr>
          <p:cNvPr id="6" name="Picture Placeholder 5" descr="akcija.jpg"/>
          <p:cNvPicPr>
            <a:picLocks noGrp="1" noChangeAspect="1"/>
          </p:cNvPicPr>
          <p:nvPr>
            <p:ph type="pic" idx="1"/>
          </p:nvPr>
        </p:nvPicPr>
        <p:blipFill>
          <a:blip r:embed="rId2" cstate="print"/>
          <a:srcRect t="15348" b="15348"/>
          <a:stretch>
            <a:fillRect/>
          </a:stretch>
        </p:blipFill>
        <p:spPr>
          <a:xfrm>
            <a:off x="683568" y="404664"/>
            <a:ext cx="5531169" cy="5111080"/>
          </a:xfrm>
        </p:spPr>
      </p:pic>
      <p:sp>
        <p:nvSpPr>
          <p:cNvPr id="4" name="Text Placeholder 3"/>
          <p:cNvSpPr>
            <a:spLocks noGrp="1"/>
          </p:cNvSpPr>
          <p:nvPr>
            <p:ph type="body" sz="half" idx="2"/>
          </p:nvPr>
        </p:nvSpPr>
        <p:spPr>
          <a:xfrm>
            <a:off x="6629400" y="2564904"/>
            <a:ext cx="2057400" cy="3454896"/>
          </a:xfrm>
        </p:spPr>
        <p:txBody>
          <a:bodyPr/>
          <a:lstStyle/>
          <a:p>
            <a:r>
              <a:rPr lang="hr-HR" dirty="0" smtClean="0"/>
              <a:t>UČENICI I PROFESORI NAŠE ŠKOLE POMOGLI SU SVOJIM DONACIJAMA  POPLAVLJENIM PODRUČJIMA U SLAVONIJI!</a:t>
            </a:r>
            <a:endParaRPr lang="hr-HR" dirty="0"/>
          </a:p>
        </p:txBody>
      </p:sp>
      <p:sp>
        <p:nvSpPr>
          <p:cNvPr id="5" name="Rectangle 4"/>
          <p:cNvSpPr/>
          <p:nvPr/>
        </p:nvSpPr>
        <p:spPr>
          <a:xfrm>
            <a:off x="539552" y="5445224"/>
            <a:ext cx="7632847" cy="1077218"/>
          </a:xfrm>
          <a:prstGeom prst="rect">
            <a:avLst/>
          </a:prstGeom>
          <a:noFill/>
        </p:spPr>
        <p:txBody>
          <a:bodyPr wrap="square" lIns="91440" tIns="45720" rIns="91440" bIns="45720">
            <a:spAutoFit/>
          </a:bodyPr>
          <a:lstStyle/>
          <a:p>
            <a:pPr algn="ctr"/>
            <a:r>
              <a:rPr lang="hr-HR" sz="3200" b="1" i="1" dirty="0" smtClean="0">
                <a:ln w="31550" cmpd="sng">
                  <a:solidFill>
                    <a:schemeClr val="bg1">
                      <a:lumMod val="65000"/>
                      <a:lumOff val="35000"/>
                    </a:schemeClr>
                  </a:soli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Nitko nije postao siromašan,   pomagajući drugima. (Anna Frank)</a:t>
            </a:r>
            <a:endParaRPr lang="en-US" sz="3200" b="1" i="1" dirty="0">
              <a:ln w="31550" cmpd="sng">
                <a:solidFill>
                  <a:schemeClr val="bg1">
                    <a:lumMod val="65000"/>
                    <a:lumOff val="35000"/>
                  </a:schemeClr>
                </a:solidFill>
                <a:prstDash val="solid"/>
              </a:ln>
              <a:solidFill>
                <a:schemeClr val="accent6">
                  <a:lumMod val="5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advTm="4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435280" cy="4929336"/>
          </a:xfrm>
        </p:spPr>
        <p:txBody>
          <a:bodyPr/>
          <a:lstStyle/>
          <a:p>
            <a:r>
              <a:rPr lang="hr-HR" b="1" dirty="0" smtClean="0"/>
              <a:t>U sklopu vježbi predmeta "Industrijska proizvodnja lijekova" učenici 4 b razreda sa svojim nastavnicama posjetili su Botanički vrt OŠ Ostrog, mini pogon Herbapharm Kaštel,  Analitički i galenski laboratorij ljekarni Splitsko-dalmatinske županije. Nakon službenog dijela izleta, učenici su prošetali Splitom.</a:t>
            </a:r>
          </a:p>
          <a:p>
            <a:pPr>
              <a:buNone/>
            </a:pPr>
            <a:endParaRPr lang="hr-HR" dirty="0"/>
          </a:p>
        </p:txBody>
      </p:sp>
      <p:sp>
        <p:nvSpPr>
          <p:cNvPr id="3" name="Title 2"/>
          <p:cNvSpPr>
            <a:spLocks noGrp="1"/>
          </p:cNvSpPr>
          <p:nvPr>
            <p:ph type="title"/>
          </p:nvPr>
        </p:nvSpPr>
        <p:spPr/>
        <p:txBody>
          <a:bodyPr>
            <a:normAutofit fontScale="90000"/>
          </a:bodyPr>
          <a:lstStyle/>
          <a:p>
            <a:r>
              <a:rPr lang="hr-HR" b="1" dirty="0" smtClean="0">
                <a:effectLst>
                  <a:outerShdw blurRad="38100" dist="38100" dir="2700000" algn="tl">
                    <a:srgbClr val="000000">
                      <a:alpha val="43137"/>
                    </a:srgbClr>
                  </a:outerShdw>
                </a:effectLst>
              </a:rPr>
              <a:t>Jednodenvni stručni  izlet u Split, travanj 2014.</a:t>
            </a:r>
            <a:endParaRPr lang="hr-HR" b="1" dirty="0">
              <a:effectLst>
                <a:outerShdw blurRad="38100" dist="38100" dir="2700000" algn="tl">
                  <a:srgbClr val="000000">
                    <a:alpha val="43137"/>
                  </a:srgbClr>
                </a:outerShdw>
              </a:effectLst>
            </a:endParaRPr>
          </a:p>
        </p:txBody>
      </p:sp>
      <p:pic>
        <p:nvPicPr>
          <p:cNvPr id="4" name="Picture 3" descr="images.jpg"/>
          <p:cNvPicPr>
            <a:picLocks noChangeAspect="1"/>
          </p:cNvPicPr>
          <p:nvPr/>
        </p:nvPicPr>
        <p:blipFill>
          <a:blip r:embed="rId2" cstate="print"/>
          <a:stretch>
            <a:fillRect/>
          </a:stretch>
        </p:blipFill>
        <p:spPr>
          <a:xfrm>
            <a:off x="6300192" y="4149080"/>
            <a:ext cx="2257425" cy="2028825"/>
          </a:xfrm>
          <a:prstGeom prst="rect">
            <a:avLst/>
          </a:prstGeom>
        </p:spPr>
      </p:pic>
    </p:spTree>
  </p:cSld>
  <p:clrMapOvr>
    <a:masterClrMapping/>
  </p:clrMapOvr>
  <p:transition advTm="4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rge_img_84699.jpg"/>
          <p:cNvPicPr>
            <a:picLocks noChangeAspect="1"/>
          </p:cNvPicPr>
          <p:nvPr/>
        </p:nvPicPr>
        <p:blipFill>
          <a:blip r:embed="rId2" cstate="print"/>
          <a:stretch>
            <a:fillRect/>
          </a:stretch>
        </p:blipFill>
        <p:spPr>
          <a:xfrm>
            <a:off x="179512" y="188640"/>
            <a:ext cx="4235963" cy="3176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large_img_84695.jpg"/>
          <p:cNvPicPr>
            <a:picLocks noChangeAspect="1"/>
          </p:cNvPicPr>
          <p:nvPr/>
        </p:nvPicPr>
        <p:blipFill>
          <a:blip r:embed="rId3" cstate="print"/>
          <a:stretch>
            <a:fillRect/>
          </a:stretch>
        </p:blipFill>
        <p:spPr>
          <a:xfrm>
            <a:off x="4572000" y="188640"/>
            <a:ext cx="4245852" cy="3184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large_img_84703.jpg"/>
          <p:cNvPicPr>
            <a:picLocks noChangeAspect="1"/>
          </p:cNvPicPr>
          <p:nvPr/>
        </p:nvPicPr>
        <p:blipFill>
          <a:blip r:embed="rId4" cstate="print"/>
          <a:stretch>
            <a:fillRect/>
          </a:stretch>
        </p:blipFill>
        <p:spPr>
          <a:xfrm>
            <a:off x="179512" y="3501008"/>
            <a:ext cx="4224469" cy="31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large_img_84702.jpg"/>
          <p:cNvPicPr>
            <a:picLocks noChangeAspect="1"/>
          </p:cNvPicPr>
          <p:nvPr/>
        </p:nvPicPr>
        <p:blipFill>
          <a:blip r:embed="rId5" cstate="print"/>
          <a:stretch>
            <a:fillRect/>
          </a:stretch>
        </p:blipFill>
        <p:spPr>
          <a:xfrm>
            <a:off x="4572000" y="3501008"/>
            <a:ext cx="4212976" cy="3159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766060" y="2636912"/>
            <a:ext cx="3611886"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r-H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Split, 2014.</a:t>
            </a:r>
            <a:endParaRPr lang="en-US" sz="5400" b="1" cap="none" spc="0" dirty="0">
              <a:ln w="50800"/>
              <a:solidFill>
                <a:schemeClr val="bg1">
                  <a:shade val="50000"/>
                </a:schemeClr>
              </a:solidFill>
              <a:effectLst/>
            </a:endParaRPr>
          </a:p>
        </p:txBody>
      </p:sp>
    </p:spTree>
  </p:cSld>
  <p:clrMapOvr>
    <a:masterClrMapping/>
  </p:clrMapOvr>
  <p:transition advTm="4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g.jpg"/>
          <p:cNvPicPr>
            <a:picLocks noGrp="1" noChangeAspect="1"/>
          </p:cNvPicPr>
          <p:nvPr>
            <p:ph idx="1"/>
          </p:nvPr>
        </p:nvPicPr>
        <p:blipFill>
          <a:blip r:embed="rId2" cstate="print"/>
          <a:stretch>
            <a:fillRect/>
          </a:stretch>
        </p:blipFill>
        <p:spPr>
          <a:xfrm>
            <a:off x="1043608" y="1196752"/>
            <a:ext cx="7128792" cy="4002308"/>
          </a:xfrm>
        </p:spPr>
      </p:pic>
      <p:sp>
        <p:nvSpPr>
          <p:cNvPr id="3" name="Title 2"/>
          <p:cNvSpPr>
            <a:spLocks noGrp="1"/>
          </p:cNvSpPr>
          <p:nvPr>
            <p:ph type="title"/>
          </p:nvPr>
        </p:nvSpPr>
        <p:spPr/>
        <p:txBody>
          <a:bodyPr>
            <a:normAutofit fontScale="90000"/>
          </a:bodyPr>
          <a:lstStyle/>
          <a:p>
            <a:pPr algn="ctr"/>
            <a:r>
              <a:rPr lang="hr-HR" b="1" dirty="0" smtClean="0">
                <a:effectLst>
                  <a:outerShdw blurRad="38100" dist="38100" dir="2700000" algn="tl">
                    <a:srgbClr val="000000">
                      <a:alpha val="43137"/>
                    </a:srgbClr>
                  </a:outerShdw>
                </a:effectLst>
              </a:rPr>
              <a:t>Stručni izlet – “KBC ZAGREB“, svibanj 2014.</a:t>
            </a:r>
            <a:endParaRPr lang="hr-HR" b="1" dirty="0">
              <a:effectLst>
                <a:outerShdw blurRad="38100" dist="38100" dir="2700000" algn="tl">
                  <a:srgbClr val="000000">
                    <a:alpha val="43137"/>
                  </a:srgbClr>
                </a:outerShdw>
              </a:effectLst>
            </a:endParaRPr>
          </a:p>
        </p:txBody>
      </p:sp>
      <p:sp>
        <p:nvSpPr>
          <p:cNvPr id="7" name="TextBox 6"/>
          <p:cNvSpPr txBox="1"/>
          <p:nvPr/>
        </p:nvSpPr>
        <p:spPr>
          <a:xfrm>
            <a:off x="251520" y="5373216"/>
            <a:ext cx="7560840" cy="830997"/>
          </a:xfrm>
          <a:prstGeom prst="rect">
            <a:avLst/>
          </a:prstGeom>
          <a:noFill/>
        </p:spPr>
        <p:txBody>
          <a:bodyPr wrap="square" rtlCol="0">
            <a:spAutoFit/>
          </a:bodyPr>
          <a:lstStyle/>
          <a:p>
            <a:r>
              <a:rPr lang="hr-HR" sz="2400" dirty="0" smtClean="0"/>
              <a:t>Učenici 3 a i 3d sa svojim profesoricama  posjetili su  KBC Rebro. </a:t>
            </a:r>
            <a:endParaRPr lang="hr-HR" sz="2400" dirty="0"/>
          </a:p>
        </p:txBody>
      </p:sp>
      <p:pic>
        <p:nvPicPr>
          <p:cNvPr id="8" name="Picture 7" descr="images 123.jpg"/>
          <p:cNvPicPr>
            <a:picLocks noChangeAspect="1"/>
          </p:cNvPicPr>
          <p:nvPr/>
        </p:nvPicPr>
        <p:blipFill>
          <a:blip r:embed="rId3" cstate="print"/>
          <a:stretch>
            <a:fillRect/>
          </a:stretch>
        </p:blipFill>
        <p:spPr>
          <a:xfrm>
            <a:off x="7380312" y="4869160"/>
            <a:ext cx="1763688" cy="17636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advTm="4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188640"/>
            <a:ext cx="2335088" cy="1335360"/>
          </a:xfrm>
        </p:spPr>
        <p:txBody>
          <a:bodyPr>
            <a:normAutofit/>
          </a:bodyPr>
          <a:lstStyle/>
          <a:p>
            <a:r>
              <a:rPr lang="hr-HR" sz="2800" dirty="0" smtClean="0">
                <a:effectLst>
                  <a:outerShdw blurRad="38100" dist="38100" dir="2700000" algn="tl">
                    <a:srgbClr val="000000">
                      <a:alpha val="43137"/>
                    </a:srgbClr>
                  </a:outerShdw>
                </a:effectLst>
              </a:rPr>
              <a:t>Stručni izlet u Daruvar</a:t>
            </a:r>
            <a:endParaRPr lang="hr-HR" sz="2800" dirty="0">
              <a:effectLst>
                <a:outerShdw blurRad="38100" dist="38100" dir="2700000" algn="tl">
                  <a:srgbClr val="000000">
                    <a:alpha val="43137"/>
                  </a:srgbClr>
                </a:outerShdw>
              </a:effectLst>
            </a:endParaRPr>
          </a:p>
        </p:txBody>
      </p:sp>
      <p:pic>
        <p:nvPicPr>
          <p:cNvPr id="5" name="Picture Placeholder 4" descr="1.jpg"/>
          <p:cNvPicPr>
            <a:picLocks noGrp="1" noChangeAspect="1"/>
          </p:cNvPicPr>
          <p:nvPr>
            <p:ph type="pic" idx="1"/>
          </p:nvPr>
        </p:nvPicPr>
        <p:blipFill>
          <a:blip r:embed="rId2" cstate="print"/>
          <a:srcRect l="30065" r="30065"/>
          <a:stretch>
            <a:fillRect/>
          </a:stretch>
        </p:blipFill>
        <p:spPr/>
      </p:pic>
      <p:sp>
        <p:nvSpPr>
          <p:cNvPr id="4" name="Text Placeholder 3"/>
          <p:cNvSpPr>
            <a:spLocks noGrp="1"/>
          </p:cNvSpPr>
          <p:nvPr>
            <p:ph type="body" sz="half" idx="2"/>
          </p:nvPr>
        </p:nvSpPr>
        <p:spPr/>
        <p:txBody>
          <a:bodyPr>
            <a:normAutofit fontScale="92500" lnSpcReduction="20000"/>
          </a:bodyPr>
          <a:lstStyle/>
          <a:p>
            <a:r>
              <a:rPr lang="hr-HR" sz="1800" b="1" i="1" dirty="0" smtClean="0"/>
              <a:t>Učenici  2 c, 3 a i 3d razreda sa svojim nastavnicima iz vježbi, na svojoj dvodnevnoj stručnoj ekskurziji posjetili su daruvarske toplice-specijalnu bolnicu za medicinsku rehabilitaciju i  grad Daruvar. </a:t>
            </a:r>
            <a:endParaRPr lang="hr-HR" sz="1800" b="1" dirty="0" smtClean="0"/>
          </a:p>
          <a:p>
            <a:endParaRPr lang="hr-HR" dirty="0"/>
          </a:p>
        </p:txBody>
      </p:sp>
    </p:spTree>
  </p:cSld>
  <p:clrMapOvr>
    <a:masterClrMapping/>
  </p:clrMapOvr>
  <p:transition advTm="4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loni 2.jpg"/>
          <p:cNvPicPr>
            <a:picLocks noGrp="1" noChangeAspect="1"/>
          </p:cNvPicPr>
          <p:nvPr>
            <p:ph idx="1"/>
          </p:nvPr>
        </p:nvPicPr>
        <p:blipFill>
          <a:blip r:embed="rId2" cstate="print"/>
          <a:stretch>
            <a:fillRect/>
          </a:stretch>
        </p:blipFill>
        <p:spPr>
          <a:xfrm>
            <a:off x="5580112" y="692696"/>
            <a:ext cx="3275856" cy="3934962"/>
          </a:xfrm>
          <a:prstGeom prst="rect">
            <a:avLst/>
          </a:prstGeom>
          <a:ln>
            <a:noFill/>
          </a:ln>
          <a:effectLst>
            <a:softEdge rad="112500"/>
          </a:effectLst>
        </p:spPr>
      </p:pic>
      <p:sp>
        <p:nvSpPr>
          <p:cNvPr id="2" name="Title 1"/>
          <p:cNvSpPr>
            <a:spLocks noGrp="1"/>
          </p:cNvSpPr>
          <p:nvPr>
            <p:ph type="title"/>
          </p:nvPr>
        </p:nvSpPr>
        <p:spPr>
          <a:xfrm>
            <a:off x="323528" y="548680"/>
            <a:ext cx="8363272" cy="1298408"/>
          </a:xfrm>
        </p:spPr>
        <p:txBody>
          <a:bodyPr>
            <a:normAutofit/>
          </a:bodyPr>
          <a:lstStyle/>
          <a:p>
            <a:r>
              <a:rPr lang="hr-HR" b="1" dirty="0" smtClean="0">
                <a:effectLst>
                  <a:outerShdw blurRad="38100" dist="38100" dir="2700000" algn="tl">
                    <a:srgbClr val="000000">
                      <a:alpha val="43137"/>
                    </a:srgbClr>
                  </a:outerShdw>
                </a:effectLst>
              </a:rPr>
              <a:t>Plesnjak na Banju, rujan 2013.</a:t>
            </a:r>
            <a:endParaRPr lang="hr-HR" b="1" dirty="0">
              <a:effectLst>
                <a:outerShdw blurRad="38100" dist="38100" dir="2700000" algn="tl">
                  <a:srgbClr val="000000">
                    <a:alpha val="43137"/>
                  </a:srgbClr>
                </a:outerShdw>
              </a:effectLst>
            </a:endParaRPr>
          </a:p>
        </p:txBody>
      </p:sp>
      <p:sp>
        <p:nvSpPr>
          <p:cNvPr id="5" name="TextBox 4"/>
          <p:cNvSpPr txBox="1"/>
          <p:nvPr/>
        </p:nvSpPr>
        <p:spPr>
          <a:xfrm>
            <a:off x="323528" y="1844825"/>
            <a:ext cx="5616624" cy="5078313"/>
          </a:xfrm>
          <a:prstGeom prst="rect">
            <a:avLst/>
          </a:prstGeom>
          <a:noFill/>
        </p:spPr>
        <p:txBody>
          <a:bodyPr wrap="square" rtlCol="0">
            <a:spAutoFit/>
          </a:bodyPr>
          <a:lstStyle/>
          <a:p>
            <a:pPr>
              <a:lnSpc>
                <a:spcPct val="150000"/>
              </a:lnSpc>
            </a:pPr>
            <a:r>
              <a:rPr lang="hr-HR" sz="2400" b="1" i="1" dirty="0" smtClean="0"/>
              <a:t> </a:t>
            </a:r>
            <a:r>
              <a:rPr lang="vi-VN" sz="2400" b="1" i="1" dirty="0" smtClean="0"/>
              <a:t>Učenici 4.A razreda, sa svojim nastavnicima, bili su podrška na plesnom podiju "Plesnjaka" na Banju, koji je organiziran za naše sugrađane sa posebim potrebama iz Centra za odgoj i obrazovanje Šubićevac, udruge  Kamenčići te Centra za socijalnu inkluziju Šibenik</a:t>
            </a:r>
            <a:r>
              <a:rPr lang="vi-VN" sz="2400" b="1" dirty="0" smtClean="0"/>
              <a:t>.</a:t>
            </a:r>
            <a:endParaRPr lang="hr-HR" sz="2400" b="1" dirty="0" smtClean="0"/>
          </a:p>
          <a:p>
            <a:pPr>
              <a:lnSpc>
                <a:spcPct val="150000"/>
              </a:lnSpc>
            </a:pPr>
            <a:r>
              <a:rPr lang="hr-HR" sz="2400" b="1" dirty="0" smtClean="0"/>
              <a:t>Voditeljica aktivnosti je prof. Snježana Žaja.</a:t>
            </a:r>
            <a:endParaRPr lang="hr-HR" sz="2400" dirty="0"/>
          </a:p>
        </p:txBody>
      </p:sp>
    </p:spTree>
  </p:cSld>
  <p:clrMapOvr>
    <a:masterClrMapping/>
  </p:clrMapOvr>
  <p:transition advTm="4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rge_img_76072.jpg"/>
          <p:cNvPicPr>
            <a:picLocks noChangeAspect="1"/>
          </p:cNvPicPr>
          <p:nvPr/>
        </p:nvPicPr>
        <p:blipFill>
          <a:blip r:embed="rId2" cstate="print"/>
          <a:stretch>
            <a:fillRect/>
          </a:stretch>
        </p:blipFill>
        <p:spPr>
          <a:xfrm>
            <a:off x="539552" y="332656"/>
            <a:ext cx="8089788" cy="4680520"/>
          </a:xfrm>
          <a:prstGeom prst="rect">
            <a:avLst/>
          </a:prstGeom>
          <a:ln>
            <a:noFill/>
          </a:ln>
          <a:effectLst>
            <a:softEdge rad="112500"/>
          </a:effectLst>
        </p:spPr>
      </p:pic>
      <p:sp>
        <p:nvSpPr>
          <p:cNvPr id="3" name="Rectangle 2"/>
          <p:cNvSpPr/>
          <p:nvPr/>
        </p:nvSpPr>
        <p:spPr>
          <a:xfrm>
            <a:off x="2091673" y="4813994"/>
            <a:ext cx="4960653" cy="1754326"/>
          </a:xfrm>
          <a:prstGeom prst="rect">
            <a:avLst/>
          </a:prstGeom>
          <a:noFill/>
        </p:spPr>
        <p:txBody>
          <a:bodyPr wrap="square" lIns="91440" tIns="45720" rIns="91440" bIns="45720">
            <a:spAutoFit/>
          </a:bodyPr>
          <a:lstStyle/>
          <a:p>
            <a:pPr algn="ctr"/>
            <a:r>
              <a:rPr lang="hr-HR" sz="3600" b="1" dirty="0" smtClean="0">
                <a:ln w="18000">
                  <a:solidFill>
                    <a:srgbClr val="002060"/>
                  </a:solidFill>
                  <a:prstDash val="solid"/>
                  <a:miter lim="800000"/>
                </a:ln>
                <a:solidFill>
                  <a:schemeClr val="accent1">
                    <a:lumMod val="75000"/>
                  </a:schemeClr>
                </a:solidFill>
                <a:effectLst>
                  <a:outerShdw blurRad="25500" dist="23000" dir="7020000" algn="tl">
                    <a:srgbClr val="000000">
                      <a:alpha val="50000"/>
                    </a:srgbClr>
                  </a:outerShdw>
                </a:effectLst>
              </a:rPr>
              <a:t>Djelatnici Medicinske i kemijske škole u 2013./2014.</a:t>
            </a:r>
            <a:endParaRPr lang="en-US" sz="3600" b="1" cap="none" spc="0" dirty="0">
              <a:ln w="18000">
                <a:solidFill>
                  <a:srgbClr val="002060"/>
                </a:solidFill>
                <a:prstDash val="solid"/>
                <a:miter lim="800000"/>
              </a:ln>
              <a:solidFill>
                <a:schemeClr val="accent1">
                  <a:lumMod val="75000"/>
                </a:schemeClr>
              </a:solidFill>
              <a:effectLst>
                <a:outerShdw blurRad="25500" dist="23000" dir="7020000" algn="tl">
                  <a:srgbClr val="000000">
                    <a:alpha val="50000"/>
                  </a:srgbClr>
                </a:outerShdw>
              </a:effectLst>
            </a:endParaRPr>
          </a:p>
        </p:txBody>
      </p:sp>
    </p:spTree>
  </p:cSld>
  <p:clrMapOvr>
    <a:masterClrMapping/>
  </p:clrMapOvr>
  <p:transition advTm="4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ndelion.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7" name="Rectangle 6"/>
          <p:cNvSpPr/>
          <p:nvPr/>
        </p:nvSpPr>
        <p:spPr>
          <a:xfrm>
            <a:off x="179512" y="5737323"/>
            <a:ext cx="6192688" cy="83099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r"/>
            <a:r>
              <a:rPr lang="hr-HR" sz="2400" b="1" spc="150" dirty="0" smtClean="0">
                <a:ln w="11430"/>
                <a:solidFill>
                  <a:schemeClr val="bg2">
                    <a:lumMod val="75000"/>
                  </a:schemeClr>
                </a:solidFill>
                <a:effectLst>
                  <a:outerShdw blurRad="25400" algn="tl" rotWithShape="0">
                    <a:srgbClr val="000000">
                      <a:alpha val="43000"/>
                    </a:srgbClr>
                  </a:outerShdw>
                </a:effectLst>
              </a:rPr>
              <a:t>Prezentaciju uradila: prof. Ivana Jurković</a:t>
            </a:r>
            <a:endParaRPr lang="en-US" sz="2400" b="1" cap="none" spc="150" dirty="0">
              <a:ln w="11430"/>
              <a:solidFill>
                <a:schemeClr val="bg2">
                  <a:lumMod val="75000"/>
                </a:schemeClr>
              </a:solidFill>
              <a:effectLst>
                <a:outerShdw blurRad="25400" algn="tl" rotWithShape="0">
                  <a:srgbClr val="000000">
                    <a:alpha val="43000"/>
                  </a:srgbClr>
                </a:outerShdw>
              </a:effectLst>
            </a:endParaRPr>
          </a:p>
        </p:txBody>
      </p:sp>
    </p:spTree>
  </p:cSld>
  <p:clrMapOvr>
    <a:masterClrMapping/>
  </p:clrMapOvr>
  <p:transition advTm="4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rge_img_69281.jpg"/>
          <p:cNvPicPr>
            <a:picLocks noChangeAspect="1"/>
          </p:cNvPicPr>
          <p:nvPr/>
        </p:nvPicPr>
        <p:blipFill>
          <a:blip r:embed="rId2" cstate="print"/>
          <a:stretch>
            <a:fillRect/>
          </a:stretch>
        </p:blipFill>
        <p:spPr>
          <a:xfrm>
            <a:off x="0" y="0"/>
            <a:ext cx="5205958" cy="3391310"/>
          </a:xfrm>
          <a:prstGeom prst="rect">
            <a:avLst/>
          </a:prstGeom>
        </p:spPr>
      </p:pic>
      <p:pic>
        <p:nvPicPr>
          <p:cNvPr id="3" name="Picture 2" descr="large_img_69282.jpg"/>
          <p:cNvPicPr>
            <a:picLocks noChangeAspect="1"/>
          </p:cNvPicPr>
          <p:nvPr/>
        </p:nvPicPr>
        <p:blipFill>
          <a:blip r:embed="rId3" cstate="print"/>
          <a:stretch>
            <a:fillRect/>
          </a:stretch>
        </p:blipFill>
        <p:spPr>
          <a:xfrm>
            <a:off x="0" y="3368009"/>
            <a:ext cx="5220072" cy="3489991"/>
          </a:xfrm>
          <a:prstGeom prst="rect">
            <a:avLst/>
          </a:prstGeom>
        </p:spPr>
      </p:pic>
      <p:pic>
        <p:nvPicPr>
          <p:cNvPr id="4" name="Picture 3" descr="large_img_69740.jpg"/>
          <p:cNvPicPr>
            <a:picLocks noChangeAspect="1"/>
          </p:cNvPicPr>
          <p:nvPr/>
        </p:nvPicPr>
        <p:blipFill>
          <a:blip r:embed="rId4" cstate="print"/>
          <a:stretch>
            <a:fillRect/>
          </a:stretch>
        </p:blipFill>
        <p:spPr>
          <a:xfrm>
            <a:off x="5216764" y="1"/>
            <a:ext cx="3927236" cy="2204863"/>
          </a:xfrm>
          <a:prstGeom prst="rect">
            <a:avLst/>
          </a:prstGeom>
        </p:spPr>
      </p:pic>
      <p:pic>
        <p:nvPicPr>
          <p:cNvPr id="5" name="Picture 4" descr="large_img_69283.jpg"/>
          <p:cNvPicPr>
            <a:picLocks noChangeAspect="1"/>
          </p:cNvPicPr>
          <p:nvPr/>
        </p:nvPicPr>
        <p:blipFill>
          <a:blip r:embed="rId5" cstate="print"/>
          <a:stretch>
            <a:fillRect/>
          </a:stretch>
        </p:blipFill>
        <p:spPr>
          <a:xfrm>
            <a:off x="5220071" y="2204864"/>
            <a:ext cx="3923929" cy="2588890"/>
          </a:xfrm>
          <a:prstGeom prst="rect">
            <a:avLst/>
          </a:prstGeom>
        </p:spPr>
      </p:pic>
      <p:sp>
        <p:nvSpPr>
          <p:cNvPr id="8" name="TextBox 7"/>
          <p:cNvSpPr txBox="1"/>
          <p:nvPr/>
        </p:nvSpPr>
        <p:spPr>
          <a:xfrm>
            <a:off x="5652120" y="5157192"/>
            <a:ext cx="3096344" cy="1446550"/>
          </a:xfrm>
          <a:prstGeom prst="rect">
            <a:avLst/>
          </a:prstGeom>
          <a:noFill/>
          <a:ln>
            <a:noFill/>
          </a:ln>
        </p:spPr>
        <p:txBody>
          <a:bodyPr wrap="square" rtlCol="0">
            <a:spAutoFit/>
          </a:bodyPr>
          <a:lstStyle/>
          <a:p>
            <a:r>
              <a:rPr lang="hr-HR" sz="4400" i="1" dirty="0" smtClean="0">
                <a:solidFill>
                  <a:srgbClr val="00B0F0"/>
                </a:solidFill>
                <a:effectLst>
                  <a:outerShdw blurRad="38100" dist="38100" dir="2700000" algn="tl">
                    <a:srgbClr val="000000">
                      <a:alpha val="43137"/>
                    </a:srgbClr>
                  </a:outerShdw>
                </a:effectLst>
              </a:rPr>
              <a:t>Plesnjak na Banju</a:t>
            </a:r>
            <a:endParaRPr lang="hr-HR" sz="4400" i="1" dirty="0">
              <a:solidFill>
                <a:srgbClr val="00B0F0"/>
              </a:solidFill>
              <a:effectLst>
                <a:outerShdw blurRad="38100" dist="38100" dir="2700000" algn="tl">
                  <a:srgbClr val="000000">
                    <a:alpha val="43137"/>
                  </a:srgbClr>
                </a:outerShdw>
              </a:effectLst>
            </a:endParaRPr>
          </a:p>
        </p:txBody>
      </p:sp>
      <p:sp>
        <p:nvSpPr>
          <p:cNvPr id="9" name="Heart 8"/>
          <p:cNvSpPr/>
          <p:nvPr/>
        </p:nvSpPr>
        <p:spPr>
          <a:xfrm>
            <a:off x="7524328" y="6021288"/>
            <a:ext cx="432048" cy="43204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ransition advTm="4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eptir.jpg"/>
          <p:cNvPicPr>
            <a:picLocks noGrp="1" noChangeAspect="1"/>
          </p:cNvPicPr>
          <p:nvPr>
            <p:ph idx="1"/>
          </p:nvPr>
        </p:nvPicPr>
        <p:blipFill>
          <a:blip r:embed="rId2" cstate="print"/>
          <a:stretch>
            <a:fillRect/>
          </a:stretch>
        </p:blipFill>
        <p:spPr>
          <a:xfrm>
            <a:off x="3851920" y="1772816"/>
            <a:ext cx="4838700" cy="4410075"/>
          </a:xfrm>
          <a:prstGeom prst="rect">
            <a:avLst/>
          </a:prstGeom>
          <a:ln>
            <a:noFill/>
          </a:ln>
          <a:effectLst>
            <a:softEdge rad="112500"/>
          </a:effectLst>
        </p:spPr>
      </p:pic>
      <p:sp>
        <p:nvSpPr>
          <p:cNvPr id="2" name="Title 1"/>
          <p:cNvSpPr>
            <a:spLocks noGrp="1"/>
          </p:cNvSpPr>
          <p:nvPr>
            <p:ph type="title"/>
          </p:nvPr>
        </p:nvSpPr>
        <p:spPr>
          <a:xfrm>
            <a:off x="0" y="332656"/>
            <a:ext cx="8892480" cy="1514432"/>
          </a:xfrm>
        </p:spPr>
        <p:txBody>
          <a:bodyPr>
            <a:normAutofit/>
          </a:bodyPr>
          <a:lstStyle/>
          <a:p>
            <a:pPr algn="ctr"/>
            <a:r>
              <a:rPr lang="hr-HR" b="1" dirty="0" smtClean="0">
                <a:effectLst>
                  <a:outerShdw blurRad="38100" dist="38100" dir="2700000" algn="tl">
                    <a:srgbClr val="000000">
                      <a:alpha val="43137"/>
                    </a:srgbClr>
                  </a:outerShdw>
                </a:effectLst>
              </a:rPr>
              <a:t>Svjetski dan borbe protiv siromaštva</a:t>
            </a:r>
            <a:r>
              <a:rPr lang="hr-HR" dirty="0" smtClean="0"/>
              <a:t>, listopad 2013.</a:t>
            </a:r>
            <a:endParaRPr lang="hr-HR" dirty="0"/>
          </a:p>
        </p:txBody>
      </p:sp>
      <p:sp>
        <p:nvSpPr>
          <p:cNvPr id="5" name="TextBox 4"/>
          <p:cNvSpPr txBox="1"/>
          <p:nvPr/>
        </p:nvSpPr>
        <p:spPr>
          <a:xfrm>
            <a:off x="539552" y="2204864"/>
            <a:ext cx="3672408" cy="3416320"/>
          </a:xfrm>
          <a:prstGeom prst="rect">
            <a:avLst/>
          </a:prstGeom>
          <a:noFill/>
        </p:spPr>
        <p:txBody>
          <a:bodyPr wrap="square" rtlCol="0">
            <a:spAutoFit/>
          </a:bodyPr>
          <a:lstStyle/>
          <a:p>
            <a:pPr>
              <a:buNone/>
            </a:pPr>
            <a:r>
              <a:rPr lang="hr-HR" sz="2400" i="1" dirty="0" smtClean="0">
                <a:latin typeface="Bodoni MT" pitchFamily="18" charset="0"/>
              </a:rPr>
              <a:t>Svjetski dan borbe protiv siromaštva u našoj školi se obilježava skupljanjem odjeće i obuće.  Sva prikupljena  odjeća i obuća donirala su se Caritasu šibenske biskupije. </a:t>
            </a:r>
          </a:p>
          <a:p>
            <a:pPr>
              <a:buNone/>
            </a:pPr>
            <a:r>
              <a:rPr lang="hr-HR" sz="2400" i="1" dirty="0" smtClean="0">
                <a:latin typeface="Bodoni MT" pitchFamily="18" charset="0"/>
              </a:rPr>
              <a:t>Voditeljica aktivnosti je prof. Ivana Jurković.</a:t>
            </a:r>
            <a:endParaRPr lang="hr-HR" sz="2400" i="1" dirty="0">
              <a:latin typeface="Bodoni MT" pitchFamily="18" charset="0"/>
            </a:endParaRPr>
          </a:p>
        </p:txBody>
      </p:sp>
    </p:spTree>
  </p:cSld>
  <p:clrMapOvr>
    <a:masterClrMapping/>
  </p:clrMapOvr>
  <p:transition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507288" cy="4392488"/>
          </a:xfrm>
        </p:spPr>
        <p:txBody>
          <a:bodyPr/>
          <a:lstStyle/>
          <a:p>
            <a:endParaRPr lang="hr-HR" sz="3200" b="1" dirty="0" smtClean="0">
              <a:solidFill>
                <a:schemeClr val="accent1">
                  <a:lumMod val="50000"/>
                </a:schemeClr>
              </a:solidFill>
            </a:endParaRPr>
          </a:p>
          <a:p>
            <a:r>
              <a:rPr lang="hr-HR" sz="2800" b="1" i="1" dirty="0" smtClean="0">
                <a:latin typeface="Bodoni MT" pitchFamily="18" charset="0"/>
              </a:rPr>
              <a:t>Dane kruha i plodova Zemlje proslavili smo prodajom kolača koje su napravile vrijedne učenice, njihove mame, bake i profesorice naše škole </a:t>
            </a:r>
          </a:p>
          <a:p>
            <a:r>
              <a:rPr lang="hr-HR" sz="2800" b="1" i="1" dirty="0" smtClean="0">
                <a:latin typeface="Bodoni MT" pitchFamily="18" charset="0"/>
              </a:rPr>
              <a:t>Voditeljica aktivnosti –prof. Mirjana Polić</a:t>
            </a:r>
          </a:p>
          <a:p>
            <a:endParaRPr lang="hr-HR" b="1" dirty="0" smtClean="0"/>
          </a:p>
          <a:p>
            <a:pPr>
              <a:buNone/>
            </a:pPr>
            <a:endParaRPr lang="hr-HR" b="1" dirty="0" smtClean="0"/>
          </a:p>
          <a:p>
            <a:endParaRPr lang="hr-HR" dirty="0"/>
          </a:p>
        </p:txBody>
      </p:sp>
      <p:sp>
        <p:nvSpPr>
          <p:cNvPr id="2" name="Title 1"/>
          <p:cNvSpPr>
            <a:spLocks noGrp="1"/>
          </p:cNvSpPr>
          <p:nvPr>
            <p:ph type="title"/>
          </p:nvPr>
        </p:nvSpPr>
        <p:spPr>
          <a:xfrm>
            <a:off x="251520" y="620688"/>
            <a:ext cx="8712968" cy="720080"/>
          </a:xfrm>
        </p:spPr>
        <p:txBody>
          <a:bodyPr>
            <a:normAutofit fontScale="90000"/>
          </a:bodyPr>
          <a:lstStyle/>
          <a:p>
            <a:r>
              <a:rPr lang="hr-HR" b="1" dirty="0" smtClean="0"/>
              <a:t>Dani plodove Zemlje</a:t>
            </a:r>
            <a:r>
              <a:rPr lang="hr-HR" dirty="0" smtClean="0"/>
              <a:t>, listopad 2013.</a:t>
            </a:r>
            <a:endParaRPr lang="hr-HR" dirty="0"/>
          </a:p>
        </p:txBody>
      </p:sp>
      <p:pic>
        <p:nvPicPr>
          <p:cNvPr id="6" name="Picture 5" descr="index.jpeg"/>
          <p:cNvPicPr>
            <a:picLocks noChangeAspect="1"/>
          </p:cNvPicPr>
          <p:nvPr/>
        </p:nvPicPr>
        <p:blipFill>
          <a:blip r:embed="rId2" cstate="print"/>
          <a:stretch>
            <a:fillRect/>
          </a:stretch>
        </p:blipFill>
        <p:spPr>
          <a:xfrm>
            <a:off x="7092280" y="1268760"/>
            <a:ext cx="1675571" cy="1440160"/>
          </a:xfrm>
          <a:prstGeom prst="rect">
            <a:avLst/>
          </a:prstGeom>
        </p:spPr>
      </p:pic>
    </p:spTree>
  </p:cSld>
  <p:clrMapOvr>
    <a:masterClrMapping/>
  </p:clrMapOvr>
  <p:transition advTm="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rge_img_70475.jpg"/>
          <p:cNvPicPr>
            <a:picLocks noChangeAspect="1"/>
          </p:cNvPicPr>
          <p:nvPr/>
        </p:nvPicPr>
        <p:blipFill>
          <a:blip r:embed="rId2" cstate="print"/>
          <a:stretch>
            <a:fillRect/>
          </a:stretch>
        </p:blipFill>
        <p:spPr>
          <a:xfrm>
            <a:off x="1331640" y="3861048"/>
            <a:ext cx="3312368" cy="2484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3131840" y="3140968"/>
            <a:ext cx="3168352"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r-HR" sz="2400" b="1" dirty="0" smtClean="0"/>
              <a:t>Dani kruha, 2013</a:t>
            </a:r>
            <a:r>
              <a:rPr lang="hr-HR" dirty="0" smtClean="0"/>
              <a:t>.</a:t>
            </a:r>
            <a:endParaRPr lang="hr-HR" dirty="0"/>
          </a:p>
        </p:txBody>
      </p:sp>
      <p:pic>
        <p:nvPicPr>
          <p:cNvPr id="4" name="Picture 3" descr="large_img_70469.jpg"/>
          <p:cNvPicPr>
            <a:picLocks noChangeAspect="1"/>
          </p:cNvPicPr>
          <p:nvPr/>
        </p:nvPicPr>
        <p:blipFill>
          <a:blip r:embed="rId3" cstate="print"/>
          <a:stretch>
            <a:fillRect/>
          </a:stretch>
        </p:blipFill>
        <p:spPr>
          <a:xfrm>
            <a:off x="4932039" y="3861048"/>
            <a:ext cx="3312369" cy="2484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large_img_70473.jpg"/>
          <p:cNvPicPr>
            <a:picLocks noChangeAspect="1"/>
          </p:cNvPicPr>
          <p:nvPr/>
        </p:nvPicPr>
        <p:blipFill>
          <a:blip r:embed="rId4" cstate="print"/>
          <a:stretch>
            <a:fillRect/>
          </a:stretch>
        </p:blipFill>
        <p:spPr>
          <a:xfrm>
            <a:off x="4860032" y="476672"/>
            <a:ext cx="3384376" cy="2538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large_img_70420.jpg"/>
          <p:cNvPicPr>
            <a:picLocks noChangeAspect="1"/>
          </p:cNvPicPr>
          <p:nvPr/>
        </p:nvPicPr>
        <p:blipFill>
          <a:blip r:embed="rId5" cstate="print"/>
          <a:stretch>
            <a:fillRect/>
          </a:stretch>
        </p:blipFill>
        <p:spPr>
          <a:xfrm>
            <a:off x="1259632" y="476672"/>
            <a:ext cx="3384376" cy="2538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Tm="4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p.jpg"/>
          <p:cNvPicPr>
            <a:picLocks noGrp="1" noChangeAspect="1"/>
          </p:cNvPicPr>
          <p:nvPr>
            <p:ph idx="1"/>
          </p:nvPr>
        </p:nvPicPr>
        <p:blipFill>
          <a:blip r:embed="rId2" cstate="print"/>
          <a:stretch>
            <a:fillRect/>
          </a:stretch>
        </p:blipFill>
        <p:spPr>
          <a:xfrm>
            <a:off x="2771800" y="3140968"/>
            <a:ext cx="6192770" cy="3476798"/>
          </a:xfrm>
          <a:prstGeom prst="rect">
            <a:avLst/>
          </a:prstGeom>
          <a:ln>
            <a:noFill/>
          </a:ln>
          <a:effectLst>
            <a:softEdge rad="112500"/>
          </a:effectLst>
        </p:spPr>
      </p:pic>
      <p:sp>
        <p:nvSpPr>
          <p:cNvPr id="3" name="Title 2"/>
          <p:cNvSpPr>
            <a:spLocks noGrp="1"/>
          </p:cNvSpPr>
          <p:nvPr>
            <p:ph type="title"/>
          </p:nvPr>
        </p:nvSpPr>
        <p:spPr>
          <a:xfrm>
            <a:off x="179512" y="152400"/>
            <a:ext cx="8507288" cy="1044352"/>
          </a:xfrm>
        </p:spPr>
        <p:txBody>
          <a:bodyPr/>
          <a:lstStyle/>
          <a:p>
            <a:r>
              <a:rPr lang="hr-HR" sz="4400" b="1" dirty="0" smtClean="0"/>
              <a:t>Sajam poslova</a:t>
            </a:r>
            <a:r>
              <a:rPr lang="hr-HR" sz="4400" dirty="0" smtClean="0"/>
              <a:t>, </a:t>
            </a:r>
            <a:r>
              <a:rPr lang="hr-HR" sz="3600" dirty="0" smtClean="0"/>
              <a:t>listopad 2013.</a:t>
            </a:r>
            <a:endParaRPr lang="hr-HR" dirty="0"/>
          </a:p>
        </p:txBody>
      </p:sp>
      <p:sp>
        <p:nvSpPr>
          <p:cNvPr id="4" name="TextBox 3"/>
          <p:cNvSpPr txBox="1"/>
          <p:nvPr/>
        </p:nvSpPr>
        <p:spPr>
          <a:xfrm>
            <a:off x="179512" y="1340768"/>
            <a:ext cx="4464496" cy="2862322"/>
          </a:xfrm>
          <a:prstGeom prst="rect">
            <a:avLst/>
          </a:prstGeom>
          <a:noFill/>
        </p:spPr>
        <p:txBody>
          <a:bodyPr wrap="square" rtlCol="0">
            <a:spAutoFit/>
          </a:bodyPr>
          <a:lstStyle/>
          <a:p>
            <a:r>
              <a:rPr lang="hr-HR" sz="2000" b="1" i="1" dirty="0" smtClean="0"/>
              <a:t>I ove godine, šeste po redu, Medicinska i kemijska škola je bila sudionik Sajma poslova koji je održan u Dalmare centru. Našu školu predstavljali su učenici i učenice smjera medicinska sestra/tehničar općeg smjera i fizioterapeutski tehničar/tehničarka</a:t>
            </a:r>
            <a:r>
              <a:rPr lang="hr-HR" sz="2000" i="1" dirty="0" smtClean="0"/>
              <a:t>.</a:t>
            </a:r>
            <a:endParaRPr lang="hr-HR" sz="3200" dirty="0"/>
          </a:p>
        </p:txBody>
      </p:sp>
    </p:spTree>
  </p:cSld>
  <p:clrMapOvr>
    <a:masterClrMapping/>
  </p:clrMapOvr>
  <p:transition advTm="4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496944" cy="4623792"/>
          </a:xfrm>
        </p:spPr>
        <p:txBody>
          <a:bodyPr>
            <a:normAutofit fontScale="92500"/>
          </a:bodyPr>
          <a:lstStyle/>
          <a:p>
            <a:pPr>
              <a:buNone/>
            </a:pPr>
            <a:r>
              <a:rPr lang="hr-HR" dirty="0" smtClean="0"/>
              <a:t>     Na E-medici sudjelovalo je 263 učenika iz ukupno 26 srednjih škola iz Hrvatske, Slovenije, Makedonije te gosti iz Srbije. Učenici su prezentirali 27 zajedničkih projekata, dok su učenici naše škole (Valentina Ban, Josipa Bumbak, Josip Čoga Kaloci, Laura Leković , Kristina Alinčić, Mario Olivari ,Nikola Sljepčević  Anto Bošnjak, Alan Vranić  Matea Jakovljević i Šime Zorić) sudjelovali su u 4 projekta: „Što nam govori naše tijelo“, „Generacijski jaz“, „Što Internet čini našem mozgu“ te „Globalno zatopljenje“. Cijelo jutro i dio popodneva prošlo je u prezentacijama projekata, a nakon toga smo se opustili druženjem,  zajedničkim slikanjem i kupanjem u bazenima.</a:t>
            </a:r>
            <a:endParaRPr lang="hr-HR" dirty="0"/>
          </a:p>
        </p:txBody>
      </p:sp>
      <p:sp>
        <p:nvSpPr>
          <p:cNvPr id="2" name="Title 1"/>
          <p:cNvSpPr>
            <a:spLocks noGrp="1"/>
          </p:cNvSpPr>
          <p:nvPr>
            <p:ph type="title"/>
          </p:nvPr>
        </p:nvSpPr>
        <p:spPr>
          <a:xfrm>
            <a:off x="179512" y="404664"/>
            <a:ext cx="8964488" cy="1368152"/>
          </a:xfrm>
        </p:spPr>
        <p:txBody>
          <a:bodyPr>
            <a:normAutofit fontScale="90000"/>
          </a:bodyPr>
          <a:lstStyle/>
          <a:p>
            <a:pPr algn="ctr"/>
            <a:r>
              <a:rPr lang="hr-HR" sz="5400" b="1" dirty="0" smtClean="0">
                <a:effectLst>
                  <a:outerShdw blurRad="38100" dist="38100" dir="2700000" algn="tl">
                    <a:srgbClr val="000000">
                      <a:alpha val="43137"/>
                    </a:srgbClr>
                  </a:outerShdw>
                </a:effectLst>
              </a:rPr>
              <a:t>Dani "E-medica 2013.“, </a:t>
            </a:r>
            <a:r>
              <a:rPr lang="hr-HR" sz="5300" dirty="0" smtClean="0"/>
              <a:t>studeni 2013.</a:t>
            </a:r>
            <a:endParaRPr lang="hr-HR" sz="5400" dirty="0"/>
          </a:p>
        </p:txBody>
      </p:sp>
    </p:spTree>
  </p:cSld>
  <p:clrMapOvr>
    <a:masterClrMapping/>
  </p:clrMapOvr>
  <p:transition advTm="4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533</TotalTime>
  <Words>738</Words>
  <Application>Microsoft Office PowerPoint</Application>
  <PresentationFormat>On-screen Show (4:3)</PresentationFormat>
  <Paragraphs>66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Paper</vt:lpstr>
      <vt:lpstr>MEDICINSKA I KEMIJSKA ŠKOLA Šibenik</vt:lpstr>
      <vt:lpstr>Slide 2</vt:lpstr>
      <vt:lpstr>Plesnjak na Banju, rujan 2013.</vt:lpstr>
      <vt:lpstr>Slide 4</vt:lpstr>
      <vt:lpstr>Svjetski dan borbe protiv siromaštva, listopad 2013.</vt:lpstr>
      <vt:lpstr>Dani plodove Zemlje, listopad 2013.</vt:lpstr>
      <vt:lpstr>Slide 7</vt:lpstr>
      <vt:lpstr>Sajam poslova, listopad 2013.</vt:lpstr>
      <vt:lpstr>Dani "E-medica 2013.“, studeni 2013.</vt:lpstr>
      <vt:lpstr>Slide 10</vt:lpstr>
      <vt:lpstr>Dan sjećanja na Vukovar i Škabrnju, studeni 2013.</vt:lpstr>
      <vt:lpstr>„SVOME GRADU" u Cvjetnom domu u Šibeniku, prosinac 2013.</vt:lpstr>
      <vt:lpstr>Slide 13</vt:lpstr>
      <vt:lpstr>Škola je kum!    </vt:lpstr>
      <vt:lpstr>Slide 15</vt:lpstr>
      <vt:lpstr>Slide 16</vt:lpstr>
      <vt:lpstr>M a š k a r e, 2014.</vt:lpstr>
      <vt:lpstr>Slide 18</vt:lpstr>
      <vt:lpstr>“Schola medica” 2014. u Koprivnici</vt:lpstr>
      <vt:lpstr>Slide 20</vt:lpstr>
      <vt:lpstr>          European Schools Gala, 2014. </vt:lpstr>
      <vt:lpstr>Slide 22</vt:lpstr>
      <vt:lpstr>Jednodnevni stručni izlet u Jadran Galenski laboratorij Rijeka</vt:lpstr>
      <vt:lpstr>Slide 24</vt:lpstr>
      <vt:lpstr>HUMANITARNA AKCIJA “MEDICINSKO SRCE ZA SLAVONIJU”</vt:lpstr>
      <vt:lpstr>Jednodenvni stručni  izlet u Split, travanj 2014.</vt:lpstr>
      <vt:lpstr>Slide 27</vt:lpstr>
      <vt:lpstr>Stručni izlet – “KBC ZAGREB“, svibanj 2014.</vt:lpstr>
      <vt:lpstr>Stručni izlet u Daruvar</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MEDICINSKA I KEMIJSKA ŠKOLA</dc:title>
  <dc:creator>Ivana</dc:creator>
  <cp:lastModifiedBy>Ivana</cp:lastModifiedBy>
  <cp:revision>49</cp:revision>
  <dcterms:created xsi:type="dcterms:W3CDTF">2014-06-23T07:29:57Z</dcterms:created>
  <dcterms:modified xsi:type="dcterms:W3CDTF">2015-02-07T18:24:21Z</dcterms:modified>
</cp:coreProperties>
</file>