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4" r:id="rId3"/>
    <p:sldId id="258" r:id="rId4"/>
    <p:sldId id="265" r:id="rId5"/>
    <p:sldId id="259" r:id="rId6"/>
    <p:sldId id="267" r:id="rId7"/>
    <p:sldId id="260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slov, sadržaj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8B5B9-DFB2-418E-8F1D-BA8FED5C8F6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62883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5573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r-HR" altLang="sr-Latn-RS" sz="4800" dirty="0"/>
              <a:t>Električni otpor </a:t>
            </a:r>
          </a:p>
        </p:txBody>
      </p:sp>
    </p:spTree>
    <p:extLst>
      <p:ext uri="{BB962C8B-B14F-4D97-AF65-F5344CB8AC3E}">
        <p14:creationId xmlns:p14="http://schemas.microsoft.com/office/powerpoint/2010/main" val="17387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23" y="983273"/>
            <a:ext cx="4891454" cy="489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55" y="1471248"/>
            <a:ext cx="4750776" cy="47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09489" y="1802714"/>
            <a:ext cx="8540499" cy="23876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4900" dirty="0"/>
              <a:t>Što mislite  o kojim  </a:t>
            </a:r>
            <a:r>
              <a:rPr lang="hr-HR" sz="4900" dirty="0" smtClean="0"/>
              <a:t>sve veličinama ovisi  </a:t>
            </a:r>
            <a:r>
              <a:rPr lang="hr-HR" sz="4900" dirty="0"/>
              <a:t>otpor žice ? </a:t>
            </a:r>
            <a:r>
              <a:rPr lang="en-GB" sz="4900" dirty="0"/>
              <a:t/>
            </a:r>
            <a:br>
              <a:rPr lang="en-GB" sz="4900" dirty="0"/>
            </a:br>
            <a:endParaRPr lang="en-GB" sz="4900" dirty="0"/>
          </a:p>
        </p:txBody>
      </p:sp>
    </p:spTree>
    <p:extLst>
      <p:ext uri="{BB962C8B-B14F-4D97-AF65-F5344CB8AC3E}">
        <p14:creationId xmlns:p14="http://schemas.microsoft.com/office/powerpoint/2010/main" val="222569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252550"/>
            <a:ext cx="8689976" cy="5886994"/>
          </a:xfrm>
        </p:spPr>
        <p:txBody>
          <a:bodyPr>
            <a:normAutofit/>
          </a:bodyPr>
          <a:lstStyle/>
          <a:p>
            <a:pPr algn="l"/>
            <a:endParaRPr lang="hr-HR" alt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hr-HR" altLang="en-US" sz="2400" dirty="0" smtClean="0">
                <a:solidFill>
                  <a:schemeClr val="tx1"/>
                </a:solidFill>
              </a:rPr>
              <a:t>Aktivnost :</a:t>
            </a:r>
            <a:endParaRPr lang="hr-HR" altLang="en-US" sz="2400" dirty="0">
              <a:solidFill>
                <a:schemeClr val="tx1"/>
              </a:solidFill>
            </a:endParaRPr>
          </a:p>
          <a:p>
            <a:pPr algn="l"/>
            <a:r>
              <a:rPr lang="hr-HR" altLang="en-US" sz="2000" dirty="0" smtClean="0">
                <a:solidFill>
                  <a:schemeClr val="tx1"/>
                </a:solidFill>
              </a:rPr>
              <a:t>1.Zadatak </a:t>
            </a:r>
            <a:endParaRPr lang="hr-HR" altLang="en-US" sz="2000" dirty="0">
              <a:solidFill>
                <a:schemeClr val="tx1"/>
              </a:solidFill>
            </a:endParaRPr>
          </a:p>
          <a:p>
            <a:pPr algn="l"/>
            <a:r>
              <a:rPr lang="hr-HR" altLang="en-US" sz="2000" dirty="0">
                <a:solidFill>
                  <a:schemeClr val="tx1"/>
                </a:solidFill>
              </a:rPr>
              <a:t>Mjerimo  struju  kroz dvije žice od različitog </a:t>
            </a:r>
            <a:r>
              <a:rPr lang="hr-HR" altLang="en-US" sz="2000" dirty="0" smtClean="0">
                <a:solidFill>
                  <a:schemeClr val="tx1"/>
                </a:solidFill>
              </a:rPr>
              <a:t>materijala, </a:t>
            </a:r>
            <a:r>
              <a:rPr lang="hr-HR" altLang="en-US" sz="2000" dirty="0">
                <a:solidFill>
                  <a:schemeClr val="tx1"/>
                </a:solidFill>
              </a:rPr>
              <a:t>jednake duljine i jednake površine poprečnog presjeka uz </a:t>
            </a:r>
            <a:r>
              <a:rPr lang="hr-HR" altLang="en-US" sz="2000" dirty="0" smtClean="0">
                <a:solidFill>
                  <a:schemeClr val="tx1"/>
                </a:solidFill>
              </a:rPr>
              <a:t>jednak </a:t>
            </a:r>
            <a:r>
              <a:rPr lang="hr-HR" altLang="en-US" sz="2000" dirty="0">
                <a:solidFill>
                  <a:schemeClr val="tx1"/>
                </a:solidFill>
              </a:rPr>
              <a:t>napon </a:t>
            </a:r>
            <a:endParaRPr lang="hr-HR" alt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hr-HR" altLang="en-US" sz="2000" dirty="0">
                <a:solidFill>
                  <a:schemeClr val="tx1"/>
                </a:solidFill>
              </a:rPr>
              <a:t>2.Zadatak </a:t>
            </a:r>
          </a:p>
          <a:p>
            <a:pPr algn="l"/>
            <a:r>
              <a:rPr lang="hr-HR" altLang="en-US" sz="2000" dirty="0" smtClean="0">
                <a:solidFill>
                  <a:schemeClr val="tx1"/>
                </a:solidFill>
              </a:rPr>
              <a:t>Mjerimo struju </a:t>
            </a:r>
            <a:r>
              <a:rPr lang="hr-HR" altLang="en-US" sz="2000" dirty="0">
                <a:solidFill>
                  <a:schemeClr val="tx1"/>
                </a:solidFill>
              </a:rPr>
              <a:t>kroz dvije žice od istog </a:t>
            </a:r>
            <a:r>
              <a:rPr lang="hr-HR" altLang="en-US" sz="2000" dirty="0" smtClean="0">
                <a:solidFill>
                  <a:schemeClr val="tx1"/>
                </a:solidFill>
              </a:rPr>
              <a:t>materijala, </a:t>
            </a:r>
            <a:r>
              <a:rPr lang="hr-HR" altLang="en-US" sz="2000" dirty="0">
                <a:solidFill>
                  <a:schemeClr val="tx1"/>
                </a:solidFill>
              </a:rPr>
              <a:t>različite  </a:t>
            </a:r>
            <a:r>
              <a:rPr lang="hr-HR" altLang="en-US" sz="2000" dirty="0" smtClean="0">
                <a:solidFill>
                  <a:schemeClr val="tx1"/>
                </a:solidFill>
              </a:rPr>
              <a:t>duljine, </a:t>
            </a:r>
            <a:r>
              <a:rPr lang="hr-HR" altLang="en-US" sz="2000" dirty="0">
                <a:solidFill>
                  <a:schemeClr val="tx1"/>
                </a:solidFill>
              </a:rPr>
              <a:t>jednake površine poprečnog presjeka </a:t>
            </a:r>
            <a:r>
              <a:rPr lang="hr-HR" altLang="en-US" sz="2000" dirty="0" smtClean="0">
                <a:solidFill>
                  <a:schemeClr val="tx1"/>
                </a:solidFill>
              </a:rPr>
              <a:t>uz jednak </a:t>
            </a:r>
            <a:r>
              <a:rPr lang="hr-HR" altLang="en-US" sz="2000" dirty="0">
                <a:solidFill>
                  <a:schemeClr val="tx1"/>
                </a:solidFill>
              </a:rPr>
              <a:t>napon </a:t>
            </a:r>
          </a:p>
          <a:p>
            <a:pPr algn="l"/>
            <a:r>
              <a:rPr lang="hr-HR" altLang="en-US" sz="2000" dirty="0">
                <a:solidFill>
                  <a:schemeClr val="tx1"/>
                </a:solidFill>
              </a:rPr>
              <a:t>3.Zadatak </a:t>
            </a:r>
          </a:p>
          <a:p>
            <a:pPr algn="l"/>
            <a:r>
              <a:rPr lang="hr-HR" altLang="en-US" sz="2000" dirty="0" smtClean="0">
                <a:solidFill>
                  <a:schemeClr val="tx1"/>
                </a:solidFill>
              </a:rPr>
              <a:t>Mjerimo struju </a:t>
            </a:r>
            <a:r>
              <a:rPr lang="hr-HR" altLang="en-US" sz="2000" dirty="0">
                <a:solidFill>
                  <a:schemeClr val="tx1"/>
                </a:solidFill>
              </a:rPr>
              <a:t>kroz dvije žice od istog </a:t>
            </a:r>
            <a:r>
              <a:rPr lang="hr-HR" altLang="en-US" sz="2000" dirty="0" smtClean="0">
                <a:solidFill>
                  <a:schemeClr val="tx1"/>
                </a:solidFill>
              </a:rPr>
              <a:t>materijala, </a:t>
            </a:r>
            <a:r>
              <a:rPr lang="hr-HR" altLang="en-US" sz="2000" dirty="0">
                <a:solidFill>
                  <a:schemeClr val="tx1"/>
                </a:solidFill>
              </a:rPr>
              <a:t>različite  površine poprečnog </a:t>
            </a:r>
            <a:r>
              <a:rPr lang="hr-HR" altLang="en-US" sz="2000" dirty="0" smtClean="0">
                <a:solidFill>
                  <a:schemeClr val="tx1"/>
                </a:solidFill>
              </a:rPr>
              <a:t>presjeka, jednake duljine  </a:t>
            </a:r>
            <a:r>
              <a:rPr lang="hr-HR" altLang="en-US" sz="2000" dirty="0">
                <a:solidFill>
                  <a:schemeClr val="tx1"/>
                </a:solidFill>
              </a:rPr>
              <a:t>uz </a:t>
            </a:r>
            <a:r>
              <a:rPr lang="hr-HR" altLang="en-US" sz="2000" dirty="0" smtClean="0">
                <a:solidFill>
                  <a:schemeClr val="tx1"/>
                </a:solidFill>
              </a:rPr>
              <a:t>jednak </a:t>
            </a:r>
            <a:r>
              <a:rPr lang="hr-HR" altLang="en-US" sz="2000" dirty="0">
                <a:solidFill>
                  <a:schemeClr val="tx1"/>
                </a:solidFill>
              </a:rPr>
              <a:t>napon </a:t>
            </a:r>
          </a:p>
          <a:p>
            <a:pPr algn="l"/>
            <a:endParaRPr lang="en-GB" altLang="en-US" sz="2000" dirty="0"/>
          </a:p>
          <a:p>
            <a:pPr algn="l"/>
            <a:endParaRPr lang="hr-HR" altLang="en-US" sz="24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8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odnaslov 2"/>
          <p:cNvSpPr>
            <a:spLocks noGrp="1"/>
          </p:cNvSpPr>
          <p:nvPr>
            <p:ph type="subTitle" idx="1"/>
          </p:nvPr>
        </p:nvSpPr>
        <p:spPr>
          <a:xfrm>
            <a:off x="721076" y="1295432"/>
            <a:ext cx="10408784" cy="1876574"/>
          </a:xfrm>
        </p:spPr>
        <p:txBody>
          <a:bodyPr>
            <a:normAutofit/>
          </a:bodyPr>
          <a:lstStyle/>
          <a:p>
            <a:pPr algn="l" eaLnBrk="1" hangingPunct="1"/>
            <a:r>
              <a:rPr lang="hr-HR" altLang="en-US" sz="2400" dirty="0">
                <a:solidFill>
                  <a:schemeClr val="tx1"/>
                </a:solidFill>
              </a:rPr>
              <a:t>1.Zadatak </a:t>
            </a:r>
          </a:p>
          <a:p>
            <a:pPr algn="l" eaLnBrk="1" hangingPunct="1"/>
            <a:r>
              <a:rPr lang="hr-HR" altLang="en-US" sz="2000" dirty="0">
                <a:solidFill>
                  <a:schemeClr val="tx1"/>
                </a:solidFill>
              </a:rPr>
              <a:t>Mjerimo </a:t>
            </a:r>
            <a:r>
              <a:rPr lang="hr-HR" altLang="en-US" sz="2000" dirty="0" smtClean="0">
                <a:solidFill>
                  <a:schemeClr val="tx1"/>
                </a:solidFill>
              </a:rPr>
              <a:t>struju kroz </a:t>
            </a:r>
            <a:r>
              <a:rPr lang="hr-HR" altLang="en-US" sz="2000" dirty="0">
                <a:solidFill>
                  <a:schemeClr val="tx1"/>
                </a:solidFill>
              </a:rPr>
              <a:t>dvije </a:t>
            </a:r>
            <a:r>
              <a:rPr lang="hr-HR" altLang="en-US" sz="2000" dirty="0" smtClean="0">
                <a:solidFill>
                  <a:schemeClr val="tx1"/>
                </a:solidFill>
              </a:rPr>
              <a:t>jednake žice </a:t>
            </a:r>
            <a:r>
              <a:rPr lang="hr-HR" altLang="en-US" sz="2000" dirty="0">
                <a:solidFill>
                  <a:schemeClr val="tx1"/>
                </a:solidFill>
              </a:rPr>
              <a:t>od različitog materijala , jednake duljine i </a:t>
            </a:r>
            <a:r>
              <a:rPr lang="hr-HR" altLang="en-US" sz="2000" dirty="0" smtClean="0">
                <a:solidFill>
                  <a:schemeClr val="tx1"/>
                </a:solidFill>
              </a:rPr>
              <a:t>jednake </a:t>
            </a:r>
            <a:r>
              <a:rPr lang="hr-HR" altLang="en-US" sz="2000" dirty="0">
                <a:solidFill>
                  <a:schemeClr val="tx1"/>
                </a:solidFill>
              </a:rPr>
              <a:t>površine poprečnog presjeka uz </a:t>
            </a:r>
            <a:r>
              <a:rPr lang="hr-HR" altLang="en-US" sz="2000" dirty="0" smtClean="0">
                <a:solidFill>
                  <a:schemeClr val="tx1"/>
                </a:solidFill>
              </a:rPr>
              <a:t>jednak </a:t>
            </a:r>
            <a:r>
              <a:rPr lang="hr-HR" altLang="en-US" sz="2000" dirty="0">
                <a:solidFill>
                  <a:schemeClr val="tx1"/>
                </a:solidFill>
              </a:rPr>
              <a:t>napon </a:t>
            </a:r>
            <a:r>
              <a:rPr lang="hr-HR" altLang="en-US" sz="2000" dirty="0" smtClean="0">
                <a:solidFill>
                  <a:schemeClr val="tx1"/>
                </a:solidFill>
              </a:rPr>
              <a:t>:</a:t>
            </a:r>
          </a:p>
          <a:p>
            <a:pPr algn="l" eaLnBrk="1" hangingPunct="1"/>
            <a:endParaRPr lang="en-GB" altLang="en-US" sz="2000" dirty="0"/>
          </a:p>
        </p:txBody>
      </p:sp>
      <p:grpSp>
        <p:nvGrpSpPr>
          <p:cNvPr id="2" name="Grupa 1"/>
          <p:cNvGrpSpPr/>
          <p:nvPr/>
        </p:nvGrpSpPr>
        <p:grpSpPr>
          <a:xfrm>
            <a:off x="488643" y="3359331"/>
            <a:ext cx="2520950" cy="2041525"/>
            <a:chOff x="2566988" y="2652713"/>
            <a:chExt cx="2520950" cy="2041525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2927350" y="2654301"/>
              <a:ext cx="0" cy="20161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566988" y="4221163"/>
              <a:ext cx="252095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2927351" y="3086101"/>
              <a:ext cx="1368425" cy="11350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583113" y="4237038"/>
              <a:ext cx="4683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400" i="1" dirty="0">
                  <a:latin typeface="Times New Roman" panose="02020603050405020304" pitchFamily="18" charset="0"/>
                </a:rPr>
                <a:t>U</a:t>
              </a:r>
              <a:r>
                <a:rPr lang="hr-HR" altLang="sr-Latn-RS" dirty="0"/>
                <a:t> 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578100" y="2652713"/>
              <a:ext cx="3492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400" i="1" dirty="0">
                  <a:latin typeface="Times New Roman" panose="02020603050405020304" pitchFamily="18" charset="0"/>
                </a:rPr>
                <a:t>I</a:t>
              </a:r>
              <a:r>
                <a:rPr lang="hr-HR" altLang="sr-Latn-RS" dirty="0"/>
                <a:t> </a:t>
              </a:r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flipV="1">
              <a:off x="2566988" y="4221164"/>
              <a:ext cx="360362" cy="28733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2598738" y="3560764"/>
              <a:ext cx="1765300" cy="80327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7" name="TekstniOkvir 11"/>
            <p:cNvSpPr txBox="1">
              <a:spLocks noChangeArrowheads="1"/>
            </p:cNvSpPr>
            <p:nvPr/>
          </p:nvSpPr>
          <p:spPr bwMode="auto">
            <a:xfrm>
              <a:off x="4365625" y="3330575"/>
              <a:ext cx="247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en-US" dirty="0"/>
                <a:t>B</a:t>
              </a:r>
              <a:endParaRPr lang="en-GB" altLang="en-US" dirty="0"/>
            </a:p>
          </p:txBody>
        </p:sp>
        <p:sp>
          <p:nvSpPr>
            <p:cNvPr id="4108" name="TekstniOkvir 12"/>
            <p:cNvSpPr txBox="1">
              <a:spLocks noChangeArrowheads="1"/>
            </p:cNvSpPr>
            <p:nvPr/>
          </p:nvSpPr>
          <p:spPr bwMode="auto">
            <a:xfrm>
              <a:off x="4305300" y="2817813"/>
              <a:ext cx="2476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en-US" dirty="0"/>
                <a:t>A</a:t>
              </a:r>
              <a:endParaRPr lang="en-GB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avokutnik 2"/>
              <p:cNvSpPr/>
              <p:nvPr/>
            </p:nvSpPr>
            <p:spPr>
              <a:xfrm>
                <a:off x="8488860" y="3862388"/>
                <a:ext cx="29025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𝑜𝑣𝑖𝑠𝑖</m:t>
                      </m:r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alt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𝑣𝑟𝑠𝑡𝑖</m:t>
                      </m:r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𝑚𝑎𝑡𝑒𝑟𝑖𝑗𝑎𝑙𝑎</m:t>
                      </m:r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Pravokutni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860" y="3862388"/>
                <a:ext cx="2902583" cy="830997"/>
              </a:xfrm>
              <a:prstGeom prst="rect">
                <a:avLst/>
              </a:prstGeom>
              <a:blipFill>
                <a:blip r:embed="rId2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trelica udesno 11"/>
          <p:cNvSpPr/>
          <p:nvPr/>
        </p:nvSpPr>
        <p:spPr>
          <a:xfrm>
            <a:off x="7774875" y="4086016"/>
            <a:ext cx="833748" cy="361024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 8"/>
          <p:cNvSpPr/>
          <p:nvPr/>
        </p:nvSpPr>
        <p:spPr>
          <a:xfrm>
            <a:off x="3190794" y="4072493"/>
            <a:ext cx="4542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en-US" dirty="0"/>
              <a:t>ŽICA </a:t>
            </a:r>
            <a:r>
              <a:rPr lang="hr-HR" altLang="en-US" b="1" dirty="0"/>
              <a:t>B </a:t>
            </a:r>
            <a:r>
              <a:rPr lang="hr-HR" altLang="en-US" dirty="0"/>
              <a:t>– MANJA  STRUJA      </a:t>
            </a:r>
            <a:r>
              <a:rPr lang="hr-HR" altLang="en-US" dirty="0" smtClean="0"/>
              <a:t>VEĆI OTPOR </a:t>
            </a:r>
            <a:endParaRPr lang="en-GB" dirty="0"/>
          </a:p>
        </p:txBody>
      </p:sp>
      <p:cxnSp>
        <p:nvCxnSpPr>
          <p:cNvPr id="16" name="Ravni poveznik sa strelicom 15"/>
          <p:cNvCxnSpPr/>
          <p:nvPr/>
        </p:nvCxnSpPr>
        <p:spPr>
          <a:xfrm>
            <a:off x="5721932" y="4254907"/>
            <a:ext cx="2604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0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3" grpId="0"/>
      <p:bldP spid="1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93664" y="1386840"/>
            <a:ext cx="8689976" cy="1371599"/>
          </a:xfrm>
        </p:spPr>
        <p:txBody>
          <a:bodyPr/>
          <a:lstStyle/>
          <a:p>
            <a:r>
              <a:rPr lang="hr-HR" sz="2000" b="1" dirty="0">
                <a:solidFill>
                  <a:schemeClr val="tx1"/>
                </a:solidFill>
              </a:rPr>
              <a:t>Električna otpornost</a:t>
            </a:r>
            <a:r>
              <a:rPr lang="hr-HR" sz="2000" dirty="0">
                <a:solidFill>
                  <a:schemeClr val="tx1"/>
                </a:solidFill>
              </a:rPr>
              <a:t> je  fizikalna veličina koja opisuje svojstvo tvari da se opire protjecanju električne struje </a:t>
            </a:r>
            <a:r>
              <a:rPr lang="hr-HR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0748749" y="3912079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</a:rPr>
              <a:t>R   ̴ ρ</a:t>
            </a:r>
            <a:r>
              <a:rPr lang="hr-HR" sz="2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dirty="0"/>
          </a:p>
        </p:txBody>
      </p:sp>
      <p:grpSp>
        <p:nvGrpSpPr>
          <p:cNvPr id="5" name="Grupa 4"/>
          <p:cNvGrpSpPr/>
          <p:nvPr/>
        </p:nvGrpSpPr>
        <p:grpSpPr>
          <a:xfrm>
            <a:off x="501898" y="3429000"/>
            <a:ext cx="2520950" cy="2041525"/>
            <a:chOff x="2566988" y="2652713"/>
            <a:chExt cx="2520950" cy="2041525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2927350" y="2654301"/>
              <a:ext cx="0" cy="20161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566988" y="4221163"/>
              <a:ext cx="252095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927351" y="3086101"/>
              <a:ext cx="1368425" cy="11350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83113" y="4237038"/>
              <a:ext cx="4683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400" i="1" dirty="0">
                  <a:latin typeface="Times New Roman" panose="02020603050405020304" pitchFamily="18" charset="0"/>
                </a:rPr>
                <a:t>U</a:t>
              </a:r>
              <a:r>
                <a:rPr lang="hr-HR" altLang="sr-Latn-RS" dirty="0"/>
                <a:t> 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578100" y="2652713"/>
              <a:ext cx="3492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400" i="1" dirty="0">
                  <a:latin typeface="Times New Roman" panose="02020603050405020304" pitchFamily="18" charset="0"/>
                </a:rPr>
                <a:t>I</a:t>
              </a:r>
              <a:r>
                <a:rPr lang="hr-HR" altLang="sr-Latn-RS" dirty="0"/>
                <a:t> </a:t>
              </a:r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 flipV="1">
              <a:off x="2566988" y="4221164"/>
              <a:ext cx="360362" cy="28733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2598738" y="3560764"/>
              <a:ext cx="1765300" cy="80327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kstniOkvir 11"/>
            <p:cNvSpPr txBox="1">
              <a:spLocks noChangeArrowheads="1"/>
            </p:cNvSpPr>
            <p:nvPr/>
          </p:nvSpPr>
          <p:spPr bwMode="auto">
            <a:xfrm>
              <a:off x="4365625" y="3330575"/>
              <a:ext cx="247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en-US" dirty="0"/>
                <a:t>B</a:t>
              </a:r>
              <a:endParaRPr lang="en-GB" altLang="en-US" dirty="0"/>
            </a:p>
          </p:txBody>
        </p:sp>
        <p:sp>
          <p:nvSpPr>
            <p:cNvPr id="14" name="TekstniOkvir 12"/>
            <p:cNvSpPr txBox="1">
              <a:spLocks noChangeArrowheads="1"/>
            </p:cNvSpPr>
            <p:nvPr/>
          </p:nvSpPr>
          <p:spPr bwMode="auto">
            <a:xfrm>
              <a:off x="4305300" y="2817813"/>
              <a:ext cx="2476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en-US" dirty="0"/>
                <a:t>A</a:t>
              </a:r>
              <a:endParaRPr lang="en-GB" altLang="en-US" dirty="0"/>
            </a:p>
          </p:txBody>
        </p:sp>
      </p:grpSp>
      <p:sp>
        <p:nvSpPr>
          <p:cNvPr id="15" name="TekstniOkvir 14"/>
          <p:cNvSpPr txBox="1"/>
          <p:nvPr/>
        </p:nvSpPr>
        <p:spPr>
          <a:xfrm>
            <a:off x="3078666" y="4001725"/>
            <a:ext cx="689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dirty="0" smtClean="0"/>
              <a:t>ŽICA </a:t>
            </a:r>
            <a:r>
              <a:rPr lang="hr-HR" altLang="en-US" b="1" dirty="0"/>
              <a:t>B</a:t>
            </a:r>
            <a:r>
              <a:rPr lang="hr-HR" altLang="en-US" b="1" dirty="0" smtClean="0"/>
              <a:t> </a:t>
            </a:r>
            <a:r>
              <a:rPr lang="hr-HR" altLang="en-US" dirty="0" smtClean="0"/>
              <a:t>– MANJA  STRUJA      VEĆA OTPORNOST         VEĆI  OTPOR  </a:t>
            </a:r>
          </a:p>
          <a:p>
            <a:r>
              <a:rPr lang="hr-HR" altLang="en-US" dirty="0" smtClean="0"/>
              <a:t> </a:t>
            </a:r>
            <a:endParaRPr lang="en-GB" dirty="0"/>
          </a:p>
        </p:txBody>
      </p:sp>
      <p:cxnSp>
        <p:nvCxnSpPr>
          <p:cNvPr id="16" name="Ravni poveznik sa strelicom 15"/>
          <p:cNvCxnSpPr/>
          <p:nvPr/>
        </p:nvCxnSpPr>
        <p:spPr>
          <a:xfrm>
            <a:off x="5591304" y="4202656"/>
            <a:ext cx="2604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/>
          <p:nvPr/>
        </p:nvCxnSpPr>
        <p:spPr>
          <a:xfrm>
            <a:off x="7860288" y="4202656"/>
            <a:ext cx="2604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trelica udesno 17"/>
          <p:cNvSpPr/>
          <p:nvPr/>
        </p:nvSpPr>
        <p:spPr>
          <a:xfrm>
            <a:off x="9756706" y="4012720"/>
            <a:ext cx="757646" cy="361024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80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5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Podnaslov 2"/>
          <p:cNvSpPr>
            <a:spLocks noGrp="1"/>
          </p:cNvSpPr>
          <p:nvPr>
            <p:ph type="subTitle" idx="1"/>
          </p:nvPr>
        </p:nvSpPr>
        <p:spPr>
          <a:xfrm>
            <a:off x="970302" y="1445170"/>
            <a:ext cx="10251395" cy="1938314"/>
          </a:xfrm>
        </p:spPr>
        <p:txBody>
          <a:bodyPr>
            <a:normAutofit/>
          </a:bodyPr>
          <a:lstStyle/>
          <a:p>
            <a:pPr algn="l" eaLnBrk="1" hangingPunct="1"/>
            <a:r>
              <a:rPr lang="hr-HR" altLang="en-US" sz="2400" dirty="0" smtClean="0">
                <a:solidFill>
                  <a:schemeClr val="tx1"/>
                </a:solidFill>
              </a:rPr>
              <a:t>2.Zadatak </a:t>
            </a:r>
          </a:p>
          <a:p>
            <a:pPr algn="l" eaLnBrk="1" hangingPunct="1"/>
            <a:r>
              <a:rPr lang="hr-HR" altLang="en-US" sz="2000" dirty="0" smtClean="0">
                <a:solidFill>
                  <a:schemeClr val="tx1"/>
                </a:solidFill>
              </a:rPr>
              <a:t>Mjerimo struju </a:t>
            </a:r>
            <a:r>
              <a:rPr lang="hr-HR" altLang="en-US" sz="2000" dirty="0">
                <a:solidFill>
                  <a:schemeClr val="tx1"/>
                </a:solidFill>
              </a:rPr>
              <a:t>kroz dvije žice od istog materijala , različite  duljine </a:t>
            </a:r>
            <a:r>
              <a:rPr lang="hr-HR" altLang="en-US" sz="2000" dirty="0" smtClean="0">
                <a:solidFill>
                  <a:schemeClr val="tx1"/>
                </a:solidFill>
              </a:rPr>
              <a:t>, </a:t>
            </a:r>
            <a:r>
              <a:rPr lang="hr-HR" altLang="en-US" sz="2000" dirty="0">
                <a:solidFill>
                  <a:schemeClr val="tx1"/>
                </a:solidFill>
              </a:rPr>
              <a:t>jednake površine poprečnog presjeka uz </a:t>
            </a:r>
            <a:r>
              <a:rPr lang="hr-HR" altLang="en-US" sz="2000" dirty="0" smtClean="0">
                <a:solidFill>
                  <a:schemeClr val="tx1"/>
                </a:solidFill>
              </a:rPr>
              <a:t>jednak  </a:t>
            </a:r>
            <a:r>
              <a:rPr lang="hr-HR" altLang="en-US" sz="2000" dirty="0">
                <a:solidFill>
                  <a:schemeClr val="tx1"/>
                </a:solidFill>
              </a:rPr>
              <a:t>napon </a:t>
            </a:r>
            <a:endParaRPr lang="hr-HR" altLang="en-US" sz="2000" dirty="0" smtClean="0">
              <a:solidFill>
                <a:schemeClr val="tx1"/>
              </a:solidFill>
            </a:endParaRPr>
          </a:p>
          <a:p>
            <a:pPr algn="l" eaLnBrk="1" hangingPunct="1"/>
            <a:endParaRPr lang="en-GB" altLang="en-US" sz="2400" dirty="0"/>
          </a:p>
        </p:txBody>
      </p:sp>
      <p:grpSp>
        <p:nvGrpSpPr>
          <p:cNvPr id="2" name="Grupa 1"/>
          <p:cNvGrpSpPr/>
          <p:nvPr/>
        </p:nvGrpSpPr>
        <p:grpSpPr>
          <a:xfrm>
            <a:off x="513957" y="3556350"/>
            <a:ext cx="2520950" cy="2041525"/>
            <a:chOff x="2566988" y="2652713"/>
            <a:chExt cx="2520950" cy="2041525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2927350" y="2654301"/>
              <a:ext cx="0" cy="20161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566988" y="4221163"/>
              <a:ext cx="252095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2927351" y="3086101"/>
              <a:ext cx="1368425" cy="11350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583113" y="4237038"/>
              <a:ext cx="4683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400" i="1">
                  <a:latin typeface="Times New Roman" panose="02020603050405020304" pitchFamily="18" charset="0"/>
                </a:rPr>
                <a:t>U</a:t>
              </a:r>
              <a:r>
                <a:rPr lang="hr-HR" altLang="sr-Latn-RS"/>
                <a:t> 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578100" y="2652713"/>
              <a:ext cx="3492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400" i="1" dirty="0">
                  <a:latin typeface="Times New Roman" panose="02020603050405020304" pitchFamily="18" charset="0"/>
                </a:rPr>
                <a:t>I</a:t>
              </a:r>
              <a:r>
                <a:rPr lang="hr-HR" altLang="sr-Latn-RS" dirty="0"/>
                <a:t> </a:t>
              </a:r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flipV="1">
              <a:off x="2566988" y="4221164"/>
              <a:ext cx="360362" cy="28733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2598738" y="3560764"/>
              <a:ext cx="1765300" cy="80327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1" name="TekstniOkvir 11"/>
            <p:cNvSpPr txBox="1">
              <a:spLocks noChangeArrowheads="1"/>
            </p:cNvSpPr>
            <p:nvPr/>
          </p:nvSpPr>
          <p:spPr bwMode="auto">
            <a:xfrm>
              <a:off x="4365625" y="3330575"/>
              <a:ext cx="247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en-US" dirty="0"/>
                <a:t>B</a:t>
              </a:r>
              <a:endParaRPr lang="en-GB" altLang="en-US" dirty="0"/>
            </a:p>
          </p:txBody>
        </p:sp>
        <p:sp>
          <p:nvSpPr>
            <p:cNvPr id="5132" name="TekstniOkvir 12"/>
            <p:cNvSpPr txBox="1">
              <a:spLocks noChangeArrowheads="1"/>
            </p:cNvSpPr>
            <p:nvPr/>
          </p:nvSpPr>
          <p:spPr bwMode="auto">
            <a:xfrm>
              <a:off x="4305300" y="2817813"/>
              <a:ext cx="2476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en-US"/>
                <a:t>A</a:t>
              </a:r>
              <a:endParaRPr lang="en-GB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avokutnik 14"/>
              <p:cNvSpPr/>
              <p:nvPr/>
            </p:nvSpPr>
            <p:spPr>
              <a:xfrm>
                <a:off x="10568462" y="4086471"/>
                <a:ext cx="8013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Pravokutni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462" y="4086471"/>
                <a:ext cx="80137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niOkvir 2"/>
          <p:cNvSpPr txBox="1"/>
          <p:nvPr/>
        </p:nvSpPr>
        <p:spPr>
          <a:xfrm>
            <a:off x="3284106" y="4141493"/>
            <a:ext cx="637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dirty="0" smtClean="0"/>
              <a:t>ŽICA </a:t>
            </a:r>
            <a:r>
              <a:rPr lang="hr-HR" altLang="en-US" b="1" dirty="0"/>
              <a:t>B</a:t>
            </a:r>
            <a:r>
              <a:rPr lang="hr-HR" altLang="en-US" dirty="0" smtClean="0"/>
              <a:t> – MANJA STRUJA  -  VEĆA  DULJINA       VEĆI  OTPOR </a:t>
            </a:r>
            <a:endParaRPr lang="hr-HR" altLang="en-US" dirty="0"/>
          </a:p>
        </p:txBody>
      </p:sp>
      <p:sp>
        <p:nvSpPr>
          <p:cNvPr id="16" name="Strelica udesno 15"/>
          <p:cNvSpPr/>
          <p:nvPr/>
        </p:nvSpPr>
        <p:spPr>
          <a:xfrm>
            <a:off x="9481015" y="4141493"/>
            <a:ext cx="757646" cy="361024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Ravni poveznik sa strelicom 16"/>
          <p:cNvCxnSpPr/>
          <p:nvPr/>
        </p:nvCxnSpPr>
        <p:spPr>
          <a:xfrm>
            <a:off x="7568551" y="4329568"/>
            <a:ext cx="2604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11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Podnaslov 2"/>
          <p:cNvSpPr>
            <a:spLocks noGrp="1"/>
          </p:cNvSpPr>
          <p:nvPr>
            <p:ph type="subTitle" idx="1"/>
          </p:nvPr>
        </p:nvSpPr>
        <p:spPr>
          <a:xfrm>
            <a:off x="784044" y="1604090"/>
            <a:ext cx="9849122" cy="1797068"/>
          </a:xfrm>
        </p:spPr>
        <p:txBody>
          <a:bodyPr>
            <a:noAutofit/>
          </a:bodyPr>
          <a:lstStyle/>
          <a:p>
            <a:pPr algn="l" eaLnBrk="1" hangingPunct="1"/>
            <a:r>
              <a:rPr lang="hr-HR" altLang="en-US" sz="2400" dirty="0" smtClean="0">
                <a:solidFill>
                  <a:schemeClr val="tx1"/>
                </a:solidFill>
              </a:rPr>
              <a:t>3.Zadatak </a:t>
            </a:r>
          </a:p>
          <a:p>
            <a:pPr algn="l" eaLnBrk="1" hangingPunct="1"/>
            <a:r>
              <a:rPr lang="hr-HR" altLang="en-US" sz="2000" dirty="0" smtClean="0">
                <a:solidFill>
                  <a:schemeClr val="tx1"/>
                </a:solidFill>
              </a:rPr>
              <a:t>Mjerimo struju </a:t>
            </a:r>
            <a:r>
              <a:rPr lang="hr-HR" altLang="en-US" sz="2000" dirty="0">
                <a:solidFill>
                  <a:schemeClr val="tx1"/>
                </a:solidFill>
              </a:rPr>
              <a:t>kroz dvije žice od istog materijala , jednake  duljine </a:t>
            </a:r>
            <a:r>
              <a:rPr lang="hr-HR" altLang="en-US" sz="2000" dirty="0" smtClean="0">
                <a:solidFill>
                  <a:schemeClr val="tx1"/>
                </a:solidFill>
              </a:rPr>
              <a:t>, različite  </a:t>
            </a:r>
            <a:r>
              <a:rPr lang="hr-HR" altLang="en-US" sz="2000" dirty="0">
                <a:solidFill>
                  <a:schemeClr val="tx1"/>
                </a:solidFill>
              </a:rPr>
              <a:t>površine poprečnog presjeka uz </a:t>
            </a:r>
            <a:r>
              <a:rPr lang="hr-HR" altLang="en-US" sz="2000" dirty="0" smtClean="0">
                <a:solidFill>
                  <a:schemeClr val="tx1"/>
                </a:solidFill>
              </a:rPr>
              <a:t>jednak </a:t>
            </a:r>
            <a:r>
              <a:rPr lang="hr-HR" altLang="en-US" sz="2000" dirty="0">
                <a:solidFill>
                  <a:schemeClr val="tx1"/>
                </a:solidFill>
              </a:rPr>
              <a:t>napon </a:t>
            </a:r>
            <a:endParaRPr lang="hr-HR" altLang="en-US" sz="2000" dirty="0" smtClean="0">
              <a:solidFill>
                <a:schemeClr val="tx1"/>
              </a:solidFill>
            </a:endParaRPr>
          </a:p>
          <a:p>
            <a:pPr algn="l"/>
            <a:endParaRPr lang="en-GB" altLang="en-US" sz="2400" dirty="0"/>
          </a:p>
        </p:txBody>
      </p:sp>
      <p:grpSp>
        <p:nvGrpSpPr>
          <p:cNvPr id="2" name="Grupa 1"/>
          <p:cNvGrpSpPr/>
          <p:nvPr/>
        </p:nvGrpSpPr>
        <p:grpSpPr>
          <a:xfrm>
            <a:off x="518130" y="3543975"/>
            <a:ext cx="2520950" cy="2251391"/>
            <a:chOff x="2566988" y="2442847"/>
            <a:chExt cx="2520950" cy="2251391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2927350" y="2654301"/>
              <a:ext cx="0" cy="20161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566988" y="4221163"/>
              <a:ext cx="252095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2927351" y="3086101"/>
              <a:ext cx="1368425" cy="11350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583113" y="4237038"/>
              <a:ext cx="4683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400" i="1">
                  <a:latin typeface="Times New Roman" panose="02020603050405020304" pitchFamily="18" charset="0"/>
                </a:rPr>
                <a:t>U</a:t>
              </a:r>
              <a:r>
                <a:rPr lang="hr-HR" altLang="sr-Latn-RS"/>
                <a:t> 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566988" y="2442847"/>
              <a:ext cx="3492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400" i="1">
                  <a:latin typeface="Times New Roman" panose="02020603050405020304" pitchFamily="18" charset="0"/>
                </a:rPr>
                <a:t>I</a:t>
              </a:r>
              <a:r>
                <a:rPr lang="hr-HR" altLang="sr-Latn-RS"/>
                <a:t> </a:t>
              </a:r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flipV="1">
              <a:off x="2566988" y="4221164"/>
              <a:ext cx="360362" cy="28733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2598738" y="3560764"/>
              <a:ext cx="1765300" cy="80327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TekstniOkvir 11"/>
            <p:cNvSpPr txBox="1">
              <a:spLocks noChangeArrowheads="1"/>
            </p:cNvSpPr>
            <p:nvPr/>
          </p:nvSpPr>
          <p:spPr bwMode="auto">
            <a:xfrm>
              <a:off x="4365625" y="3330575"/>
              <a:ext cx="247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en-US"/>
                <a:t>B</a:t>
              </a:r>
              <a:endParaRPr lang="en-GB" altLang="en-US"/>
            </a:p>
          </p:txBody>
        </p:sp>
        <p:sp>
          <p:nvSpPr>
            <p:cNvPr id="6156" name="TekstniOkvir 12"/>
            <p:cNvSpPr txBox="1">
              <a:spLocks noChangeArrowheads="1"/>
            </p:cNvSpPr>
            <p:nvPr/>
          </p:nvSpPr>
          <p:spPr bwMode="auto">
            <a:xfrm>
              <a:off x="4305300" y="2817813"/>
              <a:ext cx="2476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en-US"/>
                <a:t>A</a:t>
              </a:r>
              <a:endParaRPr lang="en-GB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avokutnik 2"/>
              <p:cNvSpPr/>
              <p:nvPr/>
            </p:nvSpPr>
            <p:spPr>
              <a:xfrm>
                <a:off x="5651807" y="5771554"/>
                <a:ext cx="888385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GB" sz="2400" dirty="0"/>
                        <m:t>~</m:t>
                      </m:r>
                      <m:f>
                        <m:fPr>
                          <m:ctrlPr>
                            <a:rPr lang="hr-HR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alt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Pravokutni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07" y="5771554"/>
                <a:ext cx="888385" cy="7863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trelica udesno 13"/>
          <p:cNvSpPr/>
          <p:nvPr/>
        </p:nvSpPr>
        <p:spPr>
          <a:xfrm rot="5400000">
            <a:off x="5881477" y="4993069"/>
            <a:ext cx="519143" cy="361024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niOkvir 8"/>
          <p:cNvSpPr txBox="1"/>
          <p:nvPr/>
        </p:nvSpPr>
        <p:spPr>
          <a:xfrm>
            <a:off x="3002567" y="4292401"/>
            <a:ext cx="845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dirty="0" smtClean="0"/>
              <a:t>ŽICA </a:t>
            </a:r>
            <a:r>
              <a:rPr lang="hr-HR" altLang="en-US" b="1" dirty="0"/>
              <a:t>A</a:t>
            </a:r>
            <a:r>
              <a:rPr lang="hr-HR" altLang="en-US" b="1" dirty="0" smtClean="0"/>
              <a:t> </a:t>
            </a:r>
            <a:r>
              <a:rPr lang="hr-HR" altLang="en-US" dirty="0" smtClean="0"/>
              <a:t>– VEĆA STRUJA -VEĆA POVRŠINA POPREČNOG PRESJEKA       MANJI  OTPOR</a:t>
            </a:r>
            <a:endParaRPr lang="hr-HR" altLang="en-US" dirty="0"/>
          </a:p>
        </p:txBody>
      </p:sp>
      <p:cxnSp>
        <p:nvCxnSpPr>
          <p:cNvPr id="16" name="Ravni poveznik sa strelicom 15"/>
          <p:cNvCxnSpPr/>
          <p:nvPr/>
        </p:nvCxnSpPr>
        <p:spPr>
          <a:xfrm>
            <a:off x="9331370" y="4477067"/>
            <a:ext cx="2604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68500" y="767448"/>
            <a:ext cx="8229600" cy="706437"/>
          </a:xfrm>
        </p:spPr>
        <p:txBody>
          <a:bodyPr/>
          <a:lstStyle/>
          <a:p>
            <a:pPr eaLnBrk="1" hangingPunct="1"/>
            <a:r>
              <a:rPr lang="hr-HR" altLang="en-US" sz="4000" dirty="0"/>
              <a:t>Električni otpor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1524001" y="3034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73" name="Rectangle 21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20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48512"/>
              </p:ext>
            </p:extLst>
          </p:nvPr>
        </p:nvGraphicFramePr>
        <p:xfrm>
          <a:off x="1708732" y="3432692"/>
          <a:ext cx="14335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Jednadžba" r:id="rId3" imgW="545760" imgH="393480" progId="Equation.3">
                  <p:embed/>
                </p:oleObj>
              </mc:Choice>
              <mc:Fallback>
                <p:oleObj name="Jednadžba" r:id="rId3" imgW="545760" imgH="393480" progId="Equation.3">
                  <p:embed/>
                  <p:pic>
                    <p:nvPicPr>
                      <p:cNvPr id="206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732" y="3432692"/>
                        <a:ext cx="143351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3248739" y="3713679"/>
            <a:ext cx="3744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400" dirty="0">
                <a:solidFill>
                  <a:schemeClr val="tx2"/>
                </a:solidFill>
              </a:rPr>
              <a:t> </a:t>
            </a:r>
            <a:r>
              <a:rPr lang="hr-HR" altLang="en-US" sz="2000" dirty="0" smtClean="0">
                <a:latin typeface="+mn-lt"/>
              </a:rPr>
              <a:t>ZAKON ELEKTRIČNOG OTPORA</a:t>
            </a:r>
            <a:endParaRPr lang="hr-HR" altLang="en-US" sz="2000" dirty="0">
              <a:latin typeface="+mn-lt"/>
            </a:endParaRPr>
          </a:p>
        </p:txBody>
      </p:sp>
      <p:graphicFrame>
        <p:nvGraphicFramePr>
          <p:cNvPr id="207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391580"/>
              </p:ext>
            </p:extLst>
          </p:nvPr>
        </p:nvGraphicFramePr>
        <p:xfrm>
          <a:off x="7612134" y="3488302"/>
          <a:ext cx="10080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5" imgW="507780" imgH="393529" progId="Equation.3">
                  <p:embed/>
                </p:oleObj>
              </mc:Choice>
              <mc:Fallback>
                <p:oleObj name="Equation" r:id="rId5" imgW="507780" imgH="393529" progId="Equation.3">
                  <p:embed/>
                  <p:pic>
                    <p:nvPicPr>
                      <p:cNvPr id="207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134" y="3488302"/>
                        <a:ext cx="1008063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393329"/>
              </p:ext>
            </p:extLst>
          </p:nvPr>
        </p:nvGraphicFramePr>
        <p:xfrm>
          <a:off x="8645208" y="3458933"/>
          <a:ext cx="165576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7" imgW="952087" imgH="482391" progId="Equation.3">
                  <p:embed/>
                </p:oleObj>
              </mc:Choice>
              <mc:Fallback>
                <p:oleObj name="Equation" r:id="rId7" imgW="952087" imgH="482391" progId="Equation.3">
                  <p:embed/>
                  <p:pic>
                    <p:nvPicPr>
                      <p:cNvPr id="208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5208" y="3458933"/>
                        <a:ext cx="1655762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avokutnik 14"/>
              <p:cNvSpPr/>
              <p:nvPr/>
            </p:nvSpPr>
            <p:spPr>
              <a:xfrm>
                <a:off x="2561271" y="1952238"/>
                <a:ext cx="13749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l-GR" altLang="en-US" sz="2400" b="0" i="1" smtClean="0">
                          <a:latin typeface="Cambria Math" panose="02040503050406030204" pitchFamily="18" charset="0"/>
                        </a:rPr>
                        <m:t>ρ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Pravokutni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271" y="1952238"/>
                <a:ext cx="1374936" cy="461665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ravokutnik 15"/>
              <p:cNvSpPr/>
              <p:nvPr/>
            </p:nvSpPr>
            <p:spPr>
              <a:xfrm>
                <a:off x="5255419" y="1952237"/>
                <a:ext cx="8013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Pravokutni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19" y="1952237"/>
                <a:ext cx="80137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ravokutnik 16"/>
              <p:cNvSpPr/>
              <p:nvPr/>
            </p:nvSpPr>
            <p:spPr>
              <a:xfrm>
                <a:off x="7376004" y="1844677"/>
                <a:ext cx="888385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alt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GB" sz="2400" dirty="0"/>
                        <m:t>~</m:t>
                      </m:r>
                      <m:f>
                        <m:fPr>
                          <m:ctrlPr>
                            <a:rPr lang="hr-HR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alt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Pravokutni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004" y="1844677"/>
                <a:ext cx="888385" cy="7863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niOkvir 1"/>
          <p:cNvSpPr txBox="1"/>
          <p:nvPr/>
        </p:nvSpPr>
        <p:spPr>
          <a:xfrm>
            <a:off x="893555" y="5023268"/>
            <a:ext cx="9922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ELEKTRIČNI OTPOR - POSLJEDICA SUDARA  SLOBODNIH ELEKTRONA I IONA UNUTAR VODIČA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06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70" grpId="0"/>
      <p:bldP spid="15" grpId="0"/>
      <p:bldP spid="16" grpId="0"/>
      <p:bldP spid="17" grpId="0"/>
      <p:bldP spid="2" grpId="0"/>
    </p:bld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345</TotalTime>
  <Words>235</Words>
  <Application>Microsoft Office PowerPoint</Application>
  <PresentationFormat>Široki zaslon</PresentationFormat>
  <Paragraphs>50</Paragraphs>
  <Slides>10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Tw Cen MT</vt:lpstr>
      <vt:lpstr>Kapljica</vt:lpstr>
      <vt:lpstr>Jednadžba</vt:lpstr>
      <vt:lpstr>Equation</vt:lpstr>
      <vt:lpstr>Električni otpor </vt:lpstr>
      <vt:lpstr>PowerPoint prezentacija</vt:lpstr>
      <vt:lpstr>  Što mislite  o kojim  sve veličinama ovisi  otpor žice ?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Električni otpor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Električni otpor</dc:title>
  <dc:creator>Anita Zorčić</dc:creator>
  <cp:lastModifiedBy>Anita Zorčić</cp:lastModifiedBy>
  <cp:revision>29</cp:revision>
  <dcterms:created xsi:type="dcterms:W3CDTF">2024-12-08T15:30:41Z</dcterms:created>
  <dcterms:modified xsi:type="dcterms:W3CDTF">2025-03-27T07:21:27Z</dcterms:modified>
</cp:coreProperties>
</file>