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96F2-02BD-E71F-EFBD-14FECCF2D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7172325" cy="3152251"/>
          </a:xfr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90113-E8E1-4E48-41BC-583802BF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C7EE5-BFF0-D779-4261-E239DB45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89492-34ED-FE24-4F29-E4C8F54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0C886-7F1E-7BC1-9A9E-B24C2AC2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74AEE6-9CA7-5247-DC34-99634247DF50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14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4143-3C41-D626-8F64-36A9C9F1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914400"/>
            <a:ext cx="996279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2C4FB-B560-A0FC-6435-952981BC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2285997"/>
            <a:ext cx="9962791" cy="38909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CEC4F-0A90-11E2-E43E-B9E765AF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2A5B4-1D77-B0AC-49E7-CAE9556B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6EF9-2FDA-8E87-D546-8840CE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2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85AB7-38B3-7F80-0B2D-7960F5637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24513" y="1052423"/>
            <a:ext cx="1771292" cy="49170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DBDC3-E9EA-8699-B2E4-4C778445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14" y="1052424"/>
            <a:ext cx="7873043" cy="49170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DBEDE-3A67-6FCA-25F3-B91F7C8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EFF51-4318-20EA-3A3A-8FE203B1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9703-5BAD-DE95-98D9-0F30E7C0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9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32FD-157B-437C-E9D5-B66E8B3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0A51-A7E8-7A6A-5FD0-F9B250BE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C8B8-F999-7D95-435D-17CE6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27265-C89C-937F-1DA3-F377F687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EB89E-4530-3632-3485-F481DB04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4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056A-761D-1DBC-276A-2A46D153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3" y="1355763"/>
            <a:ext cx="6972300" cy="2255794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904B3-6AC1-19D5-3EAE-2009A3B4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921820"/>
            <a:ext cx="5524500" cy="1150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A86D-493D-5BF6-8AA6-F1231E3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CD76-6623-164A-7BFA-207AFA0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4312-1F20-5486-62B0-A8BB8829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03F1C9-9114-4426-6F07-F7FF9CCD5FC4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07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FC4C-4D16-E5A8-F934-8B158F6F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DE54-F935-945D-3E4F-B659695E8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286002"/>
            <a:ext cx="5067300" cy="38909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F3710-E06B-05DE-937A-C92E52569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1"/>
            <a:ext cx="5067300" cy="3890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02EFD-42D3-11C1-677E-0E478B93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C2F08-0D93-B14B-6106-2925DF3E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5DE81-F2AB-CCB9-8B68-5E4F310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D81B-4E36-1511-E9A7-8FB931B4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004888"/>
            <a:ext cx="10287000" cy="9001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73DE-183B-9473-20AD-2D3BFED8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1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0FB3D-60AC-DEF2-4472-31B4E07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1" y="3048001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E5BDB-B29C-788F-E2FB-6C154E8F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3174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3FF49-3276-24CA-BC81-FA92C0A93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3174" y="3048000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FA1C8-C196-9BE1-F603-3FC17ED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79692-E142-E1D7-AD17-30C5F136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90FCF2-7B78-2A2A-F878-58335FE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D0356-1ECF-682B-F87A-811BDD28B2CB}"/>
              </a:ext>
            </a:extLst>
          </p:cNvPr>
          <p:cNvCxnSpPr>
            <a:cxnSpLocks/>
          </p:cNvCxnSpPr>
          <p:nvPr/>
        </p:nvCxnSpPr>
        <p:spPr>
          <a:xfrm>
            <a:off x="1052513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906CA06-9701-E645-C0A5-594B227B288F}"/>
              </a:ext>
            </a:extLst>
          </p:cNvPr>
          <p:cNvCxnSpPr>
            <a:cxnSpLocks/>
          </p:cNvCxnSpPr>
          <p:nvPr/>
        </p:nvCxnSpPr>
        <p:spPr>
          <a:xfrm>
            <a:off x="6435725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318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14DA-C0D4-E152-7F42-F6352C96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7155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2AA04-1E84-460C-F560-A228F93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B260E-3910-7D1B-5074-24F5F0A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020F1-A878-9B80-6B4F-7D71406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50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52D6-7AE9-3E3B-5C1B-2B4399B1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7127E-2A63-6F45-4C40-83584363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6FB79-D9D1-5381-0019-E24F8B4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06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23B5-7DA9-0E4F-DA39-4624DB8A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69065"/>
            <a:ext cx="3266536" cy="2312979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5E77-518A-1FB9-B473-E19CADE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3" y="987425"/>
            <a:ext cx="5615077" cy="487362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5344F-7D06-2406-D113-D2458783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47801"/>
            <a:ext cx="3266536" cy="23828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E708-BAD0-A0A6-9332-9D2179E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70050-9362-4EC4-6B73-3A38445B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DA991-8608-CAB4-33FA-03D380D2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9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B837-332D-9100-E007-7DE2794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385457"/>
            <a:ext cx="3312543" cy="230428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DE983-0B0E-07CC-8C57-4EA529E27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4423" y="957263"/>
            <a:ext cx="5372189" cy="4962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AB867-3FC6-5007-61B0-D9B7E5B0C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58315"/>
            <a:ext cx="3312542" cy="196147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C7E0F-BFE1-7134-163B-B777970B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5D0B-4F98-F3BE-FB23-22D8C5D4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B2E3D-2188-B7A9-0ECE-9781473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4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258B98-3BD5-0A20-B0E7-944EAEB2654A}"/>
              </a:ext>
            </a:extLst>
          </p:cNvPr>
          <p:cNvSpPr/>
          <p:nvPr/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404C1-E8A5-65FC-C068-21EA0397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147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CFD78-F171-BA47-AAF3-C6EB75F9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285997"/>
            <a:ext cx="10287000" cy="3890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5A77-B1AB-D608-A6C5-F0F99B6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68087" y="4756249"/>
            <a:ext cx="2476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E34E5-5E9B-7786-05B5-B93241E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589519" y="1758059"/>
            <a:ext cx="2433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5CD4B-611E-32FA-419D-326099EE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9542" y="3246437"/>
            <a:ext cx="533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07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6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Zub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760E4C7-47B8-4356-ABCA-CC9C79E2D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lika 5" descr="Slika na kojoj se prikazuje Zub, zubi, krupni plan, jezik&#10;&#10;Opis je automatski generiran">
            <a:extLst>
              <a:ext uri="{FF2B5EF4-FFF2-40B4-BE49-F238E27FC236}">
                <a16:creationId xmlns:a16="http://schemas.microsoft.com/office/drawing/2014/main" id="{05F9F344-2F53-7C14-0D58-E8C7CB7DDA3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091" b="1105"/>
          <a:stretch/>
        </p:blipFill>
        <p:spPr>
          <a:xfrm>
            <a:off x="0" y="1571"/>
            <a:ext cx="12191980" cy="6856429"/>
          </a:xfrm>
          <a:prstGeom prst="rect">
            <a:avLst/>
          </a:prstGeom>
        </p:spPr>
      </p:pic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CEB96CAC-5A33-8303-9C73-1B3220A5D3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524" y="1250342"/>
            <a:ext cx="4357316" cy="4357316"/>
          </a:xfrm>
          <a:custGeom>
            <a:avLst/>
            <a:gdLst>
              <a:gd name="connsiteX0" fmla="*/ 2178658 w 4357316"/>
              <a:gd name="connsiteY0" fmla="*/ 0 h 4357316"/>
              <a:gd name="connsiteX1" fmla="*/ 4357316 w 4357316"/>
              <a:gd name="connsiteY1" fmla="*/ 2178658 h 4357316"/>
              <a:gd name="connsiteX2" fmla="*/ 2178658 w 4357316"/>
              <a:gd name="connsiteY2" fmla="*/ 4357316 h 4357316"/>
              <a:gd name="connsiteX3" fmla="*/ 0 w 4357316"/>
              <a:gd name="connsiteY3" fmla="*/ 2178658 h 4357316"/>
              <a:gd name="connsiteX4" fmla="*/ 2178658 w 4357316"/>
              <a:gd name="connsiteY4" fmla="*/ 0 h 435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7316" h="4357316">
                <a:moveTo>
                  <a:pt x="2178658" y="0"/>
                </a:moveTo>
                <a:cubicBezTo>
                  <a:pt x="3381898" y="0"/>
                  <a:pt x="4357316" y="975418"/>
                  <a:pt x="4357316" y="2178658"/>
                </a:cubicBezTo>
                <a:cubicBezTo>
                  <a:pt x="4357316" y="3381898"/>
                  <a:pt x="3381898" y="4357316"/>
                  <a:pt x="2178658" y="4357316"/>
                </a:cubicBezTo>
                <a:cubicBezTo>
                  <a:pt x="975418" y="4357316"/>
                  <a:pt x="0" y="3381898"/>
                  <a:pt x="0" y="2178658"/>
                </a:cubicBezTo>
                <a:cubicBezTo>
                  <a:pt x="0" y="975418"/>
                  <a:pt x="975418" y="0"/>
                  <a:pt x="2178658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  <a:alpha val="20000"/>
                </a:schemeClr>
              </a:gs>
              <a:gs pos="7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Naslov 17">
            <a:extLst>
              <a:ext uri="{FF2B5EF4-FFF2-40B4-BE49-F238E27FC236}">
                <a16:creationId xmlns:a16="http://schemas.microsoft.com/office/drawing/2014/main" id="{C43E68B0-9A6E-A992-4365-66C8CE493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285" y="1730830"/>
            <a:ext cx="3320144" cy="300445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hr-HR" sz="5400" dirty="0" err="1"/>
              <a:t>Aliquid</a:t>
            </a:r>
            <a:r>
              <a:rPr lang="hr-HR" sz="5400" dirty="0"/>
              <a:t> de </a:t>
            </a:r>
            <a:r>
              <a:rPr lang="hr-HR" sz="5400" dirty="0" err="1"/>
              <a:t>dentibus</a:t>
            </a:r>
            <a:endParaRPr lang="hr-HR" sz="5400" dirty="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454BE46-239F-BB50-4643-61FF5943B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562423" y="395142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>
            <a:extLst>
              <a:ext uri="{FF2B5EF4-FFF2-40B4-BE49-F238E27FC236}">
                <a16:creationId xmlns:a16="http://schemas.microsoft.com/office/drawing/2014/main" id="{CBB33F94-2472-86A0-24C7-AC74070A37F8}"/>
              </a:ext>
            </a:extLst>
          </p:cNvPr>
          <p:cNvSpPr txBox="1"/>
          <p:nvPr/>
        </p:nvSpPr>
        <p:spPr>
          <a:xfrm>
            <a:off x="9820838" y="6657945"/>
            <a:ext cx="237116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hr-HR" sz="700">
                <a:solidFill>
                  <a:srgbClr val="FFFFFF"/>
                </a:solidFill>
                <a:hlinkClick r:id="rId3" tooltip="https://hr.wikipedia.org/wiki/Zub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 fotografija</a:t>
            </a:r>
            <a:r>
              <a:rPr lang="hr-HR" sz="700">
                <a:solidFill>
                  <a:srgbClr val="FFFFFF"/>
                </a:solidFill>
              </a:rPr>
              <a:t> korisnika Nepoznat autor: licenca </a:t>
            </a:r>
            <a:r>
              <a:rPr lang="hr-HR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hr-HR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701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E14F57-5A3D-A2B2-4294-6B9B84221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7" y="685801"/>
            <a:ext cx="11092543" cy="5823856"/>
          </a:xfrm>
        </p:spPr>
        <p:txBody>
          <a:bodyPr>
            <a:normAutofit fontScale="92500" lnSpcReduction="20000"/>
          </a:bodyPr>
          <a:lstStyle/>
          <a:p>
            <a:r>
              <a:rPr lang="hr-HR" sz="2800" b="1" dirty="0">
                <a:solidFill>
                  <a:srgbClr val="00B050"/>
                </a:solidFill>
              </a:rPr>
              <a:t>ARCUS DENTALIS SUPERIOR </a:t>
            </a:r>
            <a:r>
              <a:rPr lang="hr-HR" sz="2800" b="1" dirty="0"/>
              <a:t>– gornji zubni luk</a:t>
            </a:r>
          </a:p>
          <a:p>
            <a:r>
              <a:rPr lang="hr-HR" sz="2800" b="1" dirty="0">
                <a:solidFill>
                  <a:srgbClr val="00B050"/>
                </a:solidFill>
              </a:rPr>
              <a:t>ARCUS DENTALIS SUPERIOR </a:t>
            </a:r>
            <a:r>
              <a:rPr lang="hr-HR" sz="2800" b="1" dirty="0"/>
              <a:t>– gornji zubni luk</a:t>
            </a:r>
          </a:p>
          <a:p>
            <a:r>
              <a:rPr lang="hr-HR" sz="2800" b="1" dirty="0">
                <a:solidFill>
                  <a:srgbClr val="00B050"/>
                </a:solidFill>
              </a:rPr>
              <a:t>DENS INCISIVUS </a:t>
            </a:r>
            <a:r>
              <a:rPr lang="hr-HR" sz="2800" b="1" dirty="0"/>
              <a:t>– sjekutić (</a:t>
            </a:r>
            <a:r>
              <a:rPr lang="hr-HR" sz="2800" b="1" dirty="0" err="1"/>
              <a:t>mn</a:t>
            </a:r>
            <a:r>
              <a:rPr lang="hr-HR" sz="2800" b="1" dirty="0"/>
              <a:t>. </a:t>
            </a:r>
            <a:r>
              <a:rPr lang="hr-HR" sz="2800" b="1" dirty="0" err="1"/>
              <a:t>dentes</a:t>
            </a:r>
            <a:r>
              <a:rPr lang="hr-HR" sz="2800" b="1" dirty="0"/>
              <a:t> </a:t>
            </a:r>
            <a:r>
              <a:rPr lang="hr-HR" sz="2800" b="1" dirty="0" err="1"/>
              <a:t>incisivi</a:t>
            </a:r>
            <a:r>
              <a:rPr lang="hr-HR" sz="2800" b="1" dirty="0"/>
              <a:t>)</a:t>
            </a:r>
          </a:p>
          <a:p>
            <a:r>
              <a:rPr lang="hr-HR" sz="2800" b="1" dirty="0">
                <a:solidFill>
                  <a:srgbClr val="00B050"/>
                </a:solidFill>
              </a:rPr>
              <a:t>DENS CANINUS </a:t>
            </a:r>
            <a:r>
              <a:rPr lang="hr-HR" sz="2800" b="1" dirty="0"/>
              <a:t>– očnjak (</a:t>
            </a:r>
            <a:r>
              <a:rPr lang="hr-HR" sz="2800" b="1" dirty="0" err="1"/>
              <a:t>mn</a:t>
            </a:r>
            <a:r>
              <a:rPr lang="hr-HR" sz="2800" b="1" dirty="0"/>
              <a:t>. </a:t>
            </a:r>
            <a:r>
              <a:rPr lang="hr-HR" sz="2800" b="1" dirty="0" err="1"/>
              <a:t>dentes</a:t>
            </a:r>
            <a:r>
              <a:rPr lang="hr-HR" sz="2800" b="1" dirty="0"/>
              <a:t> </a:t>
            </a:r>
            <a:r>
              <a:rPr lang="hr-HR" sz="2800" b="1" dirty="0" err="1"/>
              <a:t>canini</a:t>
            </a:r>
            <a:r>
              <a:rPr lang="hr-HR" sz="2800" b="1" dirty="0"/>
              <a:t>)</a:t>
            </a:r>
          </a:p>
          <a:p>
            <a:r>
              <a:rPr lang="hr-HR" sz="2800" b="1" dirty="0">
                <a:solidFill>
                  <a:srgbClr val="00B050"/>
                </a:solidFill>
              </a:rPr>
              <a:t>DENS MOLARIS </a:t>
            </a:r>
            <a:r>
              <a:rPr lang="hr-HR" sz="2800" b="1" dirty="0"/>
              <a:t>– kutnjak (</a:t>
            </a:r>
            <a:r>
              <a:rPr lang="hr-HR" sz="2800" b="1" dirty="0" err="1"/>
              <a:t>mn</a:t>
            </a:r>
            <a:r>
              <a:rPr lang="hr-HR" sz="2800" b="1" dirty="0"/>
              <a:t>. </a:t>
            </a:r>
            <a:r>
              <a:rPr lang="hr-HR" sz="2800" b="1" dirty="0" err="1"/>
              <a:t>dentes</a:t>
            </a:r>
            <a:r>
              <a:rPr lang="hr-HR" sz="2800" b="1" dirty="0"/>
              <a:t> </a:t>
            </a:r>
            <a:r>
              <a:rPr lang="hr-HR" sz="2800" b="1" dirty="0" err="1"/>
              <a:t>molares</a:t>
            </a:r>
            <a:r>
              <a:rPr lang="hr-HR" sz="2800" b="1" dirty="0"/>
              <a:t>)</a:t>
            </a:r>
          </a:p>
          <a:p>
            <a:r>
              <a:rPr lang="hr-HR" sz="2800" b="1" dirty="0">
                <a:solidFill>
                  <a:srgbClr val="00B050"/>
                </a:solidFill>
              </a:rPr>
              <a:t>DENS PRAEMOLARIS </a:t>
            </a:r>
            <a:r>
              <a:rPr lang="hr-HR" sz="2800" b="1" dirty="0"/>
              <a:t>– </a:t>
            </a:r>
            <a:r>
              <a:rPr lang="hr-HR" sz="2800" b="1" dirty="0" err="1"/>
              <a:t>predkutnjak</a:t>
            </a:r>
            <a:r>
              <a:rPr lang="hr-HR" sz="2800" b="1" dirty="0"/>
              <a:t> (</a:t>
            </a:r>
            <a:r>
              <a:rPr lang="hr-HR" sz="2800" b="1" dirty="0" err="1"/>
              <a:t>mn</a:t>
            </a:r>
            <a:r>
              <a:rPr lang="hr-HR" sz="2800" b="1" dirty="0"/>
              <a:t>. </a:t>
            </a:r>
            <a:r>
              <a:rPr lang="hr-HR" sz="2800" b="1" dirty="0" err="1"/>
              <a:t>dentes</a:t>
            </a:r>
            <a:r>
              <a:rPr lang="hr-HR" sz="2800" b="1" dirty="0"/>
              <a:t> </a:t>
            </a:r>
            <a:r>
              <a:rPr lang="hr-HR" sz="2800" b="1" dirty="0" err="1"/>
              <a:t>praemolares</a:t>
            </a:r>
            <a:r>
              <a:rPr lang="hr-HR" sz="2800" b="1" dirty="0"/>
              <a:t>)</a:t>
            </a:r>
          </a:p>
          <a:p>
            <a:r>
              <a:rPr lang="hr-HR" sz="2800" b="1" dirty="0">
                <a:solidFill>
                  <a:srgbClr val="00B050"/>
                </a:solidFill>
              </a:rPr>
              <a:t>DENS LACTEUS SIVE DENS DECIDUUS </a:t>
            </a:r>
            <a:r>
              <a:rPr lang="hr-HR" sz="2800" b="1" dirty="0"/>
              <a:t>– mliječni zub ili onaj koji ispada (ispadajući)</a:t>
            </a:r>
          </a:p>
          <a:p>
            <a:r>
              <a:rPr lang="hr-HR" sz="2800" b="1" dirty="0">
                <a:solidFill>
                  <a:srgbClr val="00B050"/>
                </a:solidFill>
              </a:rPr>
              <a:t>DENS PERMANENS </a:t>
            </a:r>
            <a:r>
              <a:rPr lang="hr-HR" sz="2800" b="1" dirty="0"/>
              <a:t>– zub koji ostaje, trajni zub (</a:t>
            </a:r>
            <a:r>
              <a:rPr lang="hr-HR" sz="2800" b="1" dirty="0" err="1"/>
              <a:t>mn</a:t>
            </a:r>
            <a:r>
              <a:rPr lang="hr-HR" sz="2800" b="1" dirty="0"/>
              <a:t>. – </a:t>
            </a:r>
            <a:r>
              <a:rPr lang="hr-HR" sz="2800" b="1" dirty="0" err="1"/>
              <a:t>dentes</a:t>
            </a:r>
            <a:r>
              <a:rPr lang="hr-HR" sz="2800" b="1" dirty="0"/>
              <a:t> </a:t>
            </a:r>
            <a:r>
              <a:rPr lang="hr-HR" sz="2800" b="1" dirty="0" err="1"/>
              <a:t>permanentes</a:t>
            </a:r>
            <a:r>
              <a:rPr lang="hr-HR" sz="2800" b="1" dirty="0"/>
              <a:t>)</a:t>
            </a:r>
          </a:p>
          <a:p>
            <a:r>
              <a:rPr lang="hr-HR" sz="2800" b="1" dirty="0">
                <a:solidFill>
                  <a:srgbClr val="00B050"/>
                </a:solidFill>
              </a:rPr>
              <a:t>DENS SAPIENS SIVE DENS SEROTINUS </a:t>
            </a:r>
            <a:r>
              <a:rPr lang="hr-HR" sz="2800" b="1" dirty="0"/>
              <a:t>- umnjak</a:t>
            </a:r>
          </a:p>
        </p:txBody>
      </p:sp>
    </p:spTree>
    <p:extLst>
      <p:ext uri="{BB962C8B-B14F-4D97-AF65-F5344CB8AC3E}">
        <p14:creationId xmlns:p14="http://schemas.microsoft.com/office/powerpoint/2010/main" val="35105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F5258B98-3BD5-0A20-B0E7-944EAEB26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B5BE1F7E-8D81-425E-A546-F57DADBDB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B6704FF6-FC12-6F9A-BD05-C6DF25C7B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37234"/>
            <a:ext cx="12192000" cy="312031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lika na kojoj se prikazuje tekst, snimka zaslona, krug&#10;&#10;Opis je automatski generiran">
            <a:extLst>
              <a:ext uri="{FF2B5EF4-FFF2-40B4-BE49-F238E27FC236}">
                <a16:creationId xmlns:a16="http://schemas.microsoft.com/office/drawing/2014/main" id="{050A0BE4-6483-CE80-437D-6D7E8CE2020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"/>
          <a:stretch/>
        </p:blipFill>
        <p:spPr bwMode="auto">
          <a:xfrm>
            <a:off x="3336616" y="669616"/>
            <a:ext cx="5518768" cy="5518768"/>
          </a:xfrm>
          <a:custGeom>
            <a:avLst/>
            <a:gdLst/>
            <a:ahLst/>
            <a:cxnLst/>
            <a:rect l="l" t="t" r="r" b="b"/>
            <a:pathLst>
              <a:path w="5518768" h="5518768">
                <a:moveTo>
                  <a:pt x="2759384" y="0"/>
                </a:moveTo>
                <a:cubicBezTo>
                  <a:pt x="4283350" y="0"/>
                  <a:pt x="5518768" y="1235418"/>
                  <a:pt x="5518768" y="2759384"/>
                </a:cubicBezTo>
                <a:cubicBezTo>
                  <a:pt x="5518768" y="4283350"/>
                  <a:pt x="4283350" y="5518768"/>
                  <a:pt x="2759384" y="5518768"/>
                </a:cubicBezTo>
                <a:cubicBezTo>
                  <a:pt x="1235418" y="5518768"/>
                  <a:pt x="0" y="4283350"/>
                  <a:pt x="0" y="2759384"/>
                </a:cubicBezTo>
                <a:cubicBezTo>
                  <a:pt x="0" y="1235418"/>
                  <a:pt x="1235418" y="0"/>
                  <a:pt x="275938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ipsa 3">
            <a:extLst>
              <a:ext uri="{FF2B5EF4-FFF2-40B4-BE49-F238E27FC236}">
                <a16:creationId xmlns:a16="http://schemas.microsoft.com/office/drawing/2014/main" id="{AE49AC95-E82F-550D-15F5-75813220E222}"/>
              </a:ext>
            </a:extLst>
          </p:cNvPr>
          <p:cNvSpPr/>
          <p:nvPr/>
        </p:nvSpPr>
        <p:spPr>
          <a:xfrm>
            <a:off x="304800" y="2186245"/>
            <a:ext cx="2873828" cy="143767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 err="1"/>
              <a:t>Quattuor</a:t>
            </a:r>
            <a:r>
              <a:rPr lang="hr-HR" sz="2800" b="1" dirty="0"/>
              <a:t> </a:t>
            </a:r>
            <a:r>
              <a:rPr lang="hr-HR" sz="2800" b="1" dirty="0" err="1"/>
              <a:t>dentes</a:t>
            </a:r>
            <a:r>
              <a:rPr lang="hr-HR" sz="2800" b="1" dirty="0"/>
              <a:t> </a:t>
            </a:r>
            <a:r>
              <a:rPr lang="hr-HR" sz="2800" b="1" dirty="0" err="1"/>
              <a:t>incisivi</a:t>
            </a:r>
            <a:endParaRPr lang="hr-HR" sz="2800" b="1" dirty="0"/>
          </a:p>
        </p:txBody>
      </p:sp>
      <p:sp>
        <p:nvSpPr>
          <p:cNvPr id="5" name="Elipsa 4">
            <a:extLst>
              <a:ext uri="{FF2B5EF4-FFF2-40B4-BE49-F238E27FC236}">
                <a16:creationId xmlns:a16="http://schemas.microsoft.com/office/drawing/2014/main" id="{264A9C81-DD7D-30F3-5895-545A8A8DDAE2}"/>
              </a:ext>
            </a:extLst>
          </p:cNvPr>
          <p:cNvSpPr/>
          <p:nvPr/>
        </p:nvSpPr>
        <p:spPr>
          <a:xfrm>
            <a:off x="304800" y="4691743"/>
            <a:ext cx="2950029" cy="165462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 err="1"/>
              <a:t>Quattuor</a:t>
            </a:r>
            <a:r>
              <a:rPr lang="hr-HR" sz="2800" b="1" dirty="0"/>
              <a:t> </a:t>
            </a:r>
            <a:r>
              <a:rPr lang="hr-HR" sz="2800" b="1" dirty="0" err="1"/>
              <a:t>dentes</a:t>
            </a:r>
            <a:r>
              <a:rPr lang="hr-HR" sz="2800" b="1" dirty="0"/>
              <a:t> </a:t>
            </a:r>
            <a:r>
              <a:rPr lang="hr-HR" sz="2800" b="1" dirty="0" err="1"/>
              <a:t>praemolares</a:t>
            </a:r>
            <a:endParaRPr lang="hr-HR" sz="2800" b="1" dirty="0"/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id="{A97889AA-9E3E-DCED-C886-32A1335931A7}"/>
              </a:ext>
            </a:extLst>
          </p:cNvPr>
          <p:cNvSpPr/>
          <p:nvPr/>
        </p:nvSpPr>
        <p:spPr>
          <a:xfrm>
            <a:off x="9056770" y="2402309"/>
            <a:ext cx="2792330" cy="143691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/>
              <a:t>Duo </a:t>
            </a:r>
            <a:r>
              <a:rPr lang="hr-HR" sz="2800" b="1" dirty="0" err="1"/>
              <a:t>dentes</a:t>
            </a:r>
            <a:r>
              <a:rPr lang="hr-HR" sz="2800" b="1" dirty="0"/>
              <a:t> </a:t>
            </a:r>
            <a:r>
              <a:rPr lang="hr-HR" sz="2800" b="1" dirty="0" err="1"/>
              <a:t>canini</a:t>
            </a:r>
            <a:endParaRPr lang="hr-HR" sz="2800" b="1" dirty="0"/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id="{529F2353-6136-1B72-15C9-E13251379CE6}"/>
              </a:ext>
            </a:extLst>
          </p:cNvPr>
          <p:cNvSpPr/>
          <p:nvPr/>
        </p:nvSpPr>
        <p:spPr>
          <a:xfrm>
            <a:off x="8768443" y="4933734"/>
            <a:ext cx="2971800" cy="130628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/>
              <a:t>Sex </a:t>
            </a:r>
            <a:r>
              <a:rPr lang="hr-HR" sz="2800" b="1" dirty="0" err="1"/>
              <a:t>dentes</a:t>
            </a:r>
            <a:r>
              <a:rPr lang="hr-HR" sz="2800" b="1" dirty="0"/>
              <a:t> </a:t>
            </a:r>
            <a:r>
              <a:rPr lang="hr-HR" sz="2800" b="1" dirty="0" err="1"/>
              <a:t>molares</a:t>
            </a:r>
            <a:endParaRPr lang="hr-HR" sz="2800" b="1" dirty="0"/>
          </a:p>
        </p:txBody>
      </p:sp>
      <p:sp>
        <p:nvSpPr>
          <p:cNvPr id="8" name="Elipsa 7">
            <a:extLst>
              <a:ext uri="{FF2B5EF4-FFF2-40B4-BE49-F238E27FC236}">
                <a16:creationId xmlns:a16="http://schemas.microsoft.com/office/drawing/2014/main" id="{4CCB4FF5-1032-516B-7758-64E5400447B6}"/>
              </a:ext>
            </a:extLst>
          </p:cNvPr>
          <p:cNvSpPr/>
          <p:nvPr/>
        </p:nvSpPr>
        <p:spPr>
          <a:xfrm>
            <a:off x="451757" y="141514"/>
            <a:ext cx="3456214" cy="10668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 err="1"/>
              <a:t>Arcus</a:t>
            </a:r>
            <a:r>
              <a:rPr lang="hr-HR" sz="2800" b="1" dirty="0"/>
              <a:t> </a:t>
            </a:r>
            <a:r>
              <a:rPr lang="hr-HR" sz="2800" b="1" dirty="0" err="1"/>
              <a:t>dentalis</a:t>
            </a:r>
            <a:r>
              <a:rPr lang="hr-HR" sz="2800" b="1" dirty="0"/>
              <a:t> </a:t>
            </a:r>
            <a:r>
              <a:rPr lang="hr-HR" sz="2800" b="1" dirty="0" err="1"/>
              <a:t>inferior</a:t>
            </a:r>
            <a:endParaRPr lang="hr-HR" sz="2800" b="1" dirty="0"/>
          </a:p>
        </p:txBody>
      </p:sp>
      <p:sp>
        <p:nvSpPr>
          <p:cNvPr id="9" name="Elipsa 8">
            <a:extLst>
              <a:ext uri="{FF2B5EF4-FFF2-40B4-BE49-F238E27FC236}">
                <a16:creationId xmlns:a16="http://schemas.microsoft.com/office/drawing/2014/main" id="{2F834406-C08A-3196-941C-43CA967BCDF1}"/>
              </a:ext>
            </a:extLst>
          </p:cNvPr>
          <p:cNvSpPr/>
          <p:nvPr/>
        </p:nvSpPr>
        <p:spPr>
          <a:xfrm>
            <a:off x="8643256" y="141514"/>
            <a:ext cx="3205843" cy="12402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err="1"/>
              <a:t>Arcus</a:t>
            </a:r>
            <a:r>
              <a:rPr lang="hr-HR" sz="2400" b="1" dirty="0"/>
              <a:t> </a:t>
            </a:r>
            <a:r>
              <a:rPr lang="hr-HR" sz="2400" b="1" dirty="0" err="1"/>
              <a:t>dentalis</a:t>
            </a:r>
            <a:r>
              <a:rPr lang="hr-HR" sz="2400" b="1" dirty="0"/>
              <a:t> </a:t>
            </a:r>
            <a:r>
              <a:rPr lang="hr-HR" sz="2400" b="1" dirty="0" err="1"/>
              <a:t>superior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79910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70B29EA-277B-4255-7B98-F612C2EF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571" y="119744"/>
            <a:ext cx="11669486" cy="1349828"/>
          </a:xfrm>
        </p:spPr>
        <p:txBody>
          <a:bodyPr>
            <a:normAutofit fontScale="90000"/>
          </a:bodyPr>
          <a:lstStyle/>
          <a:p>
            <a:r>
              <a:rPr lang="hr-HR" sz="5400" dirty="0" err="1">
                <a:solidFill>
                  <a:srgbClr val="00B050"/>
                </a:solidFill>
              </a:rPr>
              <a:t>Viginti</a:t>
            </a:r>
            <a:r>
              <a:rPr lang="hr-HR" sz="5400" dirty="0">
                <a:solidFill>
                  <a:srgbClr val="00B050"/>
                </a:solidFill>
              </a:rPr>
              <a:t> DENTES LACTEI SIVE DECIDUI</a:t>
            </a:r>
          </a:p>
        </p:txBody>
      </p:sp>
      <p:pic>
        <p:nvPicPr>
          <p:cNvPr id="3074" name="Picture 2" descr="Mliječni zubi: sve što treba znati + 3 savjeta kod ispadanja">
            <a:extLst>
              <a:ext uri="{FF2B5EF4-FFF2-40B4-BE49-F238E27FC236}">
                <a16:creationId xmlns:a16="http://schemas.microsoft.com/office/drawing/2014/main" id="{5162FDCC-07EC-CDD0-C0CC-EDEB3143D4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24" y="2267288"/>
            <a:ext cx="6917267" cy="389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Olakšajte mališanima stres ispadanja mliječnih zubiju">
            <a:extLst>
              <a:ext uri="{FF2B5EF4-FFF2-40B4-BE49-F238E27FC236}">
                <a16:creationId xmlns:a16="http://schemas.microsoft.com/office/drawing/2014/main" id="{B094976C-62A4-1714-1AD9-733C30E2D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159" y="2694212"/>
            <a:ext cx="3984989" cy="2645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27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0EA8F2-676C-0F4D-DB75-E05658305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86" y="141515"/>
            <a:ext cx="11375571" cy="1611085"/>
          </a:xfrm>
        </p:spPr>
        <p:txBody>
          <a:bodyPr>
            <a:normAutofit/>
          </a:bodyPr>
          <a:lstStyle/>
          <a:p>
            <a:r>
              <a:rPr lang="hr-HR" sz="3600" dirty="0" err="1">
                <a:solidFill>
                  <a:srgbClr val="00B050"/>
                </a:solidFill>
              </a:rPr>
              <a:t>Sedecim</a:t>
            </a:r>
            <a:r>
              <a:rPr lang="hr-HR" sz="3600" dirty="0">
                <a:solidFill>
                  <a:srgbClr val="00B050"/>
                </a:solidFill>
              </a:rPr>
              <a:t> </a:t>
            </a:r>
            <a:r>
              <a:rPr lang="hr-HR" sz="3600" dirty="0" err="1">
                <a:solidFill>
                  <a:srgbClr val="00B050"/>
                </a:solidFill>
              </a:rPr>
              <a:t>Dentes</a:t>
            </a:r>
            <a:r>
              <a:rPr lang="hr-HR" sz="3600" dirty="0">
                <a:solidFill>
                  <a:srgbClr val="00B050"/>
                </a:solidFill>
              </a:rPr>
              <a:t> </a:t>
            </a:r>
            <a:r>
              <a:rPr lang="hr-HR" sz="3600" dirty="0" err="1">
                <a:solidFill>
                  <a:srgbClr val="00B050"/>
                </a:solidFill>
              </a:rPr>
              <a:t>permanentes</a:t>
            </a:r>
            <a:r>
              <a:rPr lang="hr-HR" sz="3600" dirty="0">
                <a:solidFill>
                  <a:srgbClr val="00B050"/>
                </a:solidFill>
              </a:rPr>
              <a:t> </a:t>
            </a:r>
            <a:r>
              <a:rPr lang="hr-HR" sz="3600" dirty="0" err="1">
                <a:solidFill>
                  <a:srgbClr val="00B050"/>
                </a:solidFill>
              </a:rPr>
              <a:t>in</a:t>
            </a:r>
            <a:r>
              <a:rPr lang="hr-HR" sz="3600" dirty="0">
                <a:solidFill>
                  <a:srgbClr val="00B050"/>
                </a:solidFill>
              </a:rPr>
              <a:t> </a:t>
            </a:r>
            <a:r>
              <a:rPr lang="hr-HR" sz="3600" dirty="0" err="1">
                <a:solidFill>
                  <a:srgbClr val="00B050"/>
                </a:solidFill>
              </a:rPr>
              <a:t>maxilla</a:t>
            </a:r>
            <a:r>
              <a:rPr lang="hr-HR" sz="3600" dirty="0">
                <a:solidFill>
                  <a:srgbClr val="00B050"/>
                </a:solidFill>
              </a:rPr>
              <a:t> </a:t>
            </a:r>
            <a:r>
              <a:rPr lang="hr-HR" sz="3600" dirty="0" err="1">
                <a:solidFill>
                  <a:srgbClr val="00B050"/>
                </a:solidFill>
              </a:rPr>
              <a:t>et</a:t>
            </a:r>
            <a:r>
              <a:rPr lang="hr-HR" sz="3600" dirty="0">
                <a:solidFill>
                  <a:srgbClr val="00B050"/>
                </a:solidFill>
              </a:rPr>
              <a:t> </a:t>
            </a:r>
            <a:r>
              <a:rPr lang="hr-HR" sz="3600" dirty="0" err="1">
                <a:solidFill>
                  <a:srgbClr val="00B050"/>
                </a:solidFill>
              </a:rPr>
              <a:t>in</a:t>
            </a:r>
            <a:r>
              <a:rPr lang="hr-HR" sz="3600" dirty="0">
                <a:solidFill>
                  <a:srgbClr val="00B050"/>
                </a:solidFill>
              </a:rPr>
              <a:t> </a:t>
            </a:r>
            <a:r>
              <a:rPr lang="hr-HR" sz="3600" dirty="0" err="1">
                <a:solidFill>
                  <a:srgbClr val="00B050"/>
                </a:solidFill>
              </a:rPr>
              <a:t>mandibula</a:t>
            </a:r>
            <a:endParaRPr lang="hr-HR" sz="3600" dirty="0">
              <a:solidFill>
                <a:srgbClr val="00B050"/>
              </a:solidFill>
            </a:endParaRPr>
          </a:p>
        </p:txBody>
      </p:sp>
      <p:pic>
        <p:nvPicPr>
          <p:cNvPr id="4098" name="Picture 2" descr="Dentes: o que são, suas funções e anatomia - Toda Matéria">
            <a:extLst>
              <a:ext uri="{FF2B5EF4-FFF2-40B4-BE49-F238E27FC236}">
                <a16:creationId xmlns:a16="http://schemas.microsoft.com/office/drawing/2014/main" id="{CE850955-39C1-E537-216D-7E18DCE5D1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992" y="2220686"/>
            <a:ext cx="5901415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378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0DA4198-6AA7-5DCA-464B-A66B6CF1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598715"/>
            <a:ext cx="10706100" cy="5578248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Ubi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siti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____/1</a:t>
            </a:r>
          </a:p>
          <a:p>
            <a:pPr marL="41910" indent="0">
              <a:lnSpc>
                <a:spcPct val="107000"/>
              </a:lnSpc>
              <a:buNone/>
            </a:pPr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In </a:t>
            </a:r>
            <a:r>
              <a:rPr lang="hr-H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cavo</a:t>
            </a:r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oris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Quid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aetate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puerili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increscit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____/1</a:t>
            </a:r>
          </a:p>
          <a:p>
            <a:pPr marL="270510" indent="0">
              <a:lnSpc>
                <a:spcPct val="107000"/>
              </a:lnSpc>
              <a:buNone/>
            </a:pPr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hr-H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lactei</a:t>
            </a:r>
            <a:endParaRPr lang="hr-H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Quomodo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lactei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etiam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appellantur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 ___/1</a:t>
            </a:r>
          </a:p>
          <a:p>
            <a:pPr marL="360045" indent="0">
              <a:lnSpc>
                <a:spcPct val="107000"/>
              </a:lnSpc>
              <a:buNone/>
            </a:pPr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decidui</a:t>
            </a:r>
            <a:endParaRPr lang="hr-H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lactei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____/1</a:t>
            </a:r>
          </a:p>
          <a:p>
            <a:pPr marL="36004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Viginti</a:t>
            </a:r>
            <a:endParaRPr lang="hr-H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1271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36E032D-A192-D222-56F5-FF31CEF5E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371" y="468086"/>
            <a:ext cx="11941629" cy="6161314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parmanentes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____/1</a:t>
            </a:r>
          </a:p>
          <a:p>
            <a:pPr marL="360045" indent="0">
              <a:lnSpc>
                <a:spcPct val="107000"/>
              </a:lnSpc>
              <a:buNone/>
            </a:pP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Triginta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duo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mandibula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habemus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____/1</a:t>
            </a:r>
          </a:p>
          <a:p>
            <a:pPr marL="41910" indent="0">
              <a:lnSpc>
                <a:spcPct val="107000"/>
              </a:lnSpc>
              <a:buNone/>
            </a:pP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Sedecim</a:t>
            </a:r>
            <a:endParaRPr lang="hr-H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maxilla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____/4</a:t>
            </a:r>
          </a:p>
          <a:p>
            <a:pPr marL="41910" indent="0">
              <a:lnSpc>
                <a:spcPct val="107000"/>
              </a:lnSpc>
              <a:buNone/>
            </a:pP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Quattuor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incisivi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duo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canini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quattuor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endParaRPr lang="hr-H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>
              <a:lnSpc>
                <a:spcPct val="107000"/>
              </a:lnSpc>
              <a:buNone/>
            </a:pP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praemolares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sex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molares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Quid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omni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distinguitur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____/4</a:t>
            </a: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Corona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dentis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collum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dentis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radix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dentis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apex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radicis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dentis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6263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>
            <a:extLst>
              <a:ext uri="{FF2B5EF4-FFF2-40B4-BE49-F238E27FC236}">
                <a16:creationId xmlns:a16="http://schemas.microsoft.com/office/drawing/2014/main" id="{5BB23ED7-4C26-EE40-0546-FE143B43B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1" y="304800"/>
            <a:ext cx="11963400" cy="5872163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hr-HR" sz="3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radices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habent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____/2</a:t>
            </a:r>
          </a:p>
          <a:p>
            <a:pPr marL="270510" indent="0">
              <a:lnSpc>
                <a:spcPct val="107000"/>
              </a:lnSpc>
              <a:buNone/>
            </a:pP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Alii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unam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radicem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alii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plures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radices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Quid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foramen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apicis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dentis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cavum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dentis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intrat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____/2</a:t>
            </a:r>
          </a:p>
          <a:p>
            <a:pPr marL="270510" indent="0">
              <a:lnSpc>
                <a:spcPct val="107000"/>
              </a:lnSpc>
              <a:buNone/>
            </a:pP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Vasa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sanguinea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nervi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 Ubi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cavum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canalis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radicis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dentis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____/1</a:t>
            </a:r>
          </a:p>
          <a:p>
            <a:pPr marL="41910" indent="0">
              <a:lnSpc>
                <a:spcPct val="107000"/>
              </a:lnSpc>
              <a:buNone/>
            </a:pP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Intra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coronam</a:t>
            </a:r>
            <a: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dentis</a:t>
            </a:r>
            <a:endParaRPr lang="hr-H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hr-HR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 </a:t>
            </a:r>
            <a:r>
              <a:rPr lang="hr-HR" sz="32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Quomodo</a:t>
            </a:r>
            <a:r>
              <a:rPr lang="hr-HR" sz="32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2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sapientes</a:t>
            </a:r>
            <a:r>
              <a:rPr lang="hr-HR" sz="32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etiam</a:t>
            </a:r>
            <a:r>
              <a:rPr lang="hr-HR" sz="32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appellantur</a:t>
            </a:r>
            <a:r>
              <a:rPr lang="hr-HR" sz="32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____/1</a:t>
            </a: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hr-H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hr-H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serotini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endParaRPr lang="hr-H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62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fterglowVTI">
  <a:themeElements>
    <a:clrScheme name="Custom 7">
      <a:dk1>
        <a:sysClr val="windowText" lastClr="000000"/>
      </a:dk1>
      <a:lt1>
        <a:sysClr val="window" lastClr="FFFFFF"/>
      </a:lt1>
      <a:dk2>
        <a:srgbClr val="0A2E36"/>
      </a:dk2>
      <a:lt2>
        <a:srgbClr val="E7E6E6"/>
      </a:lt2>
      <a:accent1>
        <a:srgbClr val="188659"/>
      </a:accent1>
      <a:accent2>
        <a:srgbClr val="A3A300"/>
      </a:accent2>
      <a:accent3>
        <a:srgbClr val="00ADA8"/>
      </a:accent3>
      <a:accent4>
        <a:srgbClr val="EA0440"/>
      </a:accent4>
      <a:accent5>
        <a:srgbClr val="92278F"/>
      </a:accent5>
      <a:accent6>
        <a:srgbClr val="E15BC1"/>
      </a:accent6>
      <a:hlink>
        <a:srgbClr val="188659"/>
      </a:hlink>
      <a:folHlink>
        <a:srgbClr val="EA0440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glowVTI" id="{804DBEB7-1920-4C72-A0CB-091339F1875F}" vid="{D4C59F5A-9ECA-4C96-BDFD-0606A75324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325</Words>
  <Application>Microsoft Office PowerPoint</Application>
  <PresentationFormat>Široki zaslon</PresentationFormat>
  <Paragraphs>44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3" baseType="lpstr">
      <vt:lpstr>Arial</vt:lpstr>
      <vt:lpstr>Calibri</vt:lpstr>
      <vt:lpstr>Trade Gothic Next Cond</vt:lpstr>
      <vt:lpstr>Trade Gothic Next Light</vt:lpstr>
      <vt:lpstr>AfterglowVTI</vt:lpstr>
      <vt:lpstr>Aliquid de dentibus</vt:lpstr>
      <vt:lpstr>PowerPoint prezentacija</vt:lpstr>
      <vt:lpstr>PowerPoint prezentacija</vt:lpstr>
      <vt:lpstr>Viginti DENTES LACTEI SIVE DECIDUI</vt:lpstr>
      <vt:lpstr>Sedecim Dentes permanentes in maxilla et in mandibula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deana.radovcic@gmail.com</dc:creator>
  <cp:lastModifiedBy>deana.radovcic@gmail.com</cp:lastModifiedBy>
  <cp:revision>7</cp:revision>
  <dcterms:created xsi:type="dcterms:W3CDTF">2024-10-23T07:05:33Z</dcterms:created>
  <dcterms:modified xsi:type="dcterms:W3CDTF">2024-10-23T08:37:48Z</dcterms:modified>
</cp:coreProperties>
</file>