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66" r:id="rId3"/>
    <p:sldId id="270" r:id="rId4"/>
    <p:sldId id="271" r:id="rId5"/>
    <p:sldId id="274" r:id="rId6"/>
    <p:sldId id="272" r:id="rId7"/>
    <p:sldId id="259" r:id="rId8"/>
    <p:sldId id="263" r:id="rId9"/>
    <p:sldId id="268" r:id="rId10"/>
    <p:sldId id="273" r:id="rId11"/>
    <p:sldId id="281" r:id="rId12"/>
    <p:sldId id="278" r:id="rId13"/>
    <p:sldId id="282" r:id="rId14"/>
    <p:sldId id="277" r:id="rId15"/>
    <p:sldId id="284" r:id="rId16"/>
    <p:sldId id="283" r:id="rId17"/>
    <p:sldId id="269" r:id="rId18"/>
    <p:sldId id="280" r:id="rId19"/>
    <p:sldId id="27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0B27-DE4C-4B9E-BB11-B9027034A00F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1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94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529028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691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325002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982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24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8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6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27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98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5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8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3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11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5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914D-B099-4142-A885-11F276715148}" type="datetimeFigureOut">
              <a:rPr lang="en-US" smtClean="0"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5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F15EBD-F1B2-476C-9295-0069CB7F6B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373" y="1189608"/>
            <a:ext cx="8256233" cy="1864311"/>
          </a:xfrm>
        </p:spPr>
        <p:txBody>
          <a:bodyPr>
            <a:normAutofit fontScale="90000"/>
          </a:bodyPr>
          <a:lstStyle/>
          <a:p>
            <a:r>
              <a:rPr lang="hr-HR" sz="6000" b="1" dirty="0">
                <a:solidFill>
                  <a:srgbClr val="C00000"/>
                </a:solidFill>
              </a:rPr>
              <a:t>DE HIPPOCR</a:t>
            </a:r>
            <a:r>
              <a:rPr lang="hr-HR" sz="6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Ă</a:t>
            </a:r>
            <a:r>
              <a:rPr lang="hr-HR" sz="6000" b="1" dirty="0">
                <a:solidFill>
                  <a:srgbClr val="C00000"/>
                </a:solidFill>
              </a:rPr>
              <a:t>TE MEDICO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850D391-8966-4ACA-8608-4B607ABDE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373" y="5326602"/>
            <a:ext cx="10173810" cy="1074198"/>
          </a:xfrm>
        </p:spPr>
        <p:txBody>
          <a:bodyPr>
            <a:normAutofit/>
          </a:bodyPr>
          <a:lstStyle/>
          <a:p>
            <a:pPr algn="l"/>
            <a:r>
              <a:rPr lang="hr-HR" sz="4000" b="1" dirty="0"/>
              <a:t>AULUS CORNELIUS CELSUS, De medicina</a:t>
            </a:r>
          </a:p>
          <a:p>
            <a:endParaRPr lang="hr-HR" dirty="0"/>
          </a:p>
        </p:txBody>
      </p:sp>
      <p:pic>
        <p:nvPicPr>
          <p:cNvPr id="1026" name="Picture 2" descr="Хипократ. – Портрети.">
            <a:extLst>
              <a:ext uri="{FF2B5EF4-FFF2-40B4-BE49-F238E27FC236}">
                <a16:creationId xmlns:a16="http://schemas.microsoft.com/office/drawing/2014/main" id="{41EB3071-614E-4494-AAAA-CC8206755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284" y="0"/>
            <a:ext cx="3213716" cy="522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220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0FB930-DEDD-40E2-88BF-9C01F001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469" y="310717"/>
            <a:ext cx="10244831" cy="2166153"/>
          </a:xfrm>
        </p:spPr>
        <p:txBody>
          <a:bodyPr>
            <a:normAutofit fontScale="90000"/>
          </a:bodyPr>
          <a:lstStyle/>
          <a:p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Primoque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medendi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scientia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pars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habebatur</a:t>
            </a:r>
            <a:r>
              <a:rPr lang="hr-HR" sz="4000" b="1" u="sng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ut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morborum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curatio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rerum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naturae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comtemplatio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sub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iisdem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40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auctoribus</a:t>
            </a:r>
            <a:r>
              <a:rPr lang="hr-HR" sz="40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nata sit. </a:t>
            </a:r>
            <a:br>
              <a:rPr lang="hr-HR" sz="23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endParaRPr lang="hr-HR" sz="44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36D22A8-0C41-48B8-9FA8-D978E8840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469" y="2476870"/>
            <a:ext cx="10244832" cy="3897297"/>
          </a:xfrm>
        </p:spPr>
        <p:txBody>
          <a:bodyPr>
            <a:normAutofit fontScale="92500" lnSpcReduction="10000"/>
          </a:bodyPr>
          <a:lstStyle/>
          <a:p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Pars </a:t>
            </a:r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habebatur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– bijaše dio</a:t>
            </a:r>
          </a:p>
          <a:p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– da – posljedični veznik (uvijek s </a:t>
            </a:r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konjunktivom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Idem, </a:t>
            </a:r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eadem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idem – isti, -a, -o</a:t>
            </a:r>
          </a:p>
          <a:p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Nascor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3. </a:t>
            </a:r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natus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– roditi</a:t>
            </a:r>
          </a:p>
          <a:p>
            <a:r>
              <a:rPr lang="hr-HR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U početku znanost liječenja bijaše dio mudrosti, da je i liječenje bolesti i promatranje prirode rođeno pod istim začetnicima. </a:t>
            </a:r>
          </a:p>
          <a:p>
            <a:endParaRPr lang="hr-HR" sz="2800" b="1" i="1" dirty="0">
              <a:solidFill>
                <a:schemeClr val="tx1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599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EDB5AA-288A-AD7C-AEC6-B92E923F4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920" y="1463040"/>
            <a:ext cx="4686808" cy="4448182"/>
          </a:xfrm>
        </p:spPr>
        <p:txBody>
          <a:bodyPr>
            <a:normAutofit/>
          </a:bodyPr>
          <a:lstStyle/>
          <a:p>
            <a:r>
              <a:rPr lang="hr-H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Čiji dio u početku bijaše znanost (umijeće) liječenja?</a:t>
            </a:r>
          </a:p>
          <a:p>
            <a:r>
              <a:rPr lang="hr-H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Pars </a:t>
            </a:r>
            <a:r>
              <a:rPr lang="hr-HR" sz="2400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sapientiae</a:t>
            </a:r>
            <a:r>
              <a:rPr lang="hr-HR" sz="24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dio mudrost</a:t>
            </a:r>
            <a:r>
              <a:rPr lang="hr-H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hr-HR" sz="24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je rođeno (začeto) od istih začetnika?</a:t>
            </a:r>
          </a:p>
          <a:p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morborum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curatio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rerum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naturae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4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comtemplatio</a:t>
            </a:r>
            <a:r>
              <a:rPr lang="hr-HR" sz="24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– liječenje bolesti i promatranje prirode</a:t>
            </a:r>
            <a:endParaRPr lang="hr-HR" sz="24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>
              <a:solidFill>
                <a:srgbClr val="000000"/>
              </a:solidFill>
            </a:endParaRPr>
          </a:p>
        </p:txBody>
      </p:sp>
      <p:pic>
        <p:nvPicPr>
          <p:cNvPr id="5" name="Slika 4" descr="Slika na kojoj se prikazuje skeč, crtež, osoba, tekst&#10;&#10;Sadržaj generiran umjetnom inteligencijom može biti netočan.">
            <a:extLst>
              <a:ext uri="{FF2B5EF4-FFF2-40B4-BE49-F238E27FC236}">
                <a16:creationId xmlns:a16="http://schemas.microsoft.com/office/drawing/2014/main" id="{DA2AD40A-F7FD-C1B1-E499-ECBB2FDD2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1742524"/>
            <a:ext cx="5451627" cy="305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2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D3B315-400A-4446-AFC0-29EA2721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837" y="217505"/>
            <a:ext cx="10280341" cy="1687496"/>
          </a:xfrm>
        </p:spPr>
        <p:txBody>
          <a:bodyPr>
            <a:noAutofit/>
          </a:bodyPr>
          <a:lstStyle/>
          <a:p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Multos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ex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professoribus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per</a:t>
            </a:r>
            <a:r>
              <a:rPr lang="hr-HR" sz="32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i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tos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medicinae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fuisse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accep</a:t>
            </a:r>
            <a:r>
              <a:rPr lang="hr-HR" sz="32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mus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Clarissimi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ex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his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Pythagoras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Empedocles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sz="32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tus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erant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</a:t>
            </a:r>
            <a:br>
              <a:rPr lang="hr-HR" sz="8000" b="1" dirty="0"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endParaRPr lang="hr-HR" sz="32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1097DA-D0D6-4139-B533-E0D9D13AE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837" y="2246051"/>
            <a:ext cx="9968775" cy="4394446"/>
          </a:xfrm>
        </p:spPr>
        <p:txBody>
          <a:bodyPr>
            <a:normAutofit/>
          </a:bodyPr>
          <a:lstStyle/>
          <a:p>
            <a:r>
              <a:rPr lang="hr-HR" sz="3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Peritus</a:t>
            </a:r>
            <a:r>
              <a:rPr lang="hr-H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 – iskusan</a:t>
            </a:r>
          </a:p>
          <a:p>
            <a:r>
              <a:rPr lang="hr-HR" sz="3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Accipio</a:t>
            </a:r>
            <a:r>
              <a:rPr lang="hr-H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3. –</a:t>
            </a:r>
            <a:r>
              <a:rPr lang="hr-HR" sz="3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cepi</a:t>
            </a:r>
            <a:r>
              <a:rPr lang="hr-H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30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ceptum</a:t>
            </a:r>
            <a:r>
              <a:rPr lang="hr-HR" sz="3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saznati </a:t>
            </a:r>
            <a:r>
              <a:rPr lang="hr-HR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(glagol koji zahtjeva konstrukciju akuzativa s infinitivom u kojeg je subjekt u akuzativu a glagol u infinitivu)</a:t>
            </a:r>
          </a:p>
          <a:p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Fuisse</a:t>
            </a:r>
            <a:r>
              <a:rPr lang="hr-HR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(infinitiv perfekta od </a:t>
            </a:r>
            <a:r>
              <a:rPr lang="hr-HR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hr-H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hr-H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24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fui</a:t>
            </a:r>
            <a:r>
              <a:rPr lang="hr-HR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hr-HR" sz="36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Clarus</a:t>
            </a:r>
            <a:r>
              <a:rPr lang="hr-HR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 = </a:t>
            </a:r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hr-HR" sz="2400" b="1" dirty="0" err="1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ĕ</a:t>
            </a:r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</a:t>
            </a:r>
            <a:r>
              <a:rPr lang="hr-HR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-bris, </a:t>
            </a:r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</a:t>
            </a:r>
            <a:endParaRPr lang="hr-HR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Saznali smo da su mnogi od profesora mudrosti bili iskusni u medicini. Najslavniji od ovih bili su Pitagora, </a:t>
            </a:r>
            <a:r>
              <a:rPr lang="hr-HR" sz="2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Empedoklo</a:t>
            </a:r>
            <a:r>
              <a:rPr lang="hr-HR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Demokrit. </a:t>
            </a:r>
          </a:p>
          <a:p>
            <a:endParaRPr lang="hr-H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8868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41">
            <a:extLst>
              <a:ext uri="{FF2B5EF4-FFF2-40B4-BE49-F238E27FC236}">
                <a16:creationId xmlns:a16="http://schemas.microsoft.com/office/drawing/2014/main" id="{0C8B6C4B-A867-4D7E-9851-29BB2D603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470BD5D9-CDC5-465C-9E25-2EB0249FE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F63B0B7-6AD9-7EFD-F322-6E78BDA0B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538480"/>
            <a:ext cx="4619460" cy="5742577"/>
          </a:xfrm>
        </p:spPr>
        <p:txBody>
          <a:bodyPr>
            <a:normAutofit/>
          </a:bodyPr>
          <a:lstStyle/>
          <a:p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smo saznali?</a:t>
            </a:r>
          </a:p>
          <a:p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Multos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ex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professoribus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per</a:t>
            </a:r>
            <a:r>
              <a:rPr lang="hr-HR" sz="28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i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tos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medicinae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fuisse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–da su mnogi od profesora mudrosti bili iskusni u medicini</a:t>
            </a:r>
            <a:endParaRPr lang="hr-HR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/>
            <a:r>
              <a:rPr lang="hr-H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Tko je bio najslavniji od profesora mudrosti?</a:t>
            </a:r>
          </a:p>
          <a:p>
            <a:pPr marL="180340"/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Pythagoras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Empedocles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 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sz="28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tus</a:t>
            </a:r>
            <a:endParaRPr lang="hr-HR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/>
            <a:endParaRPr lang="hr-HR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1028" name="Picture 4" descr="PITAGORA – Pitagora">
            <a:extLst>
              <a:ext uri="{FF2B5EF4-FFF2-40B4-BE49-F238E27FC236}">
                <a16:creationId xmlns:a16="http://schemas.microsoft.com/office/drawing/2014/main" id="{48A2F6A2-E908-5226-7FE9-6628B0E63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49" r="18825" b="-1"/>
          <a:stretch/>
        </p:blipFill>
        <p:spPr bwMode="auto">
          <a:xfrm>
            <a:off x="6096000" y="1180932"/>
            <a:ext cx="2879612" cy="44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itagora je bio veliki genije. Ali u jednoj stvari je izgleda pogriješio -  tiče se muzike">
            <a:extLst>
              <a:ext uri="{FF2B5EF4-FFF2-40B4-BE49-F238E27FC236}">
                <a16:creationId xmlns:a16="http://schemas.microsoft.com/office/drawing/2014/main" id="{21262202-08ED-1CC0-1683-D22B1C02F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5" r="17530" b="-1"/>
          <a:stretch/>
        </p:blipFill>
        <p:spPr bwMode="auto">
          <a:xfrm>
            <a:off x="9389985" y="1757903"/>
            <a:ext cx="2152790" cy="334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6" name="Freeform 11">
            <a:extLst>
              <a:ext uri="{FF2B5EF4-FFF2-40B4-BE49-F238E27FC236}">
                <a16:creationId xmlns:a16="http://schemas.microsoft.com/office/drawing/2014/main" id="{9185F495-8EFA-407B-AAD7-A2F52AE2C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3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E491B121-12B5-4977-A064-636AB0B9B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99DC5863-F5B3-42C7-BCE8-AB870E9F6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8982456" cy="125989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tii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discipulus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qui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primus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ex omnibus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memoria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dignu</a:t>
            </a:r>
            <a:r>
              <a:rPr lang="hr-HR" b="1" u="sng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Hippocr</a:t>
            </a:r>
            <a:r>
              <a:rPr lang="hr-HR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ă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tes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Cous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fuit</a:t>
            </a:r>
            <a:r>
              <a:rPr lang="hr-HR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</a:t>
            </a:r>
            <a:br>
              <a:rPr lang="hr-HR" sz="1700" b="1" dirty="0"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endParaRPr lang="hr-HR" sz="1700" dirty="0"/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2ED05F70-AB3E-4472-B26B-EFE6A5A59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271922-417F-46BE-B3F2-0881DE730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" y="2133600"/>
            <a:ext cx="6574535" cy="3759253"/>
          </a:xfrm>
        </p:spPr>
        <p:txBody>
          <a:bodyPr>
            <a:normAutofit/>
          </a:bodyPr>
          <a:lstStyle/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Dignus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3 – dostojan (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dignus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laude, 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dignus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memoria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Memoria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ae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f. – sjećanje, pamćenje</a:t>
            </a:r>
          </a:p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Demokritov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 učenik, koji je prvi od svih dostojan sjećanja, bio je Hipokrat 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Košanin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r-HR" sz="2000" b="1" dirty="0"/>
          </a:p>
          <a:p>
            <a:endParaRPr lang="hr-HR" dirty="0"/>
          </a:p>
        </p:txBody>
      </p:sp>
      <p:pic>
        <p:nvPicPr>
          <p:cNvPr id="2050" name="Picture 2" descr="Demokrit - citati grčkog filozofa i učenjaka - YouTube">
            <a:extLst>
              <a:ext uri="{FF2B5EF4-FFF2-40B4-BE49-F238E27FC236}">
                <a16:creationId xmlns:a16="http://schemas.microsoft.com/office/drawing/2014/main" id="{86821929-4C81-FAF0-BCB7-254D9FC54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17947" y="1199534"/>
            <a:ext cx="3324829" cy="186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Freeform 11">
            <a:extLst>
              <a:ext uri="{FF2B5EF4-FFF2-40B4-BE49-F238E27FC236}">
                <a16:creationId xmlns:a16="http://schemas.microsoft.com/office/drawing/2014/main" id="{21F6BE39-9E37-45F0-B10C-92305CFB7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ipokrat 64 cm - Jeftinije.hr">
            <a:extLst>
              <a:ext uri="{FF2B5EF4-FFF2-40B4-BE49-F238E27FC236}">
                <a16:creationId xmlns:a16="http://schemas.microsoft.com/office/drawing/2014/main" id="{772AE962-CD47-F0EB-E3F3-C371FC1D4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807" y="3429000"/>
            <a:ext cx="3052159" cy="305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2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C085A9-3E4D-2FAF-C133-9D4F39EA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5" y="624110"/>
            <a:ext cx="9839098" cy="128089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Hippocrates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Cous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vir</a:t>
            </a:r>
            <a:r>
              <a:rPr lang="hr-HR" sz="3200" b="1" dirty="0">
                <a:solidFill>
                  <a:srgbClr val="C00000"/>
                </a:solidFill>
                <a:effectLst/>
                <a:latin typeface="Dubai Medium" panose="020B0603030403030204" pitchFamily="34" charset="-78"/>
                <a:ea typeface="Calibri" panose="020F0502020204030204" pitchFamily="34" charset="0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arte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facundia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insignis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ab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studio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disciplinam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hanc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separavit</a:t>
            </a:r>
            <a: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.  </a:t>
            </a:r>
            <a:br>
              <a:rPr lang="hr-HR" sz="32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</a:br>
            <a:endParaRPr lang="hr-HR" sz="32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8660E48-8DDE-1502-FB0B-FF25E7B5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515" y="2105563"/>
            <a:ext cx="5835121" cy="3785860"/>
          </a:xfrm>
        </p:spPr>
        <p:txBody>
          <a:bodyPr>
            <a:normAutofit/>
          </a:bodyPr>
          <a:lstStyle/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Separo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1. – odvojiti</a:t>
            </a:r>
          </a:p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Facundia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-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ae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f. – 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riječitost</a:t>
            </a:r>
            <a:endParaRPr lang="hr-HR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Insignis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-e – znamenit</a:t>
            </a:r>
          </a:p>
          <a:p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Hipokrat </a:t>
            </a:r>
            <a:r>
              <a:rPr lang="hr-HR" sz="28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Košanin</a:t>
            </a:r>
            <a:r>
              <a:rPr lang="hr-HR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, muž znamenit po umijeću i rječitosti, od učenja mudrosti ovu disciplinu (medicinu) je odvojio. </a:t>
            </a:r>
          </a:p>
        </p:txBody>
      </p:sp>
      <p:pic>
        <p:nvPicPr>
          <p:cNvPr id="3074" name="Picture 2" descr="SPASITE DUŠU OD STRESA, A TIJELO OD BOLESTI: 3 drevna savjeta Hipokrata  koji će preporoditi vaš organizam i um!">
            <a:extLst>
              <a:ext uri="{FF2B5EF4-FFF2-40B4-BE49-F238E27FC236}">
                <a16:creationId xmlns:a16="http://schemas.microsoft.com/office/drawing/2014/main" id="{289767FC-EEF8-1B78-8BED-A24D96EDC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9716" y="2885440"/>
            <a:ext cx="3940815" cy="192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79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ADACB3-0E2F-7019-B128-579560700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0" y="731520"/>
            <a:ext cx="9269412" cy="5323840"/>
          </a:xfrm>
        </p:spPr>
        <p:txBody>
          <a:bodyPr>
            <a:normAutofit/>
          </a:bodyPr>
          <a:lstStyle/>
          <a:p>
            <a:r>
              <a:rPr lang="hr-H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Čiji učenik je bio Hipokrat?</a:t>
            </a:r>
          </a:p>
          <a:p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sz="2800" b="1" dirty="0" err="1">
                <a:solidFill>
                  <a:srgbClr val="C00000"/>
                </a:solidFill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tii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discipulus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–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Demokritov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učenik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Čega je Hipokrat bio prvi dosljedan?</a:t>
            </a:r>
          </a:p>
          <a:p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Primus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memoria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dignus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– prvi dosljedan sjećanja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je Hipokrat odvojio?</a:t>
            </a:r>
          </a:p>
          <a:p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Ab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studio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hanc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disciplinam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 –  od učenja mudrosti ovu disciplinu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Kakav je Hipokrat bio muž?</a:t>
            </a:r>
          </a:p>
          <a:p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Vir</a:t>
            </a:r>
            <a:r>
              <a:rPr lang="hr-HR" sz="2800" b="1" dirty="0">
                <a:solidFill>
                  <a:srgbClr val="C00000"/>
                </a:solidFill>
                <a:effectLst/>
                <a:latin typeface="Dubai Medium" panose="020B0603030403030204" pitchFamily="34" charset="-78"/>
                <a:ea typeface="Calibri" panose="020F0502020204030204" pitchFamily="34" charset="0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arte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facundia</a:t>
            </a:r>
            <a:r>
              <a:rPr lang="hr-HR" sz="2800" b="1" dirty="0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2800" b="1" dirty="0" err="1">
                <a:solidFill>
                  <a:srgbClr val="C0000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insignis</a:t>
            </a:r>
            <a:r>
              <a:rPr lang="hr-HR" sz="2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muž znamenit po umijeću i po rječitosti</a:t>
            </a:r>
            <a:endParaRPr lang="hr-H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482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AC7C27-A1A3-43F6-B1C5-BAF3F996B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550" y="417250"/>
            <a:ext cx="10591060" cy="852257"/>
          </a:xfrm>
        </p:spPr>
        <p:txBody>
          <a:bodyPr>
            <a:noAutofit/>
          </a:bodyPr>
          <a:lstStyle/>
          <a:p>
            <a:r>
              <a:rPr lang="hr-HR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POSLJEDIČNE REČENICE </a:t>
            </a:r>
            <a:r>
              <a:rPr lang="hr-HR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r-H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uvijek  u KONJUNKTIVU</a:t>
            </a:r>
            <a:br>
              <a:rPr lang="hr-H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722A4A4-15CD-42C8-AD12-B0B52C5B9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208" y="1393794"/>
            <a:ext cx="11487705" cy="5255581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SAEPE FIT, 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MORBORUM CURATIO LONGA </a:t>
            </a:r>
            <a:r>
              <a:rPr lang="hr-HR" sz="3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Često se događa da je liječenje bolesti dugo.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HIPPOCRATES ITA VIR ET ARTE ET FACUNDIA INSIGNIS FUIT 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AB STUDIO SAPIENTIAE SCIENTIAM MEDENDI SEPARARE </a:t>
            </a:r>
            <a:r>
              <a:rPr lang="hr-HR" sz="3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POTU</a:t>
            </a:r>
            <a:r>
              <a:rPr lang="hr-HR" sz="3000" b="1" dirty="0">
                <a:solidFill>
                  <a:srgbClr val="00B0F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Ĕ</a:t>
            </a:r>
            <a:r>
              <a:rPr lang="hr-HR" sz="3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Hipokrat</a:t>
            </a:r>
            <a:r>
              <a:rPr lang="hr-HR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bio </a:t>
            </a:r>
            <a:r>
              <a:rPr lang="hr-H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znamenit muž i po umjetnosti i po rječitosti da je znanost (umijeće) liječenja od učenja mudrosti mogao odvojiti.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IUS EST, 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 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MEDICINA SOROR PHILOSOPHIAE </a:t>
            </a:r>
            <a:r>
              <a:rPr lang="hr-HR" sz="3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Pravo je da je medicina sestra filozofije. </a:t>
            </a:r>
            <a:endParaRPr lang="hr-HR" sz="3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882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6F88C1-9D48-4836-A561-66C968A9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716" y="488272"/>
            <a:ext cx="9959898" cy="1056442"/>
          </a:xfrm>
        </p:spPr>
        <p:txBody>
          <a:bodyPr/>
          <a:lstStyle/>
          <a:p>
            <a:r>
              <a:rPr lang="hr-HR" sz="3600" b="1" dirty="0">
                <a:solidFill>
                  <a:srgbClr val="C00000"/>
                </a:solidFill>
              </a:rPr>
              <a:t>POSLJEDIČNE (KONSEKUTIVNE) REČENICE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BF8BEA-517B-406B-9597-34B93B108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686757"/>
            <a:ext cx="11620870" cy="5011445"/>
          </a:xfrm>
        </p:spPr>
        <p:txBody>
          <a:bodyPr/>
          <a:lstStyle/>
          <a:p>
            <a:r>
              <a:rPr lang="hr-HR" sz="3200" b="1" dirty="0"/>
              <a:t>U njima uvijek stoji </a:t>
            </a:r>
            <a:r>
              <a:rPr lang="hr-HR" sz="3200" b="1" dirty="0">
                <a:solidFill>
                  <a:srgbClr val="C00000"/>
                </a:solidFill>
              </a:rPr>
              <a:t>KONJUNKTIV</a:t>
            </a:r>
          </a:p>
          <a:p>
            <a:r>
              <a:rPr lang="hr-HR" sz="3200" b="1" dirty="0"/>
              <a:t>Zavisna rečenica pokazuje posljedicu glavne rečenice </a:t>
            </a:r>
            <a:r>
              <a:rPr lang="hr-HR" b="1" dirty="0"/>
              <a:t>(Toliko sam danas aktivan na satu, da ću sigurno dobiti 5.)</a:t>
            </a:r>
          </a:p>
          <a:p>
            <a:r>
              <a:rPr lang="hr-HR" sz="3200" b="1" dirty="0"/>
              <a:t>Veznici su </a:t>
            </a:r>
            <a:r>
              <a:rPr lang="hr-HR" sz="3200" b="1" dirty="0">
                <a:solidFill>
                  <a:srgbClr val="C00000"/>
                </a:solidFill>
              </a:rPr>
              <a:t>UT</a:t>
            </a:r>
            <a:r>
              <a:rPr lang="hr-HR" sz="3200" b="1" dirty="0"/>
              <a:t> (da) i </a:t>
            </a:r>
            <a:r>
              <a:rPr lang="hr-HR" sz="3200" b="1" dirty="0">
                <a:solidFill>
                  <a:srgbClr val="C00000"/>
                </a:solidFill>
              </a:rPr>
              <a:t>UT NON </a:t>
            </a:r>
            <a:r>
              <a:rPr lang="hr-HR" sz="3200" b="1" dirty="0"/>
              <a:t>(da ne)</a:t>
            </a:r>
          </a:p>
          <a:p>
            <a:r>
              <a:rPr lang="hr-HR" sz="3200" b="1" dirty="0"/>
              <a:t>U glavnoj rečenici stoje ovi izrazi: ITA, SIC, TAM (tako) TANTUS (tolik), TALIS (takav)……</a:t>
            </a:r>
          </a:p>
          <a:p>
            <a:r>
              <a:rPr lang="hr-HR" sz="3200" b="1" dirty="0"/>
              <a:t>NEMO TAM PRUDENS EST </a:t>
            </a:r>
            <a:r>
              <a:rPr lang="hr-HR" sz="3200" b="1" dirty="0">
                <a:solidFill>
                  <a:srgbClr val="C00000"/>
                </a:solidFill>
              </a:rPr>
              <a:t>UT</a:t>
            </a:r>
            <a:r>
              <a:rPr lang="hr-HR" sz="3200" b="1" dirty="0"/>
              <a:t> OMNIA </a:t>
            </a:r>
            <a:r>
              <a:rPr lang="hr-HR" sz="3200" b="1" dirty="0">
                <a:solidFill>
                  <a:srgbClr val="0070C0"/>
                </a:solidFill>
              </a:rPr>
              <a:t>SCIAT</a:t>
            </a:r>
            <a:r>
              <a:rPr lang="hr-HR" sz="3200" b="1" dirty="0"/>
              <a:t>.</a:t>
            </a:r>
          </a:p>
          <a:p>
            <a:r>
              <a:rPr lang="hr-HR" sz="3200" b="1" dirty="0"/>
              <a:t>Nitko nije tako pametan da sve zna. </a:t>
            </a:r>
          </a:p>
          <a:p>
            <a:endParaRPr lang="hr-HR" sz="3200" b="1" dirty="0"/>
          </a:p>
          <a:p>
            <a:endParaRPr lang="hr-HR" sz="1800" b="1" dirty="0"/>
          </a:p>
          <a:p>
            <a:endParaRPr lang="hr-HR" sz="1800" b="1" dirty="0"/>
          </a:p>
          <a:p>
            <a:endParaRPr lang="hr-HR" sz="1800" b="1" dirty="0">
              <a:solidFill>
                <a:srgbClr val="C0000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19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521ADB-20E9-460E-8E38-2AF298228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737" y="624110"/>
            <a:ext cx="9888876" cy="1280890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TE AMO </a:t>
            </a:r>
            <a:r>
              <a:rPr lang="hr-HR" b="1" dirty="0"/>
              <a:t>TANTUM </a:t>
            </a:r>
            <a:r>
              <a:rPr lang="pt-BR" sz="3600" b="1" dirty="0">
                <a:solidFill>
                  <a:srgbClr val="C00000"/>
                </a:solidFill>
              </a:rPr>
              <a:t>UT</a:t>
            </a:r>
            <a:r>
              <a:rPr lang="hr-HR" b="1" dirty="0">
                <a:solidFill>
                  <a:srgbClr val="C00000"/>
                </a:solidFill>
              </a:rPr>
              <a:t> </a:t>
            </a:r>
            <a:r>
              <a:rPr lang="hr-HR" b="1" dirty="0">
                <a:solidFill>
                  <a:schemeClr val="tx1"/>
                </a:solidFill>
              </a:rPr>
              <a:t>SINE TE VIVERE NON POSSIM</a:t>
            </a:r>
            <a:r>
              <a:rPr lang="hr-HR" sz="3600" b="1" dirty="0">
                <a:solidFill>
                  <a:schemeClr val="tx1"/>
                </a:solidFill>
              </a:rPr>
              <a:t>!</a:t>
            </a:r>
            <a:br>
              <a:rPr lang="hr-HR" sz="3600" b="1" dirty="0">
                <a:solidFill>
                  <a:schemeClr val="tx1"/>
                </a:solidFill>
              </a:rPr>
            </a:br>
            <a:r>
              <a:rPr lang="hr-HR" sz="3600" b="1" dirty="0"/>
              <a:t>Toliko te volim da </a:t>
            </a:r>
            <a:r>
              <a:rPr lang="hr-HR" b="1" dirty="0"/>
              <a:t>ne mogu živjeti bez tebe</a:t>
            </a:r>
            <a:r>
              <a:rPr lang="hr-HR" sz="3600" b="1" dirty="0"/>
              <a:t>!</a:t>
            </a:r>
            <a:br>
              <a:rPr lang="hr-HR" sz="3600" b="1" dirty="0"/>
            </a:br>
            <a:endParaRPr lang="hr-HR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9B6055A2-6C52-4B9D-97CF-BDDC7B012509}"/>
              </a:ext>
            </a:extLst>
          </p:cNvPr>
          <p:cNvSpPr txBox="1"/>
          <p:nvPr/>
        </p:nvSpPr>
        <p:spPr>
          <a:xfrm>
            <a:off x="6480698" y="2298244"/>
            <a:ext cx="5548545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Amor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tantum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preciosus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vita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sine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amore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vivere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ī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</a:t>
            </a:r>
            <a:r>
              <a:rPr lang="hr-HR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Sanitas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etiam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tantum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preciosa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sine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vivere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ī</a:t>
            </a:r>
            <a:r>
              <a:rPr lang="hr-HR" sz="3200" b="1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</a:t>
            </a:r>
            <a:r>
              <a:rPr lang="hr-HR" sz="3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hr-HR" sz="3200" b="1" i="0" dirty="0">
                <a:solidFill>
                  <a:srgbClr val="8B2323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hr-HR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upid: Stupid, Reckless Love. – Myth Crafts">
            <a:extLst>
              <a:ext uri="{FF2B5EF4-FFF2-40B4-BE49-F238E27FC236}">
                <a16:creationId xmlns:a16="http://schemas.microsoft.com/office/drawing/2014/main" id="{B3BD7DE7-E7C7-4CFC-9D32-2F754D377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14" y="2412211"/>
            <a:ext cx="5704524" cy="320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a 2">
            <a:extLst>
              <a:ext uri="{FF2B5EF4-FFF2-40B4-BE49-F238E27FC236}">
                <a16:creationId xmlns:a16="http://schemas.microsoft.com/office/drawing/2014/main" id="{D65F0ED9-C1F4-4472-8787-0A0D3A99220C}"/>
              </a:ext>
            </a:extLst>
          </p:cNvPr>
          <p:cNvSpPr/>
          <p:nvPr/>
        </p:nvSpPr>
        <p:spPr>
          <a:xfrm>
            <a:off x="274325" y="6027938"/>
            <a:ext cx="6428315" cy="692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/>
              <a:t>AMOR,-ORIS, M. - CUPIDO, -INIS, M. rimski bog ljubavi</a:t>
            </a:r>
          </a:p>
        </p:txBody>
      </p:sp>
    </p:spTree>
    <p:extLst>
      <p:ext uri="{BB962C8B-B14F-4D97-AF65-F5344CB8AC3E}">
        <p14:creationId xmlns:p14="http://schemas.microsoft.com/office/powerpoint/2010/main" val="268002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A1CA82-E224-49B8-8169-684F986C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167" y="284085"/>
            <a:ext cx="9702446" cy="1047565"/>
          </a:xfrm>
        </p:spPr>
        <p:txBody>
          <a:bodyPr>
            <a:normAutofit/>
          </a:bodyPr>
          <a:lstStyle/>
          <a:p>
            <a:r>
              <a:rPr lang="hr-HR" sz="4400" b="1" dirty="0" err="1">
                <a:solidFill>
                  <a:srgbClr val="C00000"/>
                </a:solidFill>
              </a:rPr>
              <a:t>Repetitio</a:t>
            </a:r>
            <a:r>
              <a:rPr lang="hr-HR" sz="4400" b="1" dirty="0">
                <a:solidFill>
                  <a:srgbClr val="C00000"/>
                </a:solidFill>
              </a:rPr>
              <a:t> </a:t>
            </a:r>
            <a:r>
              <a:rPr lang="hr-HR" sz="4400" b="1" dirty="0" err="1">
                <a:solidFill>
                  <a:srgbClr val="C00000"/>
                </a:solidFill>
              </a:rPr>
              <a:t>est</a:t>
            </a:r>
            <a:r>
              <a:rPr lang="hr-HR" sz="4400" b="1" dirty="0">
                <a:solidFill>
                  <a:srgbClr val="C00000"/>
                </a:solidFill>
              </a:rPr>
              <a:t> mater </a:t>
            </a:r>
            <a:r>
              <a:rPr lang="hr-HR" sz="4400" b="1" dirty="0" err="1">
                <a:solidFill>
                  <a:srgbClr val="C00000"/>
                </a:solidFill>
              </a:rPr>
              <a:t>studiorum</a:t>
            </a:r>
            <a:endParaRPr lang="hr-HR" sz="4400" b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7D8ED8-05A1-4E63-8267-D12A6586C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4" y="1571348"/>
            <a:ext cx="11907916" cy="4882717"/>
          </a:xfrm>
        </p:spPr>
        <p:txBody>
          <a:bodyPr>
            <a:normAutofit/>
          </a:bodyPr>
          <a:lstStyle/>
          <a:p>
            <a:r>
              <a:rPr lang="hr-HR" sz="2800" b="1" dirty="0"/>
              <a:t>Nabroji 3 medicinska pisca na latinskom i grčkom jeziku?</a:t>
            </a:r>
          </a:p>
          <a:p>
            <a:r>
              <a:rPr lang="hr-HR" sz="2800" b="1" dirty="0"/>
              <a:t>U kojem stoljeću i za vrijeme kojih careva je živio </a:t>
            </a:r>
            <a:r>
              <a:rPr lang="hr-HR" sz="2800" b="1" dirty="0" err="1"/>
              <a:t>Celzo</a:t>
            </a:r>
            <a:r>
              <a:rPr lang="hr-HR" sz="2800" b="1" dirty="0"/>
              <a:t>?</a:t>
            </a:r>
          </a:p>
          <a:p>
            <a:r>
              <a:rPr lang="hr-HR" sz="2800" b="1" dirty="0"/>
              <a:t>Kako nazivamo Hipokrata?</a:t>
            </a:r>
          </a:p>
          <a:p>
            <a:r>
              <a:rPr lang="hr-HR" sz="2800" b="1" dirty="0"/>
              <a:t>Kako se zove </a:t>
            </a:r>
            <a:r>
              <a:rPr lang="hr-HR" sz="2800" b="1" dirty="0" err="1"/>
              <a:t>Celzovo</a:t>
            </a:r>
            <a:r>
              <a:rPr lang="hr-HR" sz="2800" b="1" dirty="0"/>
              <a:t> enciklopedijsko djelo i što obrađuje?</a:t>
            </a:r>
          </a:p>
          <a:p>
            <a:r>
              <a:rPr lang="hr-HR" sz="2800" b="1" dirty="0"/>
              <a:t>Koji se dio </a:t>
            </a:r>
            <a:r>
              <a:rPr lang="hr-HR" sz="2800" b="1" dirty="0" err="1"/>
              <a:t>Celzovog</a:t>
            </a:r>
            <a:r>
              <a:rPr lang="hr-HR" sz="2800" b="1" dirty="0"/>
              <a:t> djela sačuvao? Zašto nam je to važno djelo?</a:t>
            </a:r>
          </a:p>
          <a:p>
            <a:r>
              <a:rPr lang="hr-HR" sz="2800" b="1" dirty="0"/>
              <a:t>Kako je </a:t>
            </a:r>
            <a:r>
              <a:rPr lang="hr-HR" sz="2800" b="1" dirty="0" err="1"/>
              <a:t>Celzo</a:t>
            </a:r>
            <a:r>
              <a:rPr lang="hr-HR" sz="2800" b="1" dirty="0"/>
              <a:t> opisao upalu?</a:t>
            </a:r>
          </a:p>
          <a:p>
            <a:r>
              <a:rPr lang="hr-HR" sz="2800" b="1" dirty="0"/>
              <a:t>Što je dodao Galen?</a:t>
            </a:r>
          </a:p>
          <a:p>
            <a:pPr marL="0" indent="0">
              <a:buNone/>
            </a:pPr>
            <a:endParaRPr lang="hr-HR" sz="2800" b="1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506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68FCB2-1C09-4AFF-98B0-98F23F3F4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959" y="390617"/>
            <a:ext cx="6489577" cy="1127465"/>
          </a:xfrm>
        </p:spPr>
        <p:txBody>
          <a:bodyPr>
            <a:normAutofit/>
          </a:bodyPr>
          <a:lstStyle/>
          <a:p>
            <a:r>
              <a:rPr lang="hr-HR" sz="4400" b="1" dirty="0">
                <a:solidFill>
                  <a:srgbClr val="C00000"/>
                </a:solidFill>
              </a:rPr>
              <a:t>HIPPOCR</a:t>
            </a:r>
            <a:r>
              <a:rPr lang="hr-HR" sz="4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Ă</a:t>
            </a:r>
            <a:r>
              <a:rPr lang="hr-HR" sz="4400" b="1" dirty="0">
                <a:solidFill>
                  <a:srgbClr val="C00000"/>
                </a:solidFill>
              </a:rPr>
              <a:t>TES COUS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20648E-5265-46D7-A993-581578B86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2" y="1695635"/>
            <a:ext cx="8664606" cy="4944862"/>
          </a:xfrm>
        </p:spPr>
        <p:txBody>
          <a:bodyPr>
            <a:normAutofit lnSpcReduction="10000"/>
          </a:bodyPr>
          <a:lstStyle/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Hipokrat je osnivač današnje znanstvene medicine. 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Nazvan je „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Cous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hr-HR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Košanin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jer je rođen na otoku Kosu. 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medicini je znanost oslobodio od utjecaja magije i religije te je zbog toga proglašen PATER MEDICINAE. 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Hipokratu se pripisuje više od 50 djela. Sva njegova djela sakupljena su u zbirci koja nosi njegovo ime, CORPUS HIPPOCRATICUM. </a:t>
            </a:r>
          </a:p>
          <a:p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2054" name="Picture 6" descr="Hippocratic Corpus | The BMJ">
            <a:extLst>
              <a:ext uri="{FF2B5EF4-FFF2-40B4-BE49-F238E27FC236}">
                <a16:creationId xmlns:a16="http://schemas.microsoft.com/office/drawing/2014/main" id="{F144FF26-82FD-4759-84A7-F9AB30311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2279" y="119051"/>
            <a:ext cx="2138962" cy="279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rpus Hippocraticum | PDF | Medicina | Especialidades Medicas">
            <a:extLst>
              <a:ext uri="{FF2B5EF4-FFF2-40B4-BE49-F238E27FC236}">
                <a16:creationId xmlns:a16="http://schemas.microsoft.com/office/drawing/2014/main" id="{5D869217-5113-450E-B01C-D9B41D9C2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2279" y="3198181"/>
            <a:ext cx="2405523" cy="321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89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AADA665-84ED-4528-906B-8D8FA8225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02" y="1251751"/>
            <a:ext cx="10750010" cy="5379868"/>
          </a:xfrm>
        </p:spPr>
        <p:txBody>
          <a:bodyPr>
            <a:normAutofit/>
          </a:bodyPr>
          <a:lstStyle/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Hipokrata je bolest prirodna pojava koja može imati samo prirodne uzroke.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Hipokrat smatra da je priroda liječnik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MEDICUS CURAT, NATURA SANAT“  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svojoj terapiji preporučuje što bi svaki zdravstveni radnik morao uvijek imati na umu, a to je „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PRIMUM NON NOC</a:t>
            </a:r>
            <a:r>
              <a:rPr lang="hr-HR" sz="2800" b="1" dirty="0">
                <a:solidFill>
                  <a:srgbClr val="C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Ē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(Prvo ne naškoditi). </a:t>
            </a:r>
          </a:p>
          <a:p>
            <a:r>
              <a:rPr lang="hr-H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Cilj mu je bio da u terapiji pomogne prirodi da dovede do ozdravljenja.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149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1457B552-1E27-4E06-809E-D731CE724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836" y="319966"/>
            <a:ext cx="10298097" cy="887398"/>
          </a:xfrm>
        </p:spPr>
        <p:txBody>
          <a:bodyPr/>
          <a:lstStyle/>
          <a:p>
            <a:r>
              <a:rPr lang="hr-HR" sz="36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HIPOKRATOVA ZAKLETVA</a:t>
            </a:r>
            <a:r>
              <a:rPr lang="hr-HR" sz="3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6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Kodeks etike za liječnike.</a:t>
            </a:r>
            <a:endParaRPr lang="hr-HR" dirty="0"/>
          </a:p>
        </p:txBody>
      </p:sp>
      <p:pic>
        <p:nvPicPr>
          <p:cNvPr id="4" name="Picture 4" descr="Hipokratova zakletva">
            <a:extLst>
              <a:ext uri="{FF2B5EF4-FFF2-40B4-BE49-F238E27FC236}">
                <a16:creationId xmlns:a16="http://schemas.microsoft.com/office/drawing/2014/main" id="{45995A95-89CC-40F5-9CE0-FC939E9A9D0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36244" y="1356388"/>
            <a:ext cx="3890221" cy="518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UBOJICE U BIJELIM KUTAMA Liječnici koji izvode abortus grubo krše Hipokratovu  zakletvu! |">
            <a:extLst>
              <a:ext uri="{FF2B5EF4-FFF2-40B4-BE49-F238E27FC236}">
                <a16:creationId xmlns:a16="http://schemas.microsoft.com/office/drawing/2014/main" id="{28D247B4-47A7-425D-8271-F92624AB4F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536" y="2434659"/>
            <a:ext cx="5368398" cy="354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5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378586-14D5-49C1-B3C4-968391BE7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2570" y="337351"/>
            <a:ext cx="10501435" cy="1690161"/>
          </a:xfrm>
        </p:spPr>
        <p:txBody>
          <a:bodyPr>
            <a:normAutofit fontScale="90000"/>
          </a:bodyPr>
          <a:lstStyle/>
          <a:p>
            <a:r>
              <a:rPr lang="hr-HR" sz="28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Kunem se Apolonom liječnikom, </a:t>
            </a:r>
            <a:r>
              <a:rPr lang="hr-HR" sz="32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Asklepijem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hr-HR" sz="32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Higijejom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hr-HR" sz="32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Panakejom</a:t>
            </a:r>
            <a: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svim bogovima i božicama, zovući ih za svjedoke, da ću po svojim silama i savjesti držati ovu zakletvu i ove obveze.”...</a:t>
            </a:r>
            <a:br>
              <a:rPr lang="hr-HR" sz="3200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3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5400" b="1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77A54BB-BEAB-4DCA-B118-7C456ECA6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7" y="2133600"/>
            <a:ext cx="9179510" cy="4724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Zakletvu su polagali liječnici, a polažu je i danas u cijelom svijetu.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 obvezuje liječnika da sav svoj život posveti bolesnima bez težnje za bogaćenjem. Liječnik je kao svećenik</a:t>
            </a:r>
            <a:r>
              <a:rPr lang="hr-HR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</a:t>
            </a:r>
            <a:r>
              <a:rPr lang="hr-HR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mora djelovati u bolesnikovu korist, a ne na štetu.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Tijekom povijesti ova se zaklet</a:t>
            </a:r>
            <a:r>
              <a:rPr lang="hr-HR" sz="3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vi-VN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često mijenjala, ali je na kongresu Međunarodnog saveza liječničkih društava u Ženevi 1948. godine ustanovljena konačna zakleta koja se danas koristi</a:t>
            </a:r>
            <a:r>
              <a:rPr lang="hr-HR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dirty="0"/>
          </a:p>
        </p:txBody>
      </p:sp>
      <p:pic>
        <p:nvPicPr>
          <p:cNvPr id="5122" name="Picture 2" descr="Nova verzija Liječničke prisege prevedena je na hrvatski jezik - Hrvatska  liječnička komora">
            <a:extLst>
              <a:ext uri="{FF2B5EF4-FFF2-40B4-BE49-F238E27FC236}">
                <a16:creationId xmlns:a16="http://schemas.microsoft.com/office/drawing/2014/main" id="{33E51790-5486-4F66-A2A2-766568C6E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171" y="3213715"/>
            <a:ext cx="2479829" cy="1393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06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5A39AD-102A-4655-B5F3-97A4FA9F5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296" y="332912"/>
            <a:ext cx="9259410" cy="1034249"/>
          </a:xfrm>
        </p:spPr>
        <p:txBody>
          <a:bodyPr>
            <a:normAutofit/>
          </a:bodyPr>
          <a:lstStyle/>
          <a:p>
            <a:r>
              <a:rPr lang="hr-HR" sz="4400" b="1" dirty="0">
                <a:solidFill>
                  <a:srgbClr val="C00000"/>
                </a:solidFill>
              </a:rPr>
              <a:t>DE HIPPOCR</a:t>
            </a:r>
            <a:r>
              <a:rPr lang="hr-HR" sz="4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Ă</a:t>
            </a:r>
            <a:r>
              <a:rPr lang="hr-HR" sz="4400" b="1" dirty="0">
                <a:solidFill>
                  <a:srgbClr val="C00000"/>
                </a:solidFill>
              </a:rPr>
              <a:t>TE MEDICO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0108BF-B9BC-4BBE-8A89-CB2DF2FEC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51" y="1597981"/>
            <a:ext cx="11762913" cy="4927107"/>
          </a:xfrm>
        </p:spPr>
        <p:txBody>
          <a:bodyPr>
            <a:normAutofit fontScale="25000" lnSpcReduction="20000"/>
          </a:bodyPr>
          <a:lstStyle/>
          <a:p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Primoque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medendi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scientia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pars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habebatur</a:t>
            </a:r>
            <a:r>
              <a:rPr lang="hr-HR" sz="14400" b="1" u="sng" dirty="0">
                <a:latin typeface="Dubai Medium" panose="020B0603030403030204" pitchFamily="34" charset="-78"/>
                <a:cs typeface="Dubai Medium" panose="020B0603030403030204" pitchFamily="34" charset="-78"/>
              </a:rPr>
              <a:t>,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solidFill>
                  <a:srgbClr val="0070C0"/>
                </a:solidFill>
                <a:latin typeface="Dubai Medium" panose="020B0603030403030204" pitchFamily="34" charset="-78"/>
                <a:cs typeface="Dubai Medium" panose="020B0603030403030204" pitchFamily="34" charset="-78"/>
              </a:rPr>
              <a:t>ut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morborum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curatio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rerum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naturae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comtemplatio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sub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iisdem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auctoribus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nata sit. </a:t>
            </a:r>
          </a:p>
          <a:p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Multos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ex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professoribus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per</a:t>
            </a:r>
            <a:r>
              <a:rPr lang="hr-HR" sz="14400" b="1" dirty="0" err="1">
                <a:latin typeface="Century Gothic" panose="020B0502020202020204" pitchFamily="34" charset="0"/>
                <a:cs typeface="Dubai Medium" panose="020B0603030403030204" pitchFamily="34" charset="-78"/>
              </a:rPr>
              <a:t>i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tos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medicinae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fuisse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accep</a:t>
            </a:r>
            <a:r>
              <a:rPr lang="hr-HR" sz="12800" b="1" dirty="0" err="1"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: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clarissimos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ex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his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Pythagoram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Empedoclem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sz="14400" b="1" dirty="0" err="1"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tum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. </a:t>
            </a:r>
          </a:p>
          <a:p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Democr</a:t>
            </a:r>
            <a:r>
              <a:rPr lang="hr-HR" sz="12800" b="1" dirty="0" err="1">
                <a:latin typeface="Century Gothic" panose="020B0502020202020204" pitchFamily="34" charset="0"/>
                <a:cs typeface="Dubai Medium" panose="020B0603030403030204" pitchFamily="34" charset="-78"/>
              </a:rPr>
              <a:t>ĭ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ti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autem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discipulus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Hippocr</a:t>
            </a:r>
            <a:r>
              <a:rPr lang="hr-HR" sz="12800" b="1" dirty="0" err="1">
                <a:latin typeface="Century Gothic" panose="020B0502020202020204" pitchFamily="34" charset="0"/>
                <a:cs typeface="Dubai Medium" panose="020B0603030403030204" pitchFamily="34" charset="-78"/>
              </a:rPr>
              <a:t>ă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tes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Cous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fuit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qui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primus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ex omnibus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memoria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dignu</a:t>
            </a:r>
            <a:r>
              <a:rPr lang="hr-HR" sz="14400" b="1" u="sng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ab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studio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sapientiae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disciplinam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hanc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separavit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, vir</a:t>
            </a:r>
            <a:r>
              <a:rPr lang="hr-HR" sz="4800" b="1" dirty="0">
                <a:effectLst/>
                <a:latin typeface="Dubai Medium" panose="020B0603030403030204" pitchFamily="34" charset="-78"/>
                <a:ea typeface="Calibri" panose="020F0502020204030204" pitchFamily="34" charset="0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arte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et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facundia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 </a:t>
            </a:r>
            <a:r>
              <a:rPr lang="hr-HR" sz="14400" b="1" dirty="0" err="1">
                <a:latin typeface="Dubai Medium" panose="020B0603030403030204" pitchFamily="34" charset="-78"/>
                <a:cs typeface="Dubai Medium" panose="020B0603030403030204" pitchFamily="34" charset="-78"/>
              </a:rPr>
              <a:t>insignis</a:t>
            </a:r>
            <a:r>
              <a:rPr lang="hr-HR" sz="14400" b="1" dirty="0">
                <a:latin typeface="Dubai Medium" panose="020B0603030403030204" pitchFamily="34" charset="-78"/>
                <a:cs typeface="Dubai Medium" panose="020B0603030403030204" pitchFamily="34" charset="-78"/>
              </a:rPr>
              <a:t>.  </a:t>
            </a:r>
          </a:p>
          <a:p>
            <a:endParaRPr lang="hr-HR" sz="4600" b="1" dirty="0">
              <a:latin typeface="Dubai Medium" panose="020B0603030403030204" pitchFamily="34" charset="-78"/>
              <a:cs typeface="Dubai Medium" panose="020B0603030403030204" pitchFamily="34" charset="-78"/>
            </a:endParaRPr>
          </a:p>
          <a:p>
            <a:pPr marL="0" indent="0">
              <a:buNone/>
            </a:pPr>
            <a:r>
              <a:rPr lang="hr-HR" sz="4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112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F278B6-04EE-4BC6-A685-FF9238CE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082" y="319596"/>
            <a:ext cx="8776101" cy="1198486"/>
          </a:xfrm>
        </p:spPr>
        <p:txBody>
          <a:bodyPr>
            <a:normAutofit fontScale="90000"/>
          </a:bodyPr>
          <a:lstStyle/>
          <a:p>
            <a:r>
              <a:rPr lang="hr-HR" sz="49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Prevedi ove sintagme</a:t>
            </a:r>
            <a:br>
              <a:rPr lang="hr-H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5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5B3500-27F3-41C6-A4F1-A08011BA1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415" y="1518082"/>
            <a:ext cx="9743767" cy="489159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MEDENDI SCIENTIA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MORBORUM CURATIO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STUDIUM SAPIENTIAE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RERUM NATURAE CONTEMPLATIO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SAPIENTIAE PARS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 ARTE ET FACUNDIA INSIGNIS</a:t>
            </a:r>
            <a:endParaRPr lang="hr-HR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1026" name="Picture 2" descr="The Hippocratic Oath – Historical articles and illustrationsHistorical  articles and illustrations | Look and Learn">
            <a:extLst>
              <a:ext uri="{FF2B5EF4-FFF2-40B4-BE49-F238E27FC236}">
                <a16:creationId xmlns:a16="http://schemas.microsoft.com/office/drawing/2014/main" id="{D9103A4C-5476-476F-998B-67AC02535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902" y="825623"/>
            <a:ext cx="3014416" cy="298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389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474CA9-8E5F-4D6A-9366-616715E3B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593" y="624110"/>
            <a:ext cx="9951020" cy="858461"/>
          </a:xfrm>
        </p:spPr>
        <p:txBody>
          <a:bodyPr>
            <a:noAutofit/>
          </a:bodyPr>
          <a:lstStyle/>
          <a:p>
            <a:r>
              <a:rPr lang="hr-HR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Pronađi rječnički oblik ovih glagola i opiši ih:</a:t>
            </a:r>
            <a:br>
              <a:rPr lang="hr-HR" sz="4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sz="40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DBF43B1-673B-41CB-B896-9E61E6A87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593" y="1917578"/>
            <a:ext cx="8740590" cy="442995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NATA SIT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HABEBATUR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FUISSE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</a:t>
            </a:r>
            <a:r>
              <a:rPr lang="hr-HR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Ĭ</a:t>
            </a: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SEPARAVIT</a:t>
            </a:r>
          </a:p>
          <a:p>
            <a:endParaRPr lang="hr-HR" dirty="0"/>
          </a:p>
        </p:txBody>
      </p:sp>
      <p:pic>
        <p:nvPicPr>
          <p:cNvPr id="3074" name="Picture 2" descr="Certamen Res et Verba Latina">
            <a:extLst>
              <a:ext uri="{FF2B5EF4-FFF2-40B4-BE49-F238E27FC236}">
                <a16:creationId xmlns:a16="http://schemas.microsoft.com/office/drawing/2014/main" id="{5ED6D3B7-5553-4BFB-B8DB-048F0C685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879" y="2282301"/>
            <a:ext cx="3061317" cy="306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020713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874</TotalTime>
  <Words>1096</Words>
  <Application>Microsoft Office PowerPoint</Application>
  <PresentationFormat>Široki zaslon</PresentationFormat>
  <Paragraphs>103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Dubai Medium</vt:lpstr>
      <vt:lpstr>Times New Roman</vt:lpstr>
      <vt:lpstr>Wingdings 3</vt:lpstr>
      <vt:lpstr>Pramen</vt:lpstr>
      <vt:lpstr>DE HIPPOCRĂTE MEDICO</vt:lpstr>
      <vt:lpstr>Repetitio est mater studiorum</vt:lpstr>
      <vt:lpstr>HIPPOCRĂTES COUS</vt:lpstr>
      <vt:lpstr>PowerPoint prezentacija</vt:lpstr>
      <vt:lpstr>HIPOKRATOVA ZAKLETVA - Kodeks etike za liječnike.</vt:lpstr>
      <vt:lpstr>„Kunem se Apolonom liječnikom, Asklepijem; Higijejom i Panakejom, svim bogovima i božicama, zovući ih za svjedoke, da ću po svojim silama i savjesti držati ovu zakletvu i ove obveze.”...  </vt:lpstr>
      <vt:lpstr>DE HIPPOCRĂTE MEDICO</vt:lpstr>
      <vt:lpstr>Prevedi ove sintagme </vt:lpstr>
      <vt:lpstr>Pronađi rječnički oblik ovih glagola i opiši ih: </vt:lpstr>
      <vt:lpstr>Primoque medendi scientia, sapientiae pars habebatur, ut et morborum curatio, et rerum naturae comtemplatio sub iisdem auctoribus nata sit.  </vt:lpstr>
      <vt:lpstr>PowerPoint prezentacija</vt:lpstr>
      <vt:lpstr>Multos ex sapientiae professoribus peritos medicinae fuisse accepĭmus. Clarissimi ex his Pythagoras, Empedocles et Democrĭtus erant. </vt:lpstr>
      <vt:lpstr>PowerPoint prezentacija</vt:lpstr>
      <vt:lpstr>Democrĭtii discipulus, qui primus ex omnibus memoria dignus, Hippocrătes Cous fuit.  </vt:lpstr>
      <vt:lpstr>Hippocrates Cous, vir et arte et facundia insignis, ab studio sapientiae disciplinam hanc separavit.   </vt:lpstr>
      <vt:lpstr>PowerPoint prezentacija</vt:lpstr>
      <vt:lpstr>POSLJEDIČNE REČENICE - uvijek  u KONJUNKTIVU </vt:lpstr>
      <vt:lpstr>POSLJEDIČNE (KONSEKUTIVNE) REČENICE</vt:lpstr>
      <vt:lpstr>TE AMO TANTUM UT SINE TE VIVERE NON POSSIM! Toliko te volim da ne mogu živjeti bez tebe!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HIPPOCRATE MEDICO</dc:title>
  <dc:creator>DEANA Karađole Radovčić</dc:creator>
  <cp:lastModifiedBy>deana.radovcic@gmail.com</cp:lastModifiedBy>
  <cp:revision>70</cp:revision>
  <dcterms:created xsi:type="dcterms:W3CDTF">2023-05-14T08:34:18Z</dcterms:created>
  <dcterms:modified xsi:type="dcterms:W3CDTF">2025-05-06T17:03:56Z</dcterms:modified>
</cp:coreProperties>
</file>