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1BE2E4-A3A9-4BAE-81F6-D461EF732DAD}" type="doc">
      <dgm:prSet loTypeId="urn:microsoft.com/office/officeart/2005/8/layout/hierarchy1" loCatId="hierarchy" qsTypeId="urn:microsoft.com/office/officeart/2005/8/quickstyle/simple5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F29DEE4-E10C-4FB6-80D4-44FD8A7F89B1}">
      <dgm:prSet/>
      <dgm:spPr/>
      <dgm:t>
        <a:bodyPr/>
        <a:lstStyle/>
        <a:p>
          <a:r>
            <a:rPr lang="hr-HR" dirty="0"/>
            <a:t>Losioni su tekući pripravci lijekova</a:t>
          </a:r>
          <a:endParaRPr lang="en-US" dirty="0"/>
        </a:p>
      </dgm:t>
    </dgm:pt>
    <dgm:pt modelId="{0C22B02A-52E5-4F6F-A62F-9E1DF2C9AA58}" type="parTrans" cxnId="{B5B0CF0A-969F-45E4-8112-BD5321547786}">
      <dgm:prSet/>
      <dgm:spPr/>
      <dgm:t>
        <a:bodyPr/>
        <a:lstStyle/>
        <a:p>
          <a:endParaRPr lang="en-US"/>
        </a:p>
      </dgm:t>
    </dgm:pt>
    <dgm:pt modelId="{A03D5346-4549-415F-85C5-38B7B70DE8D2}" type="sibTrans" cxnId="{B5B0CF0A-969F-45E4-8112-BD5321547786}">
      <dgm:prSet/>
      <dgm:spPr/>
      <dgm:t>
        <a:bodyPr/>
        <a:lstStyle/>
        <a:p>
          <a:endParaRPr lang="en-US"/>
        </a:p>
      </dgm:t>
    </dgm:pt>
    <dgm:pt modelId="{49CD74AB-2022-4A7F-88C2-7A0E74D83B9C}" type="pres">
      <dgm:prSet presAssocID="{BB1BE2E4-A3A9-4BAE-81F6-D461EF732DA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3094FFA-1C56-4155-B48B-027109FC6456}" type="pres">
      <dgm:prSet presAssocID="{9F29DEE4-E10C-4FB6-80D4-44FD8A7F89B1}" presName="hierRoot1" presStyleCnt="0"/>
      <dgm:spPr/>
    </dgm:pt>
    <dgm:pt modelId="{BB940416-1751-43D3-97DB-42CDC0D77D1E}" type="pres">
      <dgm:prSet presAssocID="{9F29DEE4-E10C-4FB6-80D4-44FD8A7F89B1}" presName="composite" presStyleCnt="0"/>
      <dgm:spPr/>
    </dgm:pt>
    <dgm:pt modelId="{131EAC54-E61E-4CAD-A67A-F18722878CFD}" type="pres">
      <dgm:prSet presAssocID="{9F29DEE4-E10C-4FB6-80D4-44FD8A7F89B1}" presName="background" presStyleLbl="node0" presStyleIdx="0" presStyleCnt="1"/>
      <dgm:spPr/>
    </dgm:pt>
    <dgm:pt modelId="{4148669C-1143-4D88-9C08-B382706533C6}" type="pres">
      <dgm:prSet presAssocID="{9F29DEE4-E10C-4FB6-80D4-44FD8A7F89B1}" presName="text" presStyleLbl="fgAcc0" presStyleIdx="0" presStyleCnt="1" custLinFactX="16013" custLinFactNeighborX="100000" custLinFactNeighborY="21320">
        <dgm:presLayoutVars>
          <dgm:chPref val="3"/>
        </dgm:presLayoutVars>
      </dgm:prSet>
      <dgm:spPr/>
    </dgm:pt>
    <dgm:pt modelId="{63B19DFA-2431-42D0-BCE9-1090D40BA8B0}" type="pres">
      <dgm:prSet presAssocID="{9F29DEE4-E10C-4FB6-80D4-44FD8A7F89B1}" presName="hierChild2" presStyleCnt="0"/>
      <dgm:spPr/>
    </dgm:pt>
  </dgm:ptLst>
  <dgm:cxnLst>
    <dgm:cxn modelId="{B5B0CF0A-969F-45E4-8112-BD5321547786}" srcId="{BB1BE2E4-A3A9-4BAE-81F6-D461EF732DAD}" destId="{9F29DEE4-E10C-4FB6-80D4-44FD8A7F89B1}" srcOrd="0" destOrd="0" parTransId="{0C22B02A-52E5-4F6F-A62F-9E1DF2C9AA58}" sibTransId="{A03D5346-4549-415F-85C5-38B7B70DE8D2}"/>
    <dgm:cxn modelId="{AE33F418-36C7-4AC6-A5C0-DAB0A64479C4}" type="presOf" srcId="{9F29DEE4-E10C-4FB6-80D4-44FD8A7F89B1}" destId="{4148669C-1143-4D88-9C08-B382706533C6}" srcOrd="0" destOrd="0" presId="urn:microsoft.com/office/officeart/2005/8/layout/hierarchy1"/>
    <dgm:cxn modelId="{211F2361-5188-492A-A79B-029B840ED224}" type="presOf" srcId="{BB1BE2E4-A3A9-4BAE-81F6-D461EF732DAD}" destId="{49CD74AB-2022-4A7F-88C2-7A0E74D83B9C}" srcOrd="0" destOrd="0" presId="urn:microsoft.com/office/officeart/2005/8/layout/hierarchy1"/>
    <dgm:cxn modelId="{B62DD4AF-C130-4E0A-A2EF-F9D6FA62F4FA}" type="presParOf" srcId="{49CD74AB-2022-4A7F-88C2-7A0E74D83B9C}" destId="{63094FFA-1C56-4155-B48B-027109FC6456}" srcOrd="0" destOrd="0" presId="urn:microsoft.com/office/officeart/2005/8/layout/hierarchy1"/>
    <dgm:cxn modelId="{55F4A361-CF80-4081-9D74-6BEE154667D7}" type="presParOf" srcId="{63094FFA-1C56-4155-B48B-027109FC6456}" destId="{BB940416-1751-43D3-97DB-42CDC0D77D1E}" srcOrd="0" destOrd="0" presId="urn:microsoft.com/office/officeart/2005/8/layout/hierarchy1"/>
    <dgm:cxn modelId="{733B41B1-5E5A-4EDA-8F9D-2E729A45EDF7}" type="presParOf" srcId="{BB940416-1751-43D3-97DB-42CDC0D77D1E}" destId="{131EAC54-E61E-4CAD-A67A-F18722878CFD}" srcOrd="0" destOrd="0" presId="urn:microsoft.com/office/officeart/2005/8/layout/hierarchy1"/>
    <dgm:cxn modelId="{B65A1D52-58D2-4068-A74B-0AD03C392A90}" type="presParOf" srcId="{BB940416-1751-43D3-97DB-42CDC0D77D1E}" destId="{4148669C-1143-4D88-9C08-B382706533C6}" srcOrd="1" destOrd="0" presId="urn:microsoft.com/office/officeart/2005/8/layout/hierarchy1"/>
    <dgm:cxn modelId="{D5BA8FEE-E703-4B7F-A3B5-5BA12D43F64D}" type="presParOf" srcId="{63094FFA-1C56-4155-B48B-027109FC6456}" destId="{63B19DFA-2431-42D0-BCE9-1090D40BA8B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1EAC54-E61E-4CAD-A67A-F18722878CFD}">
      <dsp:nvSpPr>
        <dsp:cNvPr id="0" name=""/>
        <dsp:cNvSpPr/>
      </dsp:nvSpPr>
      <dsp:spPr>
        <a:xfrm>
          <a:off x="0" y="897801"/>
          <a:ext cx="4663440" cy="29612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148669C-1143-4D88-9C08-B382706533C6}">
      <dsp:nvSpPr>
        <dsp:cNvPr id="0" name=""/>
        <dsp:cNvSpPr/>
      </dsp:nvSpPr>
      <dsp:spPr>
        <a:xfrm>
          <a:off x="518159" y="1390053"/>
          <a:ext cx="4663440" cy="29612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900" kern="1200" dirty="0"/>
            <a:t>Losioni su tekući pripravci lijekova</a:t>
          </a:r>
          <a:endParaRPr lang="en-US" sz="4900" kern="1200" dirty="0"/>
        </a:p>
      </dsp:txBody>
      <dsp:txXfrm>
        <a:off x="604892" y="1476786"/>
        <a:ext cx="4489974" cy="27878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C85007-62FF-6C9A-C30E-C9FC0D27C1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5B1A4D9-E90B-99B2-43E6-CE649C83AE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9719600-8FEE-D394-82EE-06B3B6964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5/21/2025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E2AB9C0-81AB-42EA-51BB-B2F116D5D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94FD390-5D2A-A3EA-CC0B-1F1C43D50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6348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716AD6-F0CA-2825-3FEB-C34E247AD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4C1DB75-54AA-F780-22EB-8A9D07018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A57EE2D-B940-789F-D9DB-4AC427F1F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5/21/2025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A19187B-A228-6793-FF4E-ECC881C5C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40105BF-EC42-873D-4CFF-06AFA5106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514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3C6391F4-9A15-4364-A488-0EE624C21A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39F4B12-146B-F051-DE64-972FD51F4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54B7E97-F203-9478-5328-4D13AFDF7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5/21/2025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8C72812-993C-FCAE-3A67-C696B4690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BEA56FC-EB9A-9073-5339-9BB905029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3196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46A82F4-C5C7-16CB-63A2-66C114088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4473A46-FD3B-BDBC-3E7F-791373C11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E29D312-BB83-1AD1-9313-A813FAC5F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5/21/2025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5E5034B-63BD-1A42-6068-C8E6A5C8F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4E5535F-5818-C89D-51EA-28539573E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0318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16375B-234B-97D4-EC85-4D2412060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412E20D-1DB9-8888-7AAF-6EB7EFE8A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7F18A61-568B-5383-31B1-9CFCE52F9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5/21/2025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91DD022-9C8B-7A55-78BA-39AFDF0FA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F3DDE97-030F-9CF7-BC9A-FAD1AC7F7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4024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D49458-C933-8FD1-A4DB-DC4A4EE31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CD4DFC1-8139-9428-B314-0E91F9790A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14DA447-43A8-C5D8-9CF2-63E3A8EA83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FCEF619-6C50-3059-150D-6C55DAEF4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5/21/2025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62FC419-64D7-2490-939D-C70F14DE6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0243254-8E93-FAB5-C79F-F9626C695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5360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09D06D-8B15-6E97-9C0D-CC3F8521B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AD20BCD-F08E-D076-4A85-73800C963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ED899D9-02E4-8FAD-CBB1-48C45A66E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BF4913A7-9BDA-B1A8-8F8C-3F6DDF5357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C06887F2-1ED1-105C-8AD1-EE193C8CEE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B20B3E4D-742A-F3B5-2AB9-17C5BC8E8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5/21/2025</a:t>
            </a:fld>
            <a:endParaRPr lang="en-US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133542CE-20D3-A5EC-FD31-DA7BA5B94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1DD4AEF9-A46C-175A-DC7E-8539022D8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8362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1FD9BF-0063-7BD1-5A3B-7CAACF2CF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CF3D8542-A88C-7B0C-CAE1-5DE08810B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5/21/2025</a:t>
            </a:fld>
            <a:endParaRPr lang="en-U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0C71CAFC-B6A5-C751-AB9D-7F453D465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6142197B-F9DC-E4FC-176B-EDAF6CE66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4195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E54AB79B-960F-3164-3E1A-F5477AA25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5/21/2025</a:t>
            </a:fld>
            <a:endParaRPr lang="en-US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83B4CE12-5033-01C1-A773-3880CA166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0270CF34-3A6C-9DE4-1148-0E3F57A31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2530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0214DE-7879-02B7-FF15-22C086598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C4036FC-E729-EE57-A4EF-9F674F3EB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72A130C-09FD-4461-96CE-2FF7C36A89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0D72A73-466D-E8E8-EF58-B2AC0DF67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5/21/2025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92F1F07-0EA3-E826-93C0-BCB88F55B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1F39059-792D-81E1-2523-083AA6DC2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4954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11B4D7-F9BF-EE24-C9D4-33A88D775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6230C1DB-2B6D-645E-74E8-F9C46C71AA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0565780-C291-8BA6-B427-6B12FC264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AC24738-6D1F-B25B-8D6D-C37D6B95E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BA835-12AC-4E8F-955A-EA3F4DE2791F}" type="datetime1">
              <a:rPr lang="en-US" smtClean="0"/>
              <a:t>5/21/2025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40228C3-657B-7F6A-A996-5902D5523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C22B4E0-A9A9-E3E4-F394-196227985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5390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2B915ADF-EC55-E4F5-D024-EC4B63E9F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4EBDB88-3B9D-32B9-C30F-3A9AFAFF1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8AE4723-B8E3-12E0-B7C3-5D958546D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1BA835-12AC-4E8F-955A-EA3F4DE2791F}" type="datetime1">
              <a:rPr lang="en-US" smtClean="0"/>
              <a:t>5/21/2025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6B9011A-F761-BADE-BE18-01C8AB83B1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9563EE3-8CA8-214F-3346-2153142EB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9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tions with flowers">
            <a:extLst>
              <a:ext uri="{FF2B5EF4-FFF2-40B4-BE49-F238E27FC236}">
                <a16:creationId xmlns:a16="http://schemas.microsoft.com/office/drawing/2014/main" id="{503CE1BB-3071-B9AC-46D9-C4ABDFB86FA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5414"/>
          <a:stretch>
            <a:fillRect/>
          </a:stretch>
        </p:blipFill>
        <p:spPr>
          <a:xfrm>
            <a:off x="25281" y="0"/>
            <a:ext cx="12191979" cy="685799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2371DB55-128C-FCEF-D3AB-EA239892E4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039" y="175147"/>
            <a:ext cx="7978385" cy="916234"/>
          </a:xfrm>
        </p:spPr>
        <p:txBody>
          <a:bodyPr anchor="ctr">
            <a:normAutofit fontScale="90000"/>
          </a:bodyPr>
          <a:lstStyle/>
          <a:p>
            <a:r>
              <a:rPr lang="hr-HR" b="1" dirty="0">
                <a:solidFill>
                  <a:srgbClr val="FFFF00"/>
                </a:solidFill>
              </a:rPr>
              <a:t>DE LOTIONIBUS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26B0331-24C2-51BE-1434-4B7E86698D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1" y="5715001"/>
            <a:ext cx="3725091" cy="672850"/>
          </a:xfrm>
        </p:spPr>
        <p:txBody>
          <a:bodyPr anchor="ctr">
            <a:normAutofit/>
          </a:bodyPr>
          <a:lstStyle/>
          <a:p>
            <a:pPr algn="r"/>
            <a:r>
              <a:rPr lang="hr-HR" sz="3600" b="1" dirty="0">
                <a:solidFill>
                  <a:srgbClr val="FFFF00"/>
                </a:solidFill>
              </a:rPr>
              <a:t>O LOSIONIMA</a:t>
            </a:r>
          </a:p>
        </p:txBody>
      </p:sp>
    </p:spTree>
    <p:extLst>
      <p:ext uri="{BB962C8B-B14F-4D97-AF65-F5344CB8AC3E}">
        <p14:creationId xmlns:p14="http://schemas.microsoft.com/office/powerpoint/2010/main" val="1991526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5908897-0A60-62CA-E2D7-F723B2F49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893" y="123565"/>
            <a:ext cx="11018520" cy="1434415"/>
          </a:xfrm>
        </p:spPr>
        <p:txBody>
          <a:bodyPr anchor="b">
            <a:normAutofit fontScale="90000"/>
          </a:bodyPr>
          <a:lstStyle/>
          <a:p>
            <a:br>
              <a:rPr lang="hr-HR" sz="2200" b="1" dirty="0"/>
            </a:br>
            <a:r>
              <a:rPr lang="hr-HR" sz="3400" b="1" dirty="0" err="1"/>
              <a:t>Lotiones</a:t>
            </a:r>
            <a:r>
              <a:rPr lang="hr-HR" sz="3400" b="1" dirty="0"/>
              <a:t> </a:t>
            </a:r>
            <a:r>
              <a:rPr lang="hr-HR" sz="3400" b="1" dirty="0" err="1"/>
              <a:t>suspensiones</a:t>
            </a:r>
            <a:r>
              <a:rPr lang="hr-HR" sz="3400" b="1" dirty="0"/>
              <a:t> </a:t>
            </a:r>
            <a:r>
              <a:rPr lang="hr-HR" sz="3400" b="1" dirty="0" err="1"/>
              <a:t>et</a:t>
            </a:r>
            <a:r>
              <a:rPr lang="hr-HR" sz="3400" b="1" dirty="0"/>
              <a:t> </a:t>
            </a:r>
            <a:r>
              <a:rPr lang="hr-HR" sz="3400" b="1" dirty="0" err="1"/>
              <a:t>lotiones</a:t>
            </a:r>
            <a:r>
              <a:rPr lang="hr-HR" sz="3400" b="1" dirty="0"/>
              <a:t> </a:t>
            </a:r>
            <a:r>
              <a:rPr lang="hr-HR" sz="3400" b="1" dirty="0" err="1"/>
              <a:t>emulsiones</a:t>
            </a:r>
            <a:r>
              <a:rPr lang="hr-HR" sz="3400" b="1" dirty="0"/>
              <a:t> </a:t>
            </a:r>
            <a:r>
              <a:rPr lang="hr-HR" sz="3400" b="1" dirty="0" err="1"/>
              <a:t>dantur</a:t>
            </a:r>
            <a:r>
              <a:rPr lang="hr-HR" sz="3400" b="1" dirty="0"/>
              <a:t> </a:t>
            </a:r>
            <a:r>
              <a:rPr lang="hr-HR" sz="3400" b="1" dirty="0" err="1"/>
              <a:t>cum</a:t>
            </a:r>
            <a:r>
              <a:rPr lang="hr-HR" sz="3400" b="1" dirty="0"/>
              <a:t> nota: „Ante </a:t>
            </a:r>
            <a:r>
              <a:rPr lang="hr-HR" sz="3400" b="1" dirty="0" err="1"/>
              <a:t>usum</a:t>
            </a:r>
            <a:r>
              <a:rPr lang="hr-HR" sz="3400" b="1" dirty="0"/>
              <a:t> </a:t>
            </a:r>
            <a:r>
              <a:rPr lang="hr-HR" sz="3400" b="1" dirty="0" err="1"/>
              <a:t>agita</a:t>
            </a:r>
            <a:r>
              <a:rPr lang="hr-HR" sz="3400" b="1" dirty="0"/>
              <a:t>!”</a:t>
            </a:r>
            <a:br>
              <a:rPr lang="hr-HR" sz="2200" b="1" dirty="0"/>
            </a:br>
            <a:endParaRPr lang="hr-HR" sz="2200" dirty="0"/>
          </a:p>
        </p:txBody>
      </p:sp>
      <p:sp>
        <p:nvSpPr>
          <p:cNvPr id="410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3183C52-EA3D-9206-BFCB-5F1375811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hr-HR" dirty="0"/>
              <a:t>Nota, -</a:t>
            </a:r>
            <a:r>
              <a:rPr lang="hr-HR" dirty="0" err="1"/>
              <a:t>ae</a:t>
            </a:r>
            <a:r>
              <a:rPr lang="hr-HR" dirty="0"/>
              <a:t>, f. – znak, bilješka</a:t>
            </a:r>
          </a:p>
          <a:p>
            <a:r>
              <a:rPr lang="hr-HR" dirty="0" err="1"/>
              <a:t>Agito</a:t>
            </a:r>
            <a:r>
              <a:rPr lang="hr-HR" dirty="0"/>
              <a:t>, 1. – promućkati</a:t>
            </a:r>
          </a:p>
          <a:p>
            <a:r>
              <a:rPr lang="hr-HR" dirty="0"/>
              <a:t>Do,1. </a:t>
            </a:r>
            <a:r>
              <a:rPr lang="hr-HR" dirty="0" err="1"/>
              <a:t>dedi</a:t>
            </a:r>
            <a:r>
              <a:rPr lang="hr-HR" dirty="0"/>
              <a:t>, datum – dati, staviti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b="1" dirty="0"/>
              <a:t>Losioni suspenzije i losioni emulzije daju se s bilješkom: „Prije upotrebe promućkaj!”. </a:t>
            </a:r>
          </a:p>
          <a:p>
            <a:endParaRPr lang="hr-HR" sz="2200" dirty="0"/>
          </a:p>
        </p:txBody>
      </p:sp>
      <p:pic>
        <p:nvPicPr>
          <p:cNvPr id="4098" name="Picture 2" descr="zašto je važno promućkati sirup pre upotrebe | Yumama">
            <a:extLst>
              <a:ext uri="{FF2B5EF4-FFF2-40B4-BE49-F238E27FC236}">
                <a16:creationId xmlns:a16="http://schemas.microsoft.com/office/drawing/2014/main" id="{4D743C80-5EB8-3C58-22A4-5BADBF8C71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36" r="14774" b="-1"/>
          <a:stretch>
            <a:fillRect/>
          </a:stretch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62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72DF63-F3F4-5457-8A8C-793F77351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5457" y="5852162"/>
            <a:ext cx="7875600" cy="7468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dirty="0"/>
              <a:t>LOTIO, -ONIS, F. – </a:t>
            </a:r>
            <a:r>
              <a:rPr lang="hr-HR" sz="2400" b="1" dirty="0"/>
              <a:t>losion, tekuća krema</a:t>
            </a:r>
            <a:r>
              <a:rPr lang="en-US" sz="2400" b="1" dirty="0"/>
              <a:t>, </a:t>
            </a:r>
            <a:r>
              <a:rPr lang="en-US" sz="2400" b="1" dirty="0" err="1"/>
              <a:t>mlijeko</a:t>
            </a:r>
            <a:r>
              <a:rPr lang="en-US" sz="2400" b="1" dirty="0"/>
              <a:t> za </a:t>
            </a:r>
            <a:r>
              <a:rPr lang="en-US" sz="2400" b="1" dirty="0" err="1"/>
              <a:t>kožu</a:t>
            </a:r>
            <a:endParaRPr lang="en-US" sz="2400" b="1" dirty="0"/>
          </a:p>
        </p:txBody>
      </p:sp>
      <p:pic>
        <p:nvPicPr>
          <p:cNvPr id="2050" name="Picture 2" descr="KH7 Croatia | Kreme / Losioni - KH7">
            <a:extLst>
              <a:ext uri="{FF2B5EF4-FFF2-40B4-BE49-F238E27FC236}">
                <a16:creationId xmlns:a16="http://schemas.microsoft.com/office/drawing/2014/main" id="{C1A17E32-6219-9634-2500-6DAECD776FE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15456" y="411406"/>
            <a:ext cx="7738227" cy="519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803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89C3A3C-4D69-2A92-93A6-A0E2B5FD9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9343" y="640080"/>
            <a:ext cx="7009529" cy="709749"/>
          </a:xfrm>
        </p:spPr>
        <p:txBody>
          <a:bodyPr anchor="b">
            <a:normAutofit fontScale="90000"/>
          </a:bodyPr>
          <a:lstStyle/>
          <a:p>
            <a:pPr algn="l"/>
            <a:r>
              <a:rPr lang="hr-HR" sz="6600" b="1" dirty="0"/>
              <a:t>DE LOTIONIBUS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E8D4DBA-FB3F-A947-748E-511402723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6057" y="1524000"/>
            <a:ext cx="7511143" cy="4684777"/>
          </a:xfrm>
        </p:spPr>
        <p:txBody>
          <a:bodyPr>
            <a:normAutofit lnSpcReduction="10000"/>
          </a:bodyPr>
          <a:lstStyle/>
          <a:p>
            <a:pPr algn="l"/>
            <a:r>
              <a:rPr lang="hr-HR" sz="3600" b="1" dirty="0" err="1"/>
              <a:t>Lotiones</a:t>
            </a:r>
            <a:r>
              <a:rPr lang="hr-HR" sz="3600" b="1" dirty="0"/>
              <a:t> preparata </a:t>
            </a:r>
            <a:r>
              <a:rPr lang="hr-HR" sz="3600" b="1" dirty="0" err="1"/>
              <a:t>remediorum</a:t>
            </a:r>
            <a:r>
              <a:rPr lang="hr-HR" sz="3600" b="1" dirty="0"/>
              <a:t> </a:t>
            </a:r>
            <a:r>
              <a:rPr lang="hr-HR" sz="3600" b="1" dirty="0" err="1"/>
              <a:t>liquida</a:t>
            </a:r>
            <a:r>
              <a:rPr lang="hr-HR" sz="3600" b="1" dirty="0"/>
              <a:t> </a:t>
            </a:r>
            <a:r>
              <a:rPr lang="hr-HR" sz="3600" b="1" dirty="0" err="1"/>
              <a:t>sunt</a:t>
            </a:r>
            <a:r>
              <a:rPr lang="hr-HR" sz="3600" b="1" dirty="0"/>
              <a:t>. </a:t>
            </a:r>
            <a:r>
              <a:rPr lang="hr-HR" sz="3600" b="1" dirty="0" err="1"/>
              <a:t>Formae</a:t>
            </a:r>
            <a:r>
              <a:rPr lang="hr-HR" sz="3600" b="1" dirty="0"/>
              <a:t> </a:t>
            </a:r>
            <a:r>
              <a:rPr lang="hr-HR" sz="3600" b="1" dirty="0" err="1"/>
              <a:t>losionum</a:t>
            </a:r>
            <a:r>
              <a:rPr lang="hr-HR" sz="3600" b="1" dirty="0"/>
              <a:t> </a:t>
            </a:r>
            <a:r>
              <a:rPr lang="hr-HR" sz="3600" b="1" dirty="0" err="1"/>
              <a:t>sunt</a:t>
            </a:r>
            <a:r>
              <a:rPr lang="hr-HR" sz="3600" b="1" dirty="0"/>
              <a:t>: </a:t>
            </a:r>
            <a:r>
              <a:rPr lang="hr-HR" sz="3600" b="1" dirty="0" err="1"/>
              <a:t>solutio</a:t>
            </a:r>
            <a:r>
              <a:rPr lang="hr-HR" sz="3600" b="1" dirty="0"/>
              <a:t>, </a:t>
            </a:r>
            <a:r>
              <a:rPr lang="hr-HR" sz="3600" b="1" dirty="0" err="1"/>
              <a:t>suspensio</a:t>
            </a:r>
            <a:r>
              <a:rPr lang="hr-HR" sz="3600" b="1" dirty="0"/>
              <a:t>, </a:t>
            </a:r>
            <a:r>
              <a:rPr lang="hr-HR" sz="3600" b="1" dirty="0" err="1"/>
              <a:t>emulsio</a:t>
            </a:r>
            <a:r>
              <a:rPr lang="hr-HR" sz="3600" b="1" dirty="0"/>
              <a:t>. </a:t>
            </a:r>
            <a:r>
              <a:rPr lang="hr-HR" sz="3600" b="1" dirty="0" err="1"/>
              <a:t>Lotione</a:t>
            </a:r>
            <a:r>
              <a:rPr lang="hr-HR" sz="3600" b="1" dirty="0"/>
              <a:t> ad </a:t>
            </a:r>
            <a:r>
              <a:rPr lang="hr-HR" sz="3600" b="1" dirty="0" err="1"/>
              <a:t>unguendam</a:t>
            </a:r>
            <a:r>
              <a:rPr lang="hr-HR" sz="3600" b="1" dirty="0"/>
              <a:t> </a:t>
            </a:r>
            <a:r>
              <a:rPr lang="hr-HR" sz="3600" b="1" dirty="0" err="1"/>
              <a:t>cutem</a:t>
            </a:r>
            <a:r>
              <a:rPr lang="hr-HR" sz="3600" b="1" dirty="0"/>
              <a:t> </a:t>
            </a:r>
            <a:r>
              <a:rPr lang="hr-HR" sz="3600" b="1" dirty="0" err="1"/>
              <a:t>aegrotam</a:t>
            </a:r>
            <a:r>
              <a:rPr lang="hr-HR" sz="3600" b="1" dirty="0"/>
              <a:t> </a:t>
            </a:r>
            <a:r>
              <a:rPr lang="hr-HR" sz="3600" b="1" dirty="0" err="1"/>
              <a:t>saepissime</a:t>
            </a:r>
            <a:r>
              <a:rPr lang="hr-HR" sz="3600" b="1" dirty="0"/>
              <a:t> </a:t>
            </a:r>
            <a:r>
              <a:rPr lang="hr-HR" sz="3600" b="1" dirty="0" err="1"/>
              <a:t>utimur</a:t>
            </a:r>
            <a:r>
              <a:rPr lang="hr-HR" sz="3600" b="1" dirty="0"/>
              <a:t>. </a:t>
            </a:r>
          </a:p>
          <a:p>
            <a:pPr algn="l"/>
            <a:endParaRPr lang="hr-HR" sz="3600" b="1" dirty="0"/>
          </a:p>
          <a:p>
            <a:pPr algn="l"/>
            <a:r>
              <a:rPr lang="hr-HR" sz="3600" b="1" dirty="0" err="1"/>
              <a:t>Lotiones</a:t>
            </a:r>
            <a:r>
              <a:rPr lang="hr-HR" sz="3600" b="1" dirty="0"/>
              <a:t> </a:t>
            </a:r>
            <a:r>
              <a:rPr lang="hr-HR" sz="3600" b="1" dirty="0" err="1"/>
              <a:t>suspensiones</a:t>
            </a:r>
            <a:r>
              <a:rPr lang="hr-HR" sz="3600" b="1" dirty="0"/>
              <a:t> </a:t>
            </a:r>
            <a:r>
              <a:rPr lang="hr-HR" sz="3600" b="1" dirty="0" err="1"/>
              <a:t>et</a:t>
            </a:r>
            <a:r>
              <a:rPr lang="hr-HR" sz="3600" b="1" dirty="0"/>
              <a:t> </a:t>
            </a:r>
            <a:r>
              <a:rPr lang="hr-HR" sz="3600" b="1" dirty="0" err="1"/>
              <a:t>lotiones</a:t>
            </a:r>
            <a:r>
              <a:rPr lang="hr-HR" sz="3600" b="1" dirty="0"/>
              <a:t> </a:t>
            </a:r>
            <a:r>
              <a:rPr lang="hr-HR" sz="3600" b="1" dirty="0" err="1"/>
              <a:t>emulsiones</a:t>
            </a:r>
            <a:r>
              <a:rPr lang="hr-HR" sz="3600" b="1" dirty="0"/>
              <a:t> </a:t>
            </a:r>
            <a:r>
              <a:rPr lang="hr-HR" sz="3600" b="1" dirty="0" err="1"/>
              <a:t>dantur</a:t>
            </a:r>
            <a:r>
              <a:rPr lang="hr-HR" sz="3600" b="1" dirty="0"/>
              <a:t> </a:t>
            </a:r>
            <a:r>
              <a:rPr lang="hr-HR" sz="3600" b="1" dirty="0" err="1"/>
              <a:t>cum</a:t>
            </a:r>
            <a:r>
              <a:rPr lang="hr-HR" sz="3600" b="1" dirty="0"/>
              <a:t> nota: „Ante </a:t>
            </a:r>
            <a:r>
              <a:rPr lang="hr-HR" sz="3600" b="1" dirty="0" err="1"/>
              <a:t>usum</a:t>
            </a:r>
            <a:r>
              <a:rPr lang="hr-HR" sz="3600" b="1" dirty="0"/>
              <a:t> </a:t>
            </a:r>
            <a:r>
              <a:rPr lang="hr-HR" sz="3600" b="1" dirty="0" err="1"/>
              <a:t>agita</a:t>
            </a:r>
            <a:r>
              <a:rPr lang="hr-HR" sz="3600" b="1" dirty="0"/>
              <a:t>!”</a:t>
            </a:r>
          </a:p>
        </p:txBody>
      </p:sp>
      <p:pic>
        <p:nvPicPr>
          <p:cNvPr id="18" name="Picture 17" descr="Abstract texture of white smoke">
            <a:extLst>
              <a:ext uri="{FF2B5EF4-FFF2-40B4-BE49-F238E27FC236}">
                <a16:creationId xmlns:a16="http://schemas.microsoft.com/office/drawing/2014/main" id="{E13A2F46-7E67-984A-F40F-F1D4ABD1E01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5042" r="5541" b="-1"/>
          <a:stretch>
            <a:fillRect/>
          </a:stretch>
        </p:blipFill>
        <p:spPr>
          <a:xfrm>
            <a:off x="20" y="10"/>
            <a:ext cx="4049786" cy="6857990"/>
          </a:xfrm>
          <a:custGeom>
            <a:avLst/>
            <a:gdLst/>
            <a:ahLst/>
            <a:cxnLst/>
            <a:rect l="l" t="t" r="r" b="b"/>
            <a:pathLst>
              <a:path w="4049806" h="6858000">
                <a:moveTo>
                  <a:pt x="0" y="0"/>
                </a:moveTo>
                <a:lnTo>
                  <a:pt x="4018525" y="0"/>
                </a:lnTo>
                <a:lnTo>
                  <a:pt x="4019816" y="10931"/>
                </a:lnTo>
                <a:cubicBezTo>
                  <a:pt x="4034945" y="94836"/>
                  <a:pt x="4032275" y="179884"/>
                  <a:pt x="4036343" y="264297"/>
                </a:cubicBezTo>
                <a:cubicBezTo>
                  <a:pt x="4041301" y="367652"/>
                  <a:pt x="4035072" y="471135"/>
                  <a:pt x="4032911" y="574617"/>
                </a:cubicBezTo>
                <a:cubicBezTo>
                  <a:pt x="4031004" y="662717"/>
                  <a:pt x="4022232" y="750690"/>
                  <a:pt x="4025029" y="838916"/>
                </a:cubicBezTo>
                <a:cubicBezTo>
                  <a:pt x="4025029" y="841968"/>
                  <a:pt x="4025029" y="845019"/>
                  <a:pt x="4025029" y="848070"/>
                </a:cubicBezTo>
                <a:cubicBezTo>
                  <a:pt x="4017020" y="945068"/>
                  <a:pt x="4017020" y="1042576"/>
                  <a:pt x="4025029" y="1139574"/>
                </a:cubicBezTo>
                <a:cubicBezTo>
                  <a:pt x="4027609" y="1179950"/>
                  <a:pt x="4026885" y="1220466"/>
                  <a:pt x="4022868" y="1260728"/>
                </a:cubicBezTo>
                <a:cubicBezTo>
                  <a:pt x="4019054" y="1311960"/>
                  <a:pt x="4006849" y="1364083"/>
                  <a:pt x="4015621" y="1414934"/>
                </a:cubicBezTo>
                <a:cubicBezTo>
                  <a:pt x="4021367" y="1456784"/>
                  <a:pt x="4024558" y="1498940"/>
                  <a:pt x="4025156" y="1541172"/>
                </a:cubicBezTo>
                <a:cubicBezTo>
                  <a:pt x="4029478" y="1635755"/>
                  <a:pt x="4025283" y="1730847"/>
                  <a:pt x="4023757" y="1825685"/>
                </a:cubicBezTo>
                <a:cubicBezTo>
                  <a:pt x="4021850" y="1936286"/>
                  <a:pt x="4024647" y="2046634"/>
                  <a:pt x="4015748" y="2157235"/>
                </a:cubicBezTo>
                <a:cubicBezTo>
                  <a:pt x="4010790" y="2246581"/>
                  <a:pt x="4010790" y="2336130"/>
                  <a:pt x="4015748" y="2425476"/>
                </a:cubicBezTo>
                <a:cubicBezTo>
                  <a:pt x="4018164" y="2507473"/>
                  <a:pt x="4030495" y="2588454"/>
                  <a:pt x="4028461" y="2671214"/>
                </a:cubicBezTo>
                <a:cubicBezTo>
                  <a:pt x="4026046" y="2767832"/>
                  <a:pt x="4014604" y="2863940"/>
                  <a:pt x="4018164" y="2960685"/>
                </a:cubicBezTo>
                <a:cubicBezTo>
                  <a:pt x="4019816" y="3006832"/>
                  <a:pt x="4019944" y="3052980"/>
                  <a:pt x="4020961" y="3099127"/>
                </a:cubicBezTo>
                <a:cubicBezTo>
                  <a:pt x="4021978" y="3154682"/>
                  <a:pt x="4032021" y="3210110"/>
                  <a:pt x="4026427" y="3265665"/>
                </a:cubicBezTo>
                <a:cubicBezTo>
                  <a:pt x="4017147" y="3358087"/>
                  <a:pt x="3993120" y="3448857"/>
                  <a:pt x="4008121" y="3543567"/>
                </a:cubicBezTo>
                <a:cubicBezTo>
                  <a:pt x="4016384" y="3595690"/>
                  <a:pt x="4025791" y="3647940"/>
                  <a:pt x="4030495" y="3700571"/>
                </a:cubicBezTo>
                <a:cubicBezTo>
                  <a:pt x="4034690" y="3747608"/>
                  <a:pt x="4045369" y="3795408"/>
                  <a:pt x="4037233" y="3842191"/>
                </a:cubicBezTo>
                <a:cubicBezTo>
                  <a:pt x="4030368" y="3882237"/>
                  <a:pt x="4034055" y="3922282"/>
                  <a:pt x="4028715" y="3962327"/>
                </a:cubicBezTo>
                <a:cubicBezTo>
                  <a:pt x="4021723" y="4014831"/>
                  <a:pt x="4017910" y="4068352"/>
                  <a:pt x="4012697" y="4121111"/>
                </a:cubicBezTo>
                <a:cubicBezTo>
                  <a:pt x="4007866" y="4169038"/>
                  <a:pt x="4004307" y="4216838"/>
                  <a:pt x="4017020" y="4261841"/>
                </a:cubicBezTo>
                <a:cubicBezTo>
                  <a:pt x="4048039" y="4375112"/>
                  <a:pt x="4031004" y="4487748"/>
                  <a:pt x="4019308" y="4600257"/>
                </a:cubicBezTo>
                <a:cubicBezTo>
                  <a:pt x="4013587" y="4655049"/>
                  <a:pt x="4005197" y="4712765"/>
                  <a:pt x="4017910" y="4762853"/>
                </a:cubicBezTo>
                <a:cubicBezTo>
                  <a:pt x="4041428" y="4851716"/>
                  <a:pt x="4022995" y="4936764"/>
                  <a:pt x="4012824" y="5021432"/>
                </a:cubicBezTo>
                <a:cubicBezTo>
                  <a:pt x="4002654" y="5106099"/>
                  <a:pt x="4000239" y="5189495"/>
                  <a:pt x="4018037" y="5272637"/>
                </a:cubicBezTo>
                <a:cubicBezTo>
                  <a:pt x="4030495" y="5331116"/>
                  <a:pt x="4030495" y="5390612"/>
                  <a:pt x="4032021" y="5449600"/>
                </a:cubicBezTo>
                <a:cubicBezTo>
                  <a:pt x="4032911" y="5486339"/>
                  <a:pt x="4019308" y="5523842"/>
                  <a:pt x="4010282" y="5560582"/>
                </a:cubicBezTo>
                <a:cubicBezTo>
                  <a:pt x="3994009" y="5626943"/>
                  <a:pt x="3988162" y="5694321"/>
                  <a:pt x="4010282" y="5759029"/>
                </a:cubicBezTo>
                <a:cubicBezTo>
                  <a:pt x="4040793" y="5848655"/>
                  <a:pt x="4058336" y="5938407"/>
                  <a:pt x="4045623" y="6033117"/>
                </a:cubicBezTo>
                <a:cubicBezTo>
                  <a:pt x="4038377" y="6091724"/>
                  <a:pt x="4036597" y="6151347"/>
                  <a:pt x="4025664" y="6209190"/>
                </a:cubicBezTo>
                <a:cubicBezTo>
                  <a:pt x="4007358" y="6304790"/>
                  <a:pt x="4013841" y="6399882"/>
                  <a:pt x="4028461" y="6494211"/>
                </a:cubicBezTo>
                <a:cubicBezTo>
                  <a:pt x="4038542" y="6573081"/>
                  <a:pt x="4039610" y="6652829"/>
                  <a:pt x="4031639" y="6731941"/>
                </a:cubicBezTo>
                <a:lnTo>
                  <a:pt x="4022913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4" name="sketchy line">
            <a:extLst>
              <a:ext uri="{FF2B5EF4-FFF2-40B4-BE49-F238E27FC236}">
                <a16:creationId xmlns:a16="http://schemas.microsoft.com/office/drawing/2014/main" id="{82580482-BA80-420A-8A05-C58E97F2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4409267"/>
            <a:ext cx="4242816" cy="18288"/>
          </a:xfrm>
          <a:custGeom>
            <a:avLst/>
            <a:gdLst>
              <a:gd name="connsiteX0" fmla="*/ 0 w 4242816"/>
              <a:gd name="connsiteY0" fmla="*/ 0 h 18288"/>
              <a:gd name="connsiteX1" fmla="*/ 690973 w 4242816"/>
              <a:gd name="connsiteY1" fmla="*/ 0 h 18288"/>
              <a:gd name="connsiteX2" fmla="*/ 1212233 w 4242816"/>
              <a:gd name="connsiteY2" fmla="*/ 0 h 18288"/>
              <a:gd name="connsiteX3" fmla="*/ 1860778 w 4242816"/>
              <a:gd name="connsiteY3" fmla="*/ 0 h 18288"/>
              <a:gd name="connsiteX4" fmla="*/ 2424466 w 4242816"/>
              <a:gd name="connsiteY4" fmla="*/ 0 h 18288"/>
              <a:gd name="connsiteX5" fmla="*/ 3115439 w 4242816"/>
              <a:gd name="connsiteY5" fmla="*/ 0 h 18288"/>
              <a:gd name="connsiteX6" fmla="*/ 3636699 w 4242816"/>
              <a:gd name="connsiteY6" fmla="*/ 0 h 18288"/>
              <a:gd name="connsiteX7" fmla="*/ 4242816 w 4242816"/>
              <a:gd name="connsiteY7" fmla="*/ 0 h 18288"/>
              <a:gd name="connsiteX8" fmla="*/ 4242816 w 4242816"/>
              <a:gd name="connsiteY8" fmla="*/ 18288 h 18288"/>
              <a:gd name="connsiteX9" fmla="*/ 3636699 w 4242816"/>
              <a:gd name="connsiteY9" fmla="*/ 18288 h 18288"/>
              <a:gd name="connsiteX10" fmla="*/ 3030583 w 4242816"/>
              <a:gd name="connsiteY10" fmla="*/ 18288 h 18288"/>
              <a:gd name="connsiteX11" fmla="*/ 2466894 w 4242816"/>
              <a:gd name="connsiteY11" fmla="*/ 18288 h 18288"/>
              <a:gd name="connsiteX12" fmla="*/ 1988062 w 4242816"/>
              <a:gd name="connsiteY12" fmla="*/ 18288 h 18288"/>
              <a:gd name="connsiteX13" fmla="*/ 1466802 w 4242816"/>
              <a:gd name="connsiteY13" fmla="*/ 18288 h 18288"/>
              <a:gd name="connsiteX14" fmla="*/ 860686 w 4242816"/>
              <a:gd name="connsiteY14" fmla="*/ 18288 h 18288"/>
              <a:gd name="connsiteX15" fmla="*/ 0 w 4242816"/>
              <a:gd name="connsiteY15" fmla="*/ 18288 h 18288"/>
              <a:gd name="connsiteX16" fmla="*/ 0 w 4242816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2816" h="18288" fill="none" extrusionOk="0">
                <a:moveTo>
                  <a:pt x="0" y="0"/>
                </a:moveTo>
                <a:cubicBezTo>
                  <a:pt x="249934" y="1471"/>
                  <a:pt x="379877" y="-29444"/>
                  <a:pt x="690973" y="0"/>
                </a:cubicBezTo>
                <a:cubicBezTo>
                  <a:pt x="1002069" y="29444"/>
                  <a:pt x="1021583" y="17501"/>
                  <a:pt x="1212233" y="0"/>
                </a:cubicBezTo>
                <a:cubicBezTo>
                  <a:pt x="1402883" y="-17501"/>
                  <a:pt x="1678760" y="5386"/>
                  <a:pt x="1860778" y="0"/>
                </a:cubicBezTo>
                <a:cubicBezTo>
                  <a:pt x="2042796" y="-5386"/>
                  <a:pt x="2245608" y="-22401"/>
                  <a:pt x="2424466" y="0"/>
                </a:cubicBezTo>
                <a:cubicBezTo>
                  <a:pt x="2603324" y="22401"/>
                  <a:pt x="2890020" y="33806"/>
                  <a:pt x="3115439" y="0"/>
                </a:cubicBezTo>
                <a:cubicBezTo>
                  <a:pt x="3340858" y="-33806"/>
                  <a:pt x="3428300" y="18628"/>
                  <a:pt x="3636699" y="0"/>
                </a:cubicBezTo>
                <a:cubicBezTo>
                  <a:pt x="3845098" y="-18628"/>
                  <a:pt x="4108824" y="5541"/>
                  <a:pt x="4242816" y="0"/>
                </a:cubicBezTo>
                <a:cubicBezTo>
                  <a:pt x="4242066" y="4160"/>
                  <a:pt x="4243125" y="10356"/>
                  <a:pt x="4242816" y="18288"/>
                </a:cubicBezTo>
                <a:cubicBezTo>
                  <a:pt x="4113424" y="32735"/>
                  <a:pt x="3768327" y="47567"/>
                  <a:pt x="3636699" y="18288"/>
                </a:cubicBezTo>
                <a:cubicBezTo>
                  <a:pt x="3505071" y="-10991"/>
                  <a:pt x="3294208" y="-4990"/>
                  <a:pt x="3030583" y="18288"/>
                </a:cubicBezTo>
                <a:cubicBezTo>
                  <a:pt x="2766958" y="41566"/>
                  <a:pt x="2649277" y="20974"/>
                  <a:pt x="2466894" y="18288"/>
                </a:cubicBezTo>
                <a:cubicBezTo>
                  <a:pt x="2284511" y="15602"/>
                  <a:pt x="2151277" y="1154"/>
                  <a:pt x="1988062" y="18288"/>
                </a:cubicBezTo>
                <a:cubicBezTo>
                  <a:pt x="1824847" y="35422"/>
                  <a:pt x="1691359" y="9265"/>
                  <a:pt x="1466802" y="18288"/>
                </a:cubicBezTo>
                <a:cubicBezTo>
                  <a:pt x="1242245" y="27311"/>
                  <a:pt x="1006161" y="36605"/>
                  <a:pt x="860686" y="18288"/>
                </a:cubicBezTo>
                <a:cubicBezTo>
                  <a:pt x="715211" y="-29"/>
                  <a:pt x="242774" y="46538"/>
                  <a:pt x="0" y="18288"/>
                </a:cubicBezTo>
                <a:cubicBezTo>
                  <a:pt x="-146" y="11482"/>
                  <a:pt x="-422" y="5192"/>
                  <a:pt x="0" y="0"/>
                </a:cubicBezTo>
                <a:close/>
              </a:path>
              <a:path w="4242816" h="18288" stroke="0" extrusionOk="0">
                <a:moveTo>
                  <a:pt x="0" y="0"/>
                </a:moveTo>
                <a:cubicBezTo>
                  <a:pt x="259751" y="-14018"/>
                  <a:pt x="356632" y="-15007"/>
                  <a:pt x="521260" y="0"/>
                </a:cubicBezTo>
                <a:cubicBezTo>
                  <a:pt x="685888" y="15007"/>
                  <a:pt x="885786" y="5167"/>
                  <a:pt x="1212233" y="0"/>
                </a:cubicBezTo>
                <a:cubicBezTo>
                  <a:pt x="1538680" y="-5167"/>
                  <a:pt x="1458849" y="7951"/>
                  <a:pt x="1691065" y="0"/>
                </a:cubicBezTo>
                <a:cubicBezTo>
                  <a:pt x="1923281" y="-7951"/>
                  <a:pt x="1985780" y="-16303"/>
                  <a:pt x="2169897" y="0"/>
                </a:cubicBezTo>
                <a:cubicBezTo>
                  <a:pt x="2354014" y="16303"/>
                  <a:pt x="2633054" y="-2739"/>
                  <a:pt x="2776014" y="0"/>
                </a:cubicBezTo>
                <a:cubicBezTo>
                  <a:pt x="2918974" y="2739"/>
                  <a:pt x="3112688" y="-15682"/>
                  <a:pt x="3339702" y="0"/>
                </a:cubicBezTo>
                <a:cubicBezTo>
                  <a:pt x="3566716" y="15682"/>
                  <a:pt x="4015278" y="-28467"/>
                  <a:pt x="4242816" y="0"/>
                </a:cubicBezTo>
                <a:cubicBezTo>
                  <a:pt x="4243501" y="7633"/>
                  <a:pt x="4242294" y="10002"/>
                  <a:pt x="4242816" y="18288"/>
                </a:cubicBezTo>
                <a:cubicBezTo>
                  <a:pt x="3924964" y="16283"/>
                  <a:pt x="3746362" y="-1805"/>
                  <a:pt x="3551843" y="18288"/>
                </a:cubicBezTo>
                <a:cubicBezTo>
                  <a:pt x="3357324" y="38381"/>
                  <a:pt x="3126422" y="47156"/>
                  <a:pt x="2860870" y="18288"/>
                </a:cubicBezTo>
                <a:cubicBezTo>
                  <a:pt x="2595318" y="-10580"/>
                  <a:pt x="2572437" y="11441"/>
                  <a:pt x="2297182" y="18288"/>
                </a:cubicBezTo>
                <a:cubicBezTo>
                  <a:pt x="2021927" y="25135"/>
                  <a:pt x="1916908" y="33601"/>
                  <a:pt x="1733493" y="18288"/>
                </a:cubicBezTo>
                <a:cubicBezTo>
                  <a:pt x="1550078" y="2975"/>
                  <a:pt x="1412440" y="27896"/>
                  <a:pt x="1212233" y="18288"/>
                </a:cubicBezTo>
                <a:cubicBezTo>
                  <a:pt x="1012026" y="8680"/>
                  <a:pt x="914386" y="13859"/>
                  <a:pt x="648545" y="18288"/>
                </a:cubicBezTo>
                <a:cubicBezTo>
                  <a:pt x="382704" y="22717"/>
                  <a:pt x="233522" y="39342"/>
                  <a:pt x="0" y="18288"/>
                </a:cubicBezTo>
                <a:cubicBezTo>
                  <a:pt x="-772" y="13661"/>
                  <a:pt x="-839" y="849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88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3EEC911-DABC-ED3A-3B3C-F1C65B0F7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hr-HR" sz="5000" dirty="0">
                <a:solidFill>
                  <a:srgbClr val="FFFFFF"/>
                </a:solidFill>
              </a:rPr>
              <a:t>IZVOĐENJE IMENICA OD PARTICIPSKE OSNOVE</a:t>
            </a:r>
            <a:br>
              <a:rPr lang="hr-HR" sz="5000" dirty="0">
                <a:solidFill>
                  <a:srgbClr val="FFFFFF"/>
                </a:solidFill>
              </a:rPr>
            </a:br>
            <a:r>
              <a:rPr lang="hr-HR" sz="5000" dirty="0">
                <a:solidFill>
                  <a:srgbClr val="FFFFFF"/>
                </a:solidFill>
              </a:rPr>
              <a:t>(participa perfekta pasivnog)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77604AF-45F6-9D6F-D8C7-FDB174B70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hr-HR" sz="1700" dirty="0">
                <a:solidFill>
                  <a:schemeClr val="tx1">
                    <a:alpha val="80000"/>
                  </a:schemeClr>
                </a:solidFill>
              </a:rPr>
              <a:t>FRANGO, 3. FREGI, </a:t>
            </a:r>
            <a:r>
              <a:rPr lang="hr-HR" sz="1700" b="1" dirty="0">
                <a:solidFill>
                  <a:schemeClr val="tx1">
                    <a:alpha val="80000"/>
                  </a:schemeClr>
                </a:solidFill>
              </a:rPr>
              <a:t>FRACTUM</a:t>
            </a:r>
            <a:r>
              <a:rPr lang="hr-HR" sz="1700" dirty="0">
                <a:solidFill>
                  <a:schemeClr val="tx1">
                    <a:alpha val="80000"/>
                  </a:schemeClr>
                </a:solidFill>
              </a:rPr>
              <a:t> – SLOMITI  </a:t>
            </a:r>
          </a:p>
          <a:p>
            <a:r>
              <a:rPr lang="hr-HR" sz="1700" b="1" dirty="0">
                <a:solidFill>
                  <a:srgbClr val="FF0000">
                    <a:alpha val="80000"/>
                  </a:srgbClr>
                </a:solidFill>
              </a:rPr>
              <a:t>FRACTURA, -AE, F. – LOM</a:t>
            </a:r>
          </a:p>
          <a:p>
            <a:r>
              <a:rPr lang="hr-HR" sz="1700" dirty="0">
                <a:solidFill>
                  <a:schemeClr val="tx1">
                    <a:alpha val="80000"/>
                  </a:schemeClr>
                </a:solidFill>
              </a:rPr>
              <a:t>LAVO, 1. LAVI, </a:t>
            </a:r>
            <a:r>
              <a:rPr lang="hr-HR" sz="1700" b="1" dirty="0">
                <a:solidFill>
                  <a:schemeClr val="tx1">
                    <a:alpha val="80000"/>
                  </a:schemeClr>
                </a:solidFill>
              </a:rPr>
              <a:t>LOTUM</a:t>
            </a:r>
            <a:r>
              <a:rPr lang="hr-HR" sz="1700" dirty="0">
                <a:solidFill>
                  <a:schemeClr val="tx1">
                    <a:alpha val="80000"/>
                  </a:schemeClr>
                </a:solidFill>
              </a:rPr>
              <a:t> – PRATI </a:t>
            </a:r>
          </a:p>
          <a:p>
            <a:r>
              <a:rPr lang="hr-HR" sz="1700" b="1" dirty="0">
                <a:solidFill>
                  <a:srgbClr val="FF0000">
                    <a:alpha val="80000"/>
                  </a:srgbClr>
                </a:solidFill>
              </a:rPr>
              <a:t>LOTIO, -ONIF, F. – LOSION</a:t>
            </a:r>
          </a:p>
          <a:p>
            <a:r>
              <a:rPr lang="hr-HR" sz="1700" dirty="0">
                <a:solidFill>
                  <a:schemeClr val="tx1">
                    <a:alpha val="80000"/>
                  </a:schemeClr>
                </a:solidFill>
              </a:rPr>
              <a:t>DOCEO, 2. DOCUI, </a:t>
            </a:r>
            <a:r>
              <a:rPr lang="hr-HR" sz="1700" b="1" dirty="0">
                <a:solidFill>
                  <a:schemeClr val="tx1">
                    <a:alpha val="80000"/>
                  </a:schemeClr>
                </a:solidFill>
              </a:rPr>
              <a:t>DOCTUM </a:t>
            </a:r>
            <a:r>
              <a:rPr lang="hr-HR" sz="1700" dirty="0">
                <a:solidFill>
                  <a:schemeClr val="tx1">
                    <a:alpha val="80000"/>
                  </a:schemeClr>
                </a:solidFill>
              </a:rPr>
              <a:t>– PODUČAVATI </a:t>
            </a:r>
          </a:p>
          <a:p>
            <a:r>
              <a:rPr lang="hr-HR" sz="1700" b="1" dirty="0">
                <a:solidFill>
                  <a:srgbClr val="FF0000">
                    <a:alpha val="80000"/>
                  </a:srgbClr>
                </a:solidFill>
              </a:rPr>
              <a:t>DOCTOR, -ORIS, M. – NAUČITELJ</a:t>
            </a:r>
          </a:p>
          <a:p>
            <a:r>
              <a:rPr lang="hr-HR" sz="1700" dirty="0">
                <a:solidFill>
                  <a:schemeClr val="tx1">
                    <a:alpha val="80000"/>
                  </a:schemeClr>
                </a:solidFill>
              </a:rPr>
              <a:t>SANO, 1. –AVI, </a:t>
            </a:r>
            <a:r>
              <a:rPr lang="hr-HR" sz="1700" b="1" dirty="0">
                <a:solidFill>
                  <a:schemeClr val="tx1">
                    <a:alpha val="80000"/>
                  </a:schemeClr>
                </a:solidFill>
              </a:rPr>
              <a:t>-ATUM</a:t>
            </a:r>
            <a:r>
              <a:rPr lang="hr-HR" sz="1700" dirty="0">
                <a:solidFill>
                  <a:schemeClr val="tx1">
                    <a:alpha val="80000"/>
                  </a:schemeClr>
                </a:solidFill>
              </a:rPr>
              <a:t>– OZDRAVITI, IZLIČITI </a:t>
            </a:r>
          </a:p>
          <a:p>
            <a:r>
              <a:rPr lang="hr-HR" sz="1700" b="1" dirty="0">
                <a:solidFill>
                  <a:srgbClr val="FF0000">
                    <a:alpha val="80000"/>
                  </a:srgbClr>
                </a:solidFill>
              </a:rPr>
              <a:t>SANATORIUM, -II, N. – SANATORIJ</a:t>
            </a:r>
          </a:p>
          <a:p>
            <a:r>
              <a:rPr lang="hr-HR" sz="1700" dirty="0">
                <a:solidFill>
                  <a:schemeClr val="tx1">
                    <a:alpha val="80000"/>
                  </a:schemeClr>
                </a:solidFill>
              </a:rPr>
              <a:t>UTOR, 3. </a:t>
            </a:r>
            <a:r>
              <a:rPr lang="hr-HR" sz="1700" b="1" dirty="0">
                <a:solidFill>
                  <a:schemeClr val="tx1">
                    <a:alpha val="80000"/>
                  </a:schemeClr>
                </a:solidFill>
              </a:rPr>
              <a:t>USUS</a:t>
            </a:r>
            <a:r>
              <a:rPr lang="hr-HR" sz="1700" dirty="0">
                <a:solidFill>
                  <a:schemeClr val="tx1">
                    <a:alpha val="80000"/>
                  </a:schemeClr>
                </a:solidFill>
              </a:rPr>
              <a:t> SUM – UPOTREBLJAVATI </a:t>
            </a:r>
          </a:p>
          <a:p>
            <a:r>
              <a:rPr lang="hr-HR" sz="1700" b="1" dirty="0">
                <a:solidFill>
                  <a:srgbClr val="FF0000">
                    <a:alpha val="80000"/>
                  </a:srgbClr>
                </a:solidFill>
              </a:rPr>
              <a:t>USUS, -US, M. – UPOTREBA</a:t>
            </a:r>
          </a:p>
          <a:p>
            <a:r>
              <a:rPr lang="hr-HR" sz="1700" dirty="0">
                <a:solidFill>
                  <a:schemeClr val="tx1">
                    <a:alpha val="80000"/>
                  </a:schemeClr>
                </a:solidFill>
              </a:rPr>
              <a:t>RECIPIO, 3. –CEPI, </a:t>
            </a:r>
            <a:r>
              <a:rPr lang="hr-HR" sz="1700" b="1" dirty="0">
                <a:solidFill>
                  <a:schemeClr val="tx1">
                    <a:alpha val="80000"/>
                  </a:schemeClr>
                </a:solidFill>
              </a:rPr>
              <a:t>-CEPTUM </a:t>
            </a:r>
            <a:r>
              <a:rPr lang="hr-HR" sz="1700" dirty="0">
                <a:solidFill>
                  <a:schemeClr val="tx1">
                    <a:alpha val="80000"/>
                  </a:schemeClr>
                </a:solidFill>
              </a:rPr>
              <a:t>– UZETI</a:t>
            </a:r>
          </a:p>
          <a:p>
            <a:r>
              <a:rPr lang="hr-HR" sz="1700" b="1" dirty="0">
                <a:solidFill>
                  <a:srgbClr val="FF0000">
                    <a:alpha val="80000"/>
                  </a:srgbClr>
                </a:solidFill>
              </a:rPr>
              <a:t>RECEPTUM, -I, N. – RECEPT</a:t>
            </a:r>
          </a:p>
          <a:p>
            <a:r>
              <a:rPr lang="hr-HR" sz="1700" dirty="0">
                <a:solidFill>
                  <a:schemeClr val="tx1">
                    <a:alpha val="80000"/>
                  </a:schemeClr>
                </a:solidFill>
              </a:rPr>
              <a:t>MEDICOR, 1. </a:t>
            </a:r>
            <a:r>
              <a:rPr lang="hr-HR" sz="1700" b="1" dirty="0">
                <a:solidFill>
                  <a:schemeClr val="tx1">
                    <a:alpha val="80000"/>
                  </a:schemeClr>
                </a:solidFill>
              </a:rPr>
              <a:t>–ATUM </a:t>
            </a:r>
            <a:r>
              <a:rPr lang="hr-HR" sz="1700" dirty="0">
                <a:solidFill>
                  <a:schemeClr val="tx1">
                    <a:alpha val="80000"/>
                  </a:schemeClr>
                </a:solidFill>
              </a:rPr>
              <a:t>– LIJEČITI </a:t>
            </a:r>
          </a:p>
          <a:p>
            <a:r>
              <a:rPr lang="hr-HR" sz="1700" b="1" dirty="0">
                <a:solidFill>
                  <a:srgbClr val="FF0000">
                    <a:alpha val="80000"/>
                  </a:srgbClr>
                </a:solidFill>
              </a:rPr>
              <a:t>MEDICATRIX, -ICIS, F. - LIJEČNICA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925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36A231-D7CF-3A51-953C-98F137F2C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114" y="365125"/>
            <a:ext cx="10983686" cy="1325563"/>
          </a:xfrm>
        </p:spPr>
        <p:txBody>
          <a:bodyPr/>
          <a:lstStyle/>
          <a:p>
            <a:r>
              <a:rPr lang="hr-HR" b="1" dirty="0"/>
              <a:t>Od kojih su glagola izvedene ove imenice?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2C865D1-6762-9F05-5459-75CCAFD18C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9486" y="2242457"/>
            <a:ext cx="4996544" cy="3934506"/>
          </a:xfrm>
        </p:spPr>
        <p:txBody>
          <a:bodyPr>
            <a:normAutofit/>
          </a:bodyPr>
          <a:lstStyle/>
          <a:p>
            <a:r>
              <a:rPr lang="hr-HR" sz="2400" dirty="0" err="1">
                <a:solidFill>
                  <a:srgbClr val="0070C0"/>
                </a:solidFill>
              </a:rPr>
              <a:t>Lotio</a:t>
            </a:r>
            <a:r>
              <a:rPr lang="hr-HR" sz="2400" dirty="0">
                <a:solidFill>
                  <a:srgbClr val="0070C0"/>
                </a:solidFill>
              </a:rPr>
              <a:t>, -</a:t>
            </a:r>
            <a:r>
              <a:rPr lang="hr-HR" sz="2400" dirty="0" err="1">
                <a:solidFill>
                  <a:srgbClr val="0070C0"/>
                </a:solidFill>
              </a:rPr>
              <a:t>onis</a:t>
            </a:r>
            <a:r>
              <a:rPr lang="hr-HR" sz="2400" dirty="0">
                <a:solidFill>
                  <a:srgbClr val="0070C0"/>
                </a:solidFill>
              </a:rPr>
              <a:t>, f. – losion</a:t>
            </a:r>
          </a:p>
          <a:p>
            <a:r>
              <a:rPr lang="hr-HR" sz="2400" dirty="0" err="1">
                <a:solidFill>
                  <a:srgbClr val="0070C0"/>
                </a:solidFill>
              </a:rPr>
              <a:t>Praeparatum</a:t>
            </a:r>
            <a:r>
              <a:rPr lang="hr-HR" sz="2400" dirty="0">
                <a:solidFill>
                  <a:srgbClr val="0070C0"/>
                </a:solidFill>
              </a:rPr>
              <a:t>, -i, n. – pripravak</a:t>
            </a:r>
          </a:p>
          <a:p>
            <a:r>
              <a:rPr lang="hr-HR" sz="2400" dirty="0" err="1">
                <a:solidFill>
                  <a:srgbClr val="0070C0"/>
                </a:solidFill>
              </a:rPr>
              <a:t>Solutio</a:t>
            </a:r>
            <a:r>
              <a:rPr lang="hr-HR" sz="2400" dirty="0">
                <a:solidFill>
                  <a:srgbClr val="0070C0"/>
                </a:solidFill>
              </a:rPr>
              <a:t>, -</a:t>
            </a:r>
            <a:r>
              <a:rPr lang="hr-HR" sz="2400" dirty="0" err="1">
                <a:solidFill>
                  <a:srgbClr val="0070C0"/>
                </a:solidFill>
              </a:rPr>
              <a:t>onis</a:t>
            </a:r>
            <a:r>
              <a:rPr lang="hr-HR" sz="2400" dirty="0">
                <a:solidFill>
                  <a:srgbClr val="0070C0"/>
                </a:solidFill>
              </a:rPr>
              <a:t>, f. – otopina</a:t>
            </a:r>
          </a:p>
          <a:p>
            <a:r>
              <a:rPr lang="hr-HR" sz="2400" dirty="0" err="1">
                <a:solidFill>
                  <a:srgbClr val="0070C0"/>
                </a:solidFill>
              </a:rPr>
              <a:t>Suspensio</a:t>
            </a:r>
            <a:r>
              <a:rPr lang="hr-HR" sz="2400" dirty="0">
                <a:solidFill>
                  <a:srgbClr val="0070C0"/>
                </a:solidFill>
              </a:rPr>
              <a:t>, -</a:t>
            </a:r>
            <a:r>
              <a:rPr lang="hr-HR" sz="2400" dirty="0" err="1">
                <a:solidFill>
                  <a:srgbClr val="0070C0"/>
                </a:solidFill>
              </a:rPr>
              <a:t>onis</a:t>
            </a:r>
            <a:r>
              <a:rPr lang="hr-HR" sz="2400" dirty="0">
                <a:solidFill>
                  <a:srgbClr val="0070C0"/>
                </a:solidFill>
              </a:rPr>
              <a:t>, f. – suspenzija</a:t>
            </a:r>
          </a:p>
          <a:p>
            <a:r>
              <a:rPr lang="hr-HR" sz="2400" dirty="0" err="1">
                <a:solidFill>
                  <a:srgbClr val="0070C0"/>
                </a:solidFill>
              </a:rPr>
              <a:t>Emulsio</a:t>
            </a:r>
            <a:r>
              <a:rPr lang="hr-HR" sz="2400" dirty="0">
                <a:solidFill>
                  <a:srgbClr val="0070C0"/>
                </a:solidFill>
              </a:rPr>
              <a:t>, -</a:t>
            </a:r>
            <a:r>
              <a:rPr lang="hr-HR" sz="2400" dirty="0" err="1">
                <a:solidFill>
                  <a:srgbClr val="0070C0"/>
                </a:solidFill>
              </a:rPr>
              <a:t>onis</a:t>
            </a:r>
            <a:r>
              <a:rPr lang="hr-HR" sz="2400" dirty="0">
                <a:solidFill>
                  <a:srgbClr val="0070C0"/>
                </a:solidFill>
              </a:rPr>
              <a:t>, f. – emulzija</a:t>
            </a:r>
          </a:p>
          <a:p>
            <a:r>
              <a:rPr lang="hr-HR" sz="2400" dirty="0" err="1">
                <a:solidFill>
                  <a:srgbClr val="0070C0"/>
                </a:solidFill>
              </a:rPr>
              <a:t>Usus</a:t>
            </a:r>
            <a:r>
              <a:rPr lang="hr-HR" sz="2400" dirty="0">
                <a:solidFill>
                  <a:srgbClr val="0070C0"/>
                </a:solidFill>
              </a:rPr>
              <a:t>, -</a:t>
            </a:r>
            <a:r>
              <a:rPr lang="hr-HR" sz="2400" dirty="0" err="1">
                <a:solidFill>
                  <a:srgbClr val="0070C0"/>
                </a:solidFill>
              </a:rPr>
              <a:t>us</a:t>
            </a:r>
            <a:r>
              <a:rPr lang="hr-HR" sz="2400" dirty="0">
                <a:solidFill>
                  <a:srgbClr val="0070C0"/>
                </a:solidFill>
              </a:rPr>
              <a:t>, m. - upotreba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A8E3369-539B-AC0C-FE9A-BF8056AFBB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53742" y="2242457"/>
            <a:ext cx="5900057" cy="3934506"/>
          </a:xfrm>
        </p:spPr>
        <p:txBody>
          <a:bodyPr/>
          <a:lstStyle/>
          <a:p>
            <a:r>
              <a:rPr lang="hr-HR" sz="2400" dirty="0">
                <a:solidFill>
                  <a:srgbClr val="FF0000"/>
                </a:solidFill>
              </a:rPr>
              <a:t>Lavo, 1. lavi, </a:t>
            </a:r>
            <a:r>
              <a:rPr lang="hr-HR" sz="2400" dirty="0" err="1">
                <a:solidFill>
                  <a:srgbClr val="FF0000"/>
                </a:solidFill>
              </a:rPr>
              <a:t>lotum</a:t>
            </a:r>
            <a:r>
              <a:rPr lang="hr-HR" sz="2400" dirty="0">
                <a:solidFill>
                  <a:srgbClr val="FF0000"/>
                </a:solidFill>
              </a:rPr>
              <a:t> – prati</a:t>
            </a:r>
          </a:p>
          <a:p>
            <a:r>
              <a:rPr lang="hr-HR" sz="2400" dirty="0" err="1">
                <a:solidFill>
                  <a:srgbClr val="FF0000"/>
                </a:solidFill>
              </a:rPr>
              <a:t>Praeparo</a:t>
            </a:r>
            <a:r>
              <a:rPr lang="hr-HR" sz="2400" dirty="0">
                <a:solidFill>
                  <a:srgbClr val="FF0000"/>
                </a:solidFill>
              </a:rPr>
              <a:t>, 1. – pripremati</a:t>
            </a:r>
          </a:p>
          <a:p>
            <a:r>
              <a:rPr lang="hr-HR" sz="2400" dirty="0" err="1">
                <a:solidFill>
                  <a:srgbClr val="FF0000"/>
                </a:solidFill>
              </a:rPr>
              <a:t>Solvo</a:t>
            </a:r>
            <a:r>
              <a:rPr lang="hr-HR" sz="2400" dirty="0">
                <a:solidFill>
                  <a:srgbClr val="FF0000"/>
                </a:solidFill>
              </a:rPr>
              <a:t>, 3. </a:t>
            </a:r>
            <a:r>
              <a:rPr lang="hr-HR" sz="2400" dirty="0" err="1">
                <a:solidFill>
                  <a:srgbClr val="FF0000"/>
                </a:solidFill>
              </a:rPr>
              <a:t>solvi</a:t>
            </a:r>
            <a:r>
              <a:rPr lang="hr-HR" sz="2400" dirty="0">
                <a:solidFill>
                  <a:srgbClr val="FF0000"/>
                </a:solidFill>
              </a:rPr>
              <a:t>, </a:t>
            </a:r>
            <a:r>
              <a:rPr lang="hr-HR" sz="2400" dirty="0" err="1">
                <a:solidFill>
                  <a:srgbClr val="FF0000"/>
                </a:solidFill>
              </a:rPr>
              <a:t>solutum</a:t>
            </a:r>
            <a:r>
              <a:rPr lang="hr-HR" sz="2400" dirty="0">
                <a:solidFill>
                  <a:srgbClr val="FF0000"/>
                </a:solidFill>
              </a:rPr>
              <a:t> - otopiti</a:t>
            </a:r>
          </a:p>
          <a:p>
            <a:r>
              <a:rPr lang="hr-HR" sz="2400" dirty="0" err="1">
                <a:solidFill>
                  <a:srgbClr val="FF0000"/>
                </a:solidFill>
              </a:rPr>
              <a:t>Suspendo</a:t>
            </a:r>
            <a:r>
              <a:rPr lang="hr-HR" sz="2400" dirty="0">
                <a:solidFill>
                  <a:srgbClr val="FF0000"/>
                </a:solidFill>
              </a:rPr>
              <a:t>, 3. –</a:t>
            </a:r>
            <a:r>
              <a:rPr lang="hr-HR" sz="2400" dirty="0" err="1">
                <a:solidFill>
                  <a:srgbClr val="FF0000"/>
                </a:solidFill>
              </a:rPr>
              <a:t>pendi</a:t>
            </a:r>
            <a:r>
              <a:rPr lang="hr-HR" sz="2400" dirty="0">
                <a:solidFill>
                  <a:srgbClr val="FF0000"/>
                </a:solidFill>
              </a:rPr>
              <a:t>, -</a:t>
            </a:r>
            <a:r>
              <a:rPr lang="hr-HR" sz="2400" dirty="0" err="1">
                <a:solidFill>
                  <a:srgbClr val="FF0000"/>
                </a:solidFill>
              </a:rPr>
              <a:t>pendum</a:t>
            </a:r>
            <a:r>
              <a:rPr lang="hr-HR" sz="2400" dirty="0">
                <a:solidFill>
                  <a:srgbClr val="FF0000"/>
                </a:solidFill>
              </a:rPr>
              <a:t> –  lebdjeti </a:t>
            </a:r>
          </a:p>
          <a:p>
            <a:r>
              <a:rPr lang="hr-HR" sz="2400" dirty="0" err="1">
                <a:solidFill>
                  <a:srgbClr val="FF0000"/>
                </a:solidFill>
              </a:rPr>
              <a:t>Emulgeo</a:t>
            </a:r>
            <a:r>
              <a:rPr lang="hr-HR" sz="2400" dirty="0">
                <a:solidFill>
                  <a:srgbClr val="FF0000"/>
                </a:solidFill>
              </a:rPr>
              <a:t>, 2. –</a:t>
            </a:r>
            <a:r>
              <a:rPr lang="hr-HR" sz="2400" dirty="0" err="1">
                <a:solidFill>
                  <a:srgbClr val="FF0000"/>
                </a:solidFill>
              </a:rPr>
              <a:t>mulsi</a:t>
            </a:r>
            <a:r>
              <a:rPr lang="hr-HR" sz="2400" dirty="0">
                <a:solidFill>
                  <a:srgbClr val="FF0000"/>
                </a:solidFill>
              </a:rPr>
              <a:t>, -</a:t>
            </a:r>
            <a:r>
              <a:rPr lang="hr-HR" sz="2400" dirty="0" err="1">
                <a:solidFill>
                  <a:srgbClr val="FF0000"/>
                </a:solidFill>
              </a:rPr>
              <a:t>mulsum</a:t>
            </a:r>
            <a:r>
              <a:rPr lang="hr-HR" sz="2400" dirty="0">
                <a:solidFill>
                  <a:srgbClr val="FF0000"/>
                </a:solidFill>
              </a:rPr>
              <a:t> – isušiti</a:t>
            </a:r>
          </a:p>
          <a:p>
            <a:r>
              <a:rPr lang="hr-HR" sz="2400" dirty="0">
                <a:solidFill>
                  <a:srgbClr val="FF0000"/>
                </a:solidFill>
              </a:rPr>
              <a:t>Utor, 3. </a:t>
            </a:r>
            <a:r>
              <a:rPr lang="hr-HR" sz="2400" dirty="0" err="1">
                <a:solidFill>
                  <a:srgbClr val="FF0000"/>
                </a:solidFill>
              </a:rPr>
              <a:t>usus</a:t>
            </a:r>
            <a:r>
              <a:rPr lang="hr-HR" sz="2400" dirty="0">
                <a:solidFill>
                  <a:srgbClr val="FF0000"/>
                </a:solidFill>
              </a:rPr>
              <a:t> </a:t>
            </a:r>
            <a:r>
              <a:rPr lang="hr-HR" sz="2400" dirty="0" err="1">
                <a:solidFill>
                  <a:srgbClr val="FF0000"/>
                </a:solidFill>
              </a:rPr>
              <a:t>sum</a:t>
            </a:r>
            <a:r>
              <a:rPr lang="hr-HR" sz="2400" dirty="0">
                <a:solidFill>
                  <a:srgbClr val="FF0000"/>
                </a:solidFill>
              </a:rPr>
              <a:t> - upotrijebiti</a:t>
            </a:r>
          </a:p>
        </p:txBody>
      </p:sp>
    </p:spTree>
    <p:extLst>
      <p:ext uri="{BB962C8B-B14F-4D97-AF65-F5344CB8AC3E}">
        <p14:creationId xmlns:p14="http://schemas.microsoft.com/office/powerpoint/2010/main" val="400456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9A78F9-D213-0901-311D-CC7B13AA8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29" y="365125"/>
            <a:ext cx="10842171" cy="919389"/>
          </a:xfrm>
        </p:spPr>
        <p:txBody>
          <a:bodyPr>
            <a:normAutofit/>
          </a:bodyPr>
          <a:lstStyle/>
          <a:p>
            <a:r>
              <a:rPr lang="hr-HR" sz="3600" b="1" dirty="0"/>
              <a:t>Od ovih glagola izvedi imenice na –</a:t>
            </a:r>
            <a:r>
              <a:rPr lang="hr-HR" sz="3600" b="1" dirty="0" err="1"/>
              <a:t>us</a:t>
            </a:r>
            <a:r>
              <a:rPr lang="hr-HR" sz="3600" b="1" dirty="0"/>
              <a:t> IV. deklinacije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CEC088-91C0-4F63-0F42-EF2F356B70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0113" y="1825625"/>
            <a:ext cx="6128657" cy="4351338"/>
          </a:xfrm>
        </p:spPr>
        <p:txBody>
          <a:bodyPr>
            <a:normAutofit/>
          </a:bodyPr>
          <a:lstStyle/>
          <a:p>
            <a:r>
              <a:rPr lang="hr-HR" dirty="0" err="1">
                <a:solidFill>
                  <a:srgbClr val="0070C0"/>
                </a:solidFill>
              </a:rPr>
              <a:t>Sentio</a:t>
            </a:r>
            <a:r>
              <a:rPr lang="hr-HR" dirty="0">
                <a:solidFill>
                  <a:srgbClr val="0070C0"/>
                </a:solidFill>
              </a:rPr>
              <a:t>, 4. </a:t>
            </a:r>
            <a:r>
              <a:rPr lang="hr-HR" dirty="0" err="1">
                <a:solidFill>
                  <a:srgbClr val="0070C0"/>
                </a:solidFill>
              </a:rPr>
              <a:t>sensi</a:t>
            </a:r>
            <a:r>
              <a:rPr lang="hr-HR" dirty="0">
                <a:solidFill>
                  <a:srgbClr val="0070C0"/>
                </a:solidFill>
              </a:rPr>
              <a:t>, </a:t>
            </a:r>
            <a:r>
              <a:rPr lang="hr-HR" dirty="0" err="1">
                <a:solidFill>
                  <a:srgbClr val="0070C0"/>
                </a:solidFill>
              </a:rPr>
              <a:t>sensum</a:t>
            </a:r>
            <a:r>
              <a:rPr lang="hr-HR" dirty="0">
                <a:solidFill>
                  <a:srgbClr val="0070C0"/>
                </a:solidFill>
              </a:rPr>
              <a:t> –osjećati</a:t>
            </a:r>
          </a:p>
          <a:p>
            <a:r>
              <a:rPr lang="hr-HR" dirty="0">
                <a:solidFill>
                  <a:srgbClr val="0070C0"/>
                </a:solidFill>
              </a:rPr>
              <a:t>Audio, 4. – slušati</a:t>
            </a:r>
          </a:p>
          <a:p>
            <a:r>
              <a:rPr lang="hr-HR" dirty="0">
                <a:solidFill>
                  <a:srgbClr val="0070C0"/>
                </a:solidFill>
              </a:rPr>
              <a:t>Video, 2. vidi, </a:t>
            </a:r>
            <a:r>
              <a:rPr lang="hr-HR" dirty="0" err="1">
                <a:solidFill>
                  <a:srgbClr val="0070C0"/>
                </a:solidFill>
              </a:rPr>
              <a:t>visum</a:t>
            </a:r>
            <a:r>
              <a:rPr lang="hr-HR" dirty="0">
                <a:solidFill>
                  <a:srgbClr val="0070C0"/>
                </a:solidFill>
              </a:rPr>
              <a:t> – vidjeti</a:t>
            </a:r>
          </a:p>
          <a:p>
            <a:r>
              <a:rPr lang="hr-HR" dirty="0">
                <a:solidFill>
                  <a:srgbClr val="0070C0"/>
                </a:solidFill>
              </a:rPr>
              <a:t>Tango, 3. </a:t>
            </a:r>
            <a:r>
              <a:rPr lang="hr-HR" dirty="0" err="1">
                <a:solidFill>
                  <a:srgbClr val="0070C0"/>
                </a:solidFill>
              </a:rPr>
              <a:t>tetigi</a:t>
            </a:r>
            <a:r>
              <a:rPr lang="hr-HR" dirty="0">
                <a:solidFill>
                  <a:srgbClr val="0070C0"/>
                </a:solidFill>
              </a:rPr>
              <a:t>, </a:t>
            </a:r>
            <a:r>
              <a:rPr lang="hr-HR" dirty="0" err="1">
                <a:solidFill>
                  <a:srgbClr val="0070C0"/>
                </a:solidFill>
              </a:rPr>
              <a:t>tactum</a:t>
            </a:r>
            <a:r>
              <a:rPr lang="hr-HR" dirty="0">
                <a:solidFill>
                  <a:srgbClr val="0070C0"/>
                </a:solidFill>
              </a:rPr>
              <a:t> – dodirivati</a:t>
            </a:r>
          </a:p>
          <a:p>
            <a:r>
              <a:rPr lang="hr-HR" dirty="0">
                <a:solidFill>
                  <a:srgbClr val="0070C0"/>
                </a:solidFill>
              </a:rPr>
              <a:t>Gusto, 1. – okusiti</a:t>
            </a:r>
          </a:p>
          <a:p>
            <a:r>
              <a:rPr lang="hr-HR" dirty="0" err="1">
                <a:solidFill>
                  <a:srgbClr val="0070C0"/>
                </a:solidFill>
              </a:rPr>
              <a:t>Olfacio</a:t>
            </a:r>
            <a:r>
              <a:rPr lang="hr-HR" dirty="0">
                <a:solidFill>
                  <a:srgbClr val="0070C0"/>
                </a:solidFill>
              </a:rPr>
              <a:t>, 3.olfeci, </a:t>
            </a:r>
            <a:r>
              <a:rPr lang="hr-HR" dirty="0" err="1">
                <a:solidFill>
                  <a:srgbClr val="0070C0"/>
                </a:solidFill>
              </a:rPr>
              <a:t>olfactum</a:t>
            </a:r>
            <a:r>
              <a:rPr lang="hr-HR" dirty="0">
                <a:solidFill>
                  <a:srgbClr val="0070C0"/>
                </a:solidFill>
              </a:rPr>
              <a:t> – mirisati</a:t>
            </a:r>
          </a:p>
          <a:p>
            <a:r>
              <a:rPr lang="hr-HR" dirty="0" err="1">
                <a:solidFill>
                  <a:srgbClr val="0070C0"/>
                </a:solidFill>
              </a:rPr>
              <a:t>Odoror</a:t>
            </a:r>
            <a:r>
              <a:rPr lang="hr-HR" dirty="0">
                <a:solidFill>
                  <a:srgbClr val="0070C0"/>
                </a:solidFill>
              </a:rPr>
              <a:t>, 1. – njušiti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08752B6-1ED8-3E68-70EE-43B2A7A851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81800" y="1825625"/>
            <a:ext cx="5040085" cy="4351338"/>
          </a:xfrm>
        </p:spPr>
        <p:txBody>
          <a:bodyPr>
            <a:normAutofit/>
          </a:bodyPr>
          <a:lstStyle/>
          <a:p>
            <a:r>
              <a:rPr lang="hr-HR" dirty="0" err="1">
                <a:solidFill>
                  <a:srgbClr val="FF0000"/>
                </a:solidFill>
              </a:rPr>
              <a:t>Sensus</a:t>
            </a:r>
            <a:r>
              <a:rPr lang="hr-HR" dirty="0">
                <a:solidFill>
                  <a:srgbClr val="FF0000"/>
                </a:solidFill>
              </a:rPr>
              <a:t>, -</a:t>
            </a:r>
            <a:r>
              <a:rPr lang="hr-HR" dirty="0" err="1">
                <a:solidFill>
                  <a:srgbClr val="FF0000"/>
                </a:solidFill>
              </a:rPr>
              <a:t>us</a:t>
            </a:r>
            <a:r>
              <a:rPr lang="hr-HR" dirty="0">
                <a:solidFill>
                  <a:srgbClr val="FF0000"/>
                </a:solidFill>
              </a:rPr>
              <a:t>, m. – osjetilo</a:t>
            </a:r>
          </a:p>
          <a:p>
            <a:r>
              <a:rPr lang="hr-HR" dirty="0" err="1">
                <a:solidFill>
                  <a:srgbClr val="FF0000"/>
                </a:solidFill>
              </a:rPr>
              <a:t>Auditus</a:t>
            </a:r>
            <a:r>
              <a:rPr lang="hr-HR" dirty="0">
                <a:solidFill>
                  <a:srgbClr val="FF0000"/>
                </a:solidFill>
              </a:rPr>
              <a:t>, -</a:t>
            </a:r>
            <a:r>
              <a:rPr lang="hr-HR" dirty="0" err="1">
                <a:solidFill>
                  <a:srgbClr val="FF0000"/>
                </a:solidFill>
              </a:rPr>
              <a:t>us</a:t>
            </a:r>
            <a:r>
              <a:rPr lang="hr-HR" dirty="0">
                <a:solidFill>
                  <a:srgbClr val="FF0000"/>
                </a:solidFill>
              </a:rPr>
              <a:t>, m. – sluh</a:t>
            </a:r>
          </a:p>
          <a:p>
            <a:r>
              <a:rPr lang="hr-HR" dirty="0" err="1">
                <a:solidFill>
                  <a:srgbClr val="FF0000"/>
                </a:solidFill>
              </a:rPr>
              <a:t>Visus</a:t>
            </a:r>
            <a:r>
              <a:rPr lang="hr-HR" dirty="0">
                <a:solidFill>
                  <a:srgbClr val="FF0000"/>
                </a:solidFill>
              </a:rPr>
              <a:t>, -</a:t>
            </a:r>
            <a:r>
              <a:rPr lang="hr-HR" dirty="0" err="1">
                <a:solidFill>
                  <a:srgbClr val="FF0000"/>
                </a:solidFill>
              </a:rPr>
              <a:t>us</a:t>
            </a:r>
            <a:r>
              <a:rPr lang="hr-HR" dirty="0">
                <a:solidFill>
                  <a:srgbClr val="FF0000"/>
                </a:solidFill>
              </a:rPr>
              <a:t>, m. – vid</a:t>
            </a:r>
          </a:p>
          <a:p>
            <a:r>
              <a:rPr lang="hr-HR" dirty="0" err="1">
                <a:solidFill>
                  <a:srgbClr val="FF0000"/>
                </a:solidFill>
              </a:rPr>
              <a:t>Tactus</a:t>
            </a:r>
            <a:r>
              <a:rPr lang="hr-HR" dirty="0">
                <a:solidFill>
                  <a:srgbClr val="FF0000"/>
                </a:solidFill>
              </a:rPr>
              <a:t>, -</a:t>
            </a:r>
            <a:r>
              <a:rPr lang="hr-HR" dirty="0" err="1">
                <a:solidFill>
                  <a:srgbClr val="FF0000"/>
                </a:solidFill>
              </a:rPr>
              <a:t>us</a:t>
            </a:r>
            <a:r>
              <a:rPr lang="hr-HR" dirty="0">
                <a:solidFill>
                  <a:srgbClr val="FF0000"/>
                </a:solidFill>
              </a:rPr>
              <a:t>, m. – dodir</a:t>
            </a:r>
          </a:p>
          <a:p>
            <a:r>
              <a:rPr lang="hr-HR" dirty="0" err="1">
                <a:solidFill>
                  <a:srgbClr val="FF0000"/>
                </a:solidFill>
              </a:rPr>
              <a:t>Gustus</a:t>
            </a:r>
            <a:r>
              <a:rPr lang="hr-HR" dirty="0">
                <a:solidFill>
                  <a:srgbClr val="FF0000"/>
                </a:solidFill>
              </a:rPr>
              <a:t>, -</a:t>
            </a:r>
            <a:r>
              <a:rPr lang="hr-HR" dirty="0" err="1">
                <a:solidFill>
                  <a:srgbClr val="FF0000"/>
                </a:solidFill>
              </a:rPr>
              <a:t>us</a:t>
            </a:r>
            <a:r>
              <a:rPr lang="hr-HR" dirty="0">
                <a:solidFill>
                  <a:srgbClr val="FF0000"/>
                </a:solidFill>
              </a:rPr>
              <a:t>, m. – okus</a:t>
            </a:r>
          </a:p>
          <a:p>
            <a:r>
              <a:rPr lang="hr-HR" dirty="0" err="1">
                <a:solidFill>
                  <a:srgbClr val="FF0000"/>
                </a:solidFill>
              </a:rPr>
              <a:t>Olfactus</a:t>
            </a:r>
            <a:r>
              <a:rPr lang="hr-HR" dirty="0">
                <a:solidFill>
                  <a:srgbClr val="FF0000"/>
                </a:solidFill>
              </a:rPr>
              <a:t>, -</a:t>
            </a:r>
            <a:r>
              <a:rPr lang="hr-HR" dirty="0" err="1">
                <a:solidFill>
                  <a:srgbClr val="FF0000"/>
                </a:solidFill>
              </a:rPr>
              <a:t>us</a:t>
            </a:r>
            <a:r>
              <a:rPr lang="hr-HR" dirty="0">
                <a:solidFill>
                  <a:srgbClr val="FF0000"/>
                </a:solidFill>
              </a:rPr>
              <a:t>, m. – miris</a:t>
            </a:r>
          </a:p>
          <a:p>
            <a:r>
              <a:rPr lang="hr-HR" dirty="0" err="1">
                <a:solidFill>
                  <a:srgbClr val="FF0000"/>
                </a:solidFill>
              </a:rPr>
              <a:t>Odoratus</a:t>
            </a:r>
            <a:r>
              <a:rPr lang="hr-HR" dirty="0">
                <a:solidFill>
                  <a:srgbClr val="FF0000"/>
                </a:solidFill>
              </a:rPr>
              <a:t>, -</a:t>
            </a:r>
            <a:r>
              <a:rPr lang="hr-HR" dirty="0" err="1">
                <a:solidFill>
                  <a:srgbClr val="FF0000"/>
                </a:solidFill>
              </a:rPr>
              <a:t>us</a:t>
            </a:r>
            <a:r>
              <a:rPr lang="hr-HR" dirty="0">
                <a:solidFill>
                  <a:srgbClr val="FF0000"/>
                </a:solidFill>
              </a:rPr>
              <a:t>, m. - njuh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0927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2CD549-9E49-37A4-2896-AF8CBE2FE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700" b="1" dirty="0" err="1"/>
              <a:t>Lotiones</a:t>
            </a:r>
            <a:r>
              <a:rPr lang="hr-HR" sz="3700" b="1" dirty="0"/>
              <a:t> preparata </a:t>
            </a:r>
            <a:r>
              <a:rPr lang="hr-HR" sz="3700" b="1" dirty="0" err="1"/>
              <a:t>remediorum</a:t>
            </a:r>
            <a:r>
              <a:rPr lang="hr-HR" sz="3700" b="1" dirty="0"/>
              <a:t> </a:t>
            </a:r>
            <a:r>
              <a:rPr lang="hr-HR" sz="3700" b="1" dirty="0" err="1"/>
              <a:t>liquida</a:t>
            </a:r>
            <a:r>
              <a:rPr lang="hr-HR" sz="3700" b="1" dirty="0"/>
              <a:t> </a:t>
            </a:r>
            <a:r>
              <a:rPr lang="hr-HR" sz="3700" b="1" dirty="0" err="1"/>
              <a:t>sunt</a:t>
            </a:r>
            <a:r>
              <a:rPr lang="hr-HR" sz="3700" b="1" dirty="0"/>
              <a:t>.</a:t>
            </a:r>
            <a:endParaRPr lang="hr-HR" sz="3700" dirty="0"/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2B09A9AA-9E32-56C2-3A71-D32D11D525D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34977762"/>
              </p:ext>
            </p:extLst>
          </p:nvPr>
        </p:nvGraphicFramePr>
        <p:xfrm>
          <a:off x="5900057" y="2026218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zervirano mjesto sadržaja 8">
            <a:extLst>
              <a:ext uri="{FF2B5EF4-FFF2-40B4-BE49-F238E27FC236}">
                <a16:creationId xmlns:a16="http://schemas.microsoft.com/office/drawing/2014/main" id="{42273EBC-C0FF-A066-9DEE-6F55AAE4D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68886" y="1825625"/>
            <a:ext cx="4484914" cy="8304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dirty="0" err="1"/>
              <a:t>Liquidus</a:t>
            </a:r>
            <a:r>
              <a:rPr lang="hr-HR" sz="3600" dirty="0"/>
              <a:t>, 3 - tekući</a:t>
            </a:r>
          </a:p>
        </p:txBody>
      </p:sp>
      <p:pic>
        <p:nvPicPr>
          <p:cNvPr id="8" name="Picture 2" descr="LA ROCHE-POSAY Lipikar Syndet Cleansing Body Cream Gel - SkinMiles">
            <a:extLst>
              <a:ext uri="{FF2B5EF4-FFF2-40B4-BE49-F238E27FC236}">
                <a16:creationId xmlns:a16="http://schemas.microsoft.com/office/drawing/2014/main" id="{6070C3BD-8BB8-163B-213A-67AF6A2C7C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651453"/>
            <a:ext cx="4479077" cy="4479077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88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BA72A1-2CF3-E6BA-1727-4A899AE03E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71657" y="985235"/>
            <a:ext cx="4310744" cy="2617935"/>
          </a:xfrm>
        </p:spPr>
        <p:txBody>
          <a:bodyPr anchor="t">
            <a:normAutofit fontScale="90000"/>
          </a:bodyPr>
          <a:lstStyle/>
          <a:p>
            <a:pPr algn="l"/>
            <a:br>
              <a:rPr lang="hr-HR" sz="4000" b="1" dirty="0"/>
            </a:br>
            <a:r>
              <a:rPr lang="hr-HR" sz="4000" b="1" dirty="0" err="1"/>
              <a:t>Formae</a:t>
            </a:r>
            <a:r>
              <a:rPr lang="hr-HR" sz="4000" b="1" dirty="0"/>
              <a:t> </a:t>
            </a:r>
            <a:r>
              <a:rPr lang="hr-HR" sz="4000" b="1" dirty="0" err="1"/>
              <a:t>losionum</a:t>
            </a:r>
            <a:r>
              <a:rPr lang="hr-HR" sz="4000" b="1" dirty="0"/>
              <a:t> </a:t>
            </a:r>
            <a:r>
              <a:rPr lang="hr-HR" sz="4000" b="1" dirty="0" err="1"/>
              <a:t>sunt</a:t>
            </a:r>
            <a:r>
              <a:rPr lang="hr-HR" sz="4000" b="1" dirty="0"/>
              <a:t>: </a:t>
            </a:r>
            <a:r>
              <a:rPr lang="hr-HR" sz="4000" b="1" dirty="0" err="1"/>
              <a:t>solutio</a:t>
            </a:r>
            <a:r>
              <a:rPr lang="hr-HR" sz="4000" b="1" dirty="0"/>
              <a:t>, </a:t>
            </a:r>
            <a:r>
              <a:rPr lang="hr-HR" sz="4000" b="1" dirty="0" err="1"/>
              <a:t>suspensio</a:t>
            </a:r>
            <a:r>
              <a:rPr lang="hr-HR" sz="4000" b="1" dirty="0"/>
              <a:t>, </a:t>
            </a:r>
            <a:r>
              <a:rPr lang="hr-HR" sz="4000" b="1" dirty="0" err="1"/>
              <a:t>emulsio</a:t>
            </a:r>
            <a:r>
              <a:rPr lang="hr-HR" sz="4000" b="1" dirty="0"/>
              <a:t>.</a:t>
            </a:r>
            <a:endParaRPr lang="hr-HR" sz="4000" dirty="0"/>
          </a:p>
        </p:txBody>
      </p:sp>
      <p:sp>
        <p:nvSpPr>
          <p:cNvPr id="5" name="Podnaslov 4">
            <a:extLst>
              <a:ext uri="{FF2B5EF4-FFF2-40B4-BE49-F238E27FC236}">
                <a16:creationId xmlns:a16="http://schemas.microsoft.com/office/drawing/2014/main" id="{06FAB348-26CE-62A7-5FA9-8BFE74D4F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71656" y="4332514"/>
            <a:ext cx="4310744" cy="1540251"/>
          </a:xfrm>
        </p:spPr>
        <p:txBody>
          <a:bodyPr anchor="b">
            <a:normAutofit/>
          </a:bodyPr>
          <a:lstStyle/>
          <a:p>
            <a:pPr algn="l"/>
            <a:r>
              <a:rPr lang="hr-HR" sz="2800" b="1" dirty="0"/>
              <a:t>Oblici losiona su: otopina, suspenzija, emulzija</a:t>
            </a:r>
          </a:p>
        </p:txBody>
      </p:sp>
      <p:pic>
        <p:nvPicPr>
          <p:cNvPr id="2050" name="Picture 2" descr="Mixtures - Labster">
            <a:extLst>
              <a:ext uri="{FF2B5EF4-FFF2-40B4-BE49-F238E27FC236}">
                <a16:creationId xmlns:a16="http://schemas.microsoft.com/office/drawing/2014/main" id="{1BB4810C-8D6E-07CA-E79D-021EEB005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00" y="1328173"/>
            <a:ext cx="6268321" cy="4156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70" name="Straight Connector 2069">
            <a:extLst>
              <a:ext uri="{FF2B5EF4-FFF2-40B4-BE49-F238E27FC236}">
                <a16:creationId xmlns:a16="http://schemas.microsoft.com/office/drawing/2014/main" id="{192712F8-36FA-35DF-0CE8-4098D9332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2094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43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3" name="Rectangle 307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AFB103C-B8A8-4783-A974-D6A753213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 fontScale="90000"/>
          </a:bodyPr>
          <a:lstStyle/>
          <a:p>
            <a:br>
              <a:rPr lang="hr-HR" sz="1800" b="1" dirty="0"/>
            </a:br>
            <a:br>
              <a:rPr lang="hr-HR" sz="1800" b="1" dirty="0"/>
            </a:br>
            <a:r>
              <a:rPr lang="hr-HR" sz="3600" b="1" dirty="0" err="1"/>
              <a:t>Lotione</a:t>
            </a:r>
            <a:r>
              <a:rPr lang="hr-HR" sz="3600" b="1" dirty="0"/>
              <a:t> ad </a:t>
            </a:r>
            <a:r>
              <a:rPr lang="hr-HR" sz="3600" b="1" dirty="0" err="1"/>
              <a:t>unguendam</a:t>
            </a:r>
            <a:r>
              <a:rPr lang="hr-HR" sz="3600" b="1" dirty="0"/>
              <a:t> </a:t>
            </a:r>
            <a:r>
              <a:rPr lang="hr-HR" sz="3600" b="1" dirty="0" err="1"/>
              <a:t>cutem</a:t>
            </a:r>
            <a:r>
              <a:rPr lang="hr-HR" sz="3600" b="1" dirty="0"/>
              <a:t> </a:t>
            </a:r>
            <a:r>
              <a:rPr lang="hr-HR" sz="3600" b="1" dirty="0" err="1"/>
              <a:t>aegrotam</a:t>
            </a:r>
            <a:r>
              <a:rPr lang="hr-HR" sz="3600" b="1" dirty="0"/>
              <a:t> </a:t>
            </a:r>
            <a:r>
              <a:rPr lang="hr-HR" sz="3600" b="1" dirty="0" err="1"/>
              <a:t>saepissime</a:t>
            </a:r>
            <a:r>
              <a:rPr lang="hr-HR" sz="3600" b="1" dirty="0"/>
              <a:t> </a:t>
            </a:r>
            <a:r>
              <a:rPr lang="hr-HR" sz="3600" b="1" dirty="0" err="1"/>
              <a:t>utimur</a:t>
            </a:r>
            <a:r>
              <a:rPr lang="hr-HR" sz="3600" b="1" dirty="0"/>
              <a:t>. </a:t>
            </a:r>
            <a:br>
              <a:rPr lang="hr-HR" sz="1800" b="1" dirty="0"/>
            </a:br>
            <a:br>
              <a:rPr lang="hr-HR" sz="1800" b="1" dirty="0"/>
            </a:br>
            <a:endParaRPr lang="hr-HR" sz="1800" dirty="0"/>
          </a:p>
        </p:txBody>
      </p:sp>
      <p:sp>
        <p:nvSpPr>
          <p:cNvPr id="3084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7C36E08-2D65-6EFB-E9EC-5A4E11963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Autofit/>
          </a:bodyPr>
          <a:lstStyle/>
          <a:p>
            <a:r>
              <a:rPr lang="hr-HR" dirty="0" err="1"/>
              <a:t>Ungo</a:t>
            </a:r>
            <a:r>
              <a:rPr lang="hr-HR" dirty="0"/>
              <a:t>, 3. </a:t>
            </a:r>
            <a:r>
              <a:rPr lang="hr-HR" dirty="0" err="1"/>
              <a:t>unxi</a:t>
            </a:r>
            <a:r>
              <a:rPr lang="hr-HR" dirty="0"/>
              <a:t>, </a:t>
            </a:r>
            <a:r>
              <a:rPr lang="hr-HR" dirty="0" err="1"/>
              <a:t>unctum</a:t>
            </a:r>
            <a:r>
              <a:rPr lang="hr-HR" dirty="0"/>
              <a:t> – mazati</a:t>
            </a:r>
          </a:p>
          <a:p>
            <a:r>
              <a:rPr lang="hr-HR" dirty="0"/>
              <a:t>Ad </a:t>
            </a:r>
            <a:r>
              <a:rPr lang="hr-HR" dirty="0" err="1"/>
              <a:t>unguendam</a:t>
            </a:r>
            <a:r>
              <a:rPr lang="hr-HR" dirty="0"/>
              <a:t> – za mazanje </a:t>
            </a:r>
          </a:p>
          <a:p>
            <a:r>
              <a:rPr lang="hr-HR" dirty="0"/>
              <a:t>Utor, 3. </a:t>
            </a:r>
            <a:r>
              <a:rPr lang="hr-HR" dirty="0" err="1"/>
              <a:t>usus</a:t>
            </a:r>
            <a:r>
              <a:rPr lang="hr-HR" dirty="0"/>
              <a:t> </a:t>
            </a:r>
            <a:r>
              <a:rPr lang="hr-HR" dirty="0" err="1"/>
              <a:t>sum</a:t>
            </a:r>
            <a:r>
              <a:rPr lang="hr-HR" dirty="0"/>
              <a:t> – koristiti (deponentni glagol – ima samo pasivne oblike, a značenje aktivno)</a:t>
            </a:r>
          </a:p>
          <a:p>
            <a:r>
              <a:rPr lang="hr-HR" dirty="0" err="1"/>
              <a:t>Cutis</a:t>
            </a:r>
            <a:r>
              <a:rPr lang="hr-HR" dirty="0"/>
              <a:t>, -</a:t>
            </a:r>
            <a:r>
              <a:rPr lang="hr-HR" dirty="0" err="1"/>
              <a:t>is</a:t>
            </a:r>
            <a:r>
              <a:rPr lang="hr-HR" dirty="0"/>
              <a:t>, f. – koža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b="1" dirty="0"/>
              <a:t>Losionom se najčešće koristimo za mazanje bolesne kože. </a:t>
            </a:r>
          </a:p>
        </p:txBody>
      </p:sp>
      <p:pic>
        <p:nvPicPr>
          <p:cNvPr id="3074" name="Picture 2" descr="BELOSALIC mast i losion – Uputa o lijeku | Kreni zdravo!">
            <a:extLst>
              <a:ext uri="{FF2B5EF4-FFF2-40B4-BE49-F238E27FC236}">
                <a16:creationId xmlns:a16="http://schemas.microsoft.com/office/drawing/2014/main" id="{CF8719B4-3504-CFC7-B971-973B20FC75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7" r="21332" b="2"/>
          <a:stretch>
            <a:fillRect/>
          </a:stretch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94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605</Words>
  <Application>Microsoft Office PowerPoint</Application>
  <PresentationFormat>Široki zaslon</PresentationFormat>
  <Paragraphs>68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Tema sustava Office</vt:lpstr>
      <vt:lpstr>DE LOTIONIBUS</vt:lpstr>
      <vt:lpstr>LOTIO, -ONIS, F. – losion, tekuća krema, mlijeko za kožu</vt:lpstr>
      <vt:lpstr>DE LOTIONIBUS </vt:lpstr>
      <vt:lpstr>IZVOĐENJE IMENICA OD PARTICIPSKE OSNOVE (participa perfekta pasivnog)</vt:lpstr>
      <vt:lpstr>Od kojih su glagola izvedene ove imenice?</vt:lpstr>
      <vt:lpstr>Od ovih glagola izvedi imenice na –us IV. deklinacije</vt:lpstr>
      <vt:lpstr>Lotiones preparata remediorum liquida sunt.</vt:lpstr>
      <vt:lpstr> Formae losionum sunt: solutio, suspensio, emulsio.</vt:lpstr>
      <vt:lpstr>  Lotione ad unguendam cutem aegrotam saepissime utimur.   </vt:lpstr>
      <vt:lpstr> Lotiones suspensiones et lotiones emulsiones dantur cum nota: „Ante usum agita!”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deana.radovcic@gmail.com</dc:creator>
  <cp:lastModifiedBy>deana.radovcic@gmail.com</cp:lastModifiedBy>
  <cp:revision>11</cp:revision>
  <dcterms:created xsi:type="dcterms:W3CDTF">2025-05-17T16:16:50Z</dcterms:created>
  <dcterms:modified xsi:type="dcterms:W3CDTF">2025-05-21T08:24:44Z</dcterms:modified>
</cp:coreProperties>
</file>