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59" d="100"/>
          <a:sy n="59" d="100"/>
        </p:scale>
        <p:origin x="964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B1BE2E4-A3A9-4BAE-81F6-D461EF732DAD}" type="doc">
      <dgm:prSet loTypeId="urn:microsoft.com/office/officeart/2005/8/layout/hierarchy1" loCatId="hierarchy" qsTypeId="urn:microsoft.com/office/officeart/2005/8/quickstyle/simple5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9F29DEE4-E10C-4FB6-80D4-44FD8A7F89B1}">
      <dgm:prSet/>
      <dgm:spPr/>
      <dgm:t>
        <a:bodyPr/>
        <a:lstStyle/>
        <a:p>
          <a:r>
            <a:rPr lang="hr-HR" dirty="0"/>
            <a:t>Losioni su tekući pripravci lijekova</a:t>
          </a:r>
          <a:endParaRPr lang="en-US" dirty="0"/>
        </a:p>
      </dgm:t>
    </dgm:pt>
    <dgm:pt modelId="{0C22B02A-52E5-4F6F-A62F-9E1DF2C9AA58}" type="parTrans" cxnId="{B5B0CF0A-969F-45E4-8112-BD5321547786}">
      <dgm:prSet/>
      <dgm:spPr/>
      <dgm:t>
        <a:bodyPr/>
        <a:lstStyle/>
        <a:p>
          <a:endParaRPr lang="en-US"/>
        </a:p>
      </dgm:t>
    </dgm:pt>
    <dgm:pt modelId="{A03D5346-4549-415F-85C5-38B7B70DE8D2}" type="sibTrans" cxnId="{B5B0CF0A-969F-45E4-8112-BD5321547786}">
      <dgm:prSet/>
      <dgm:spPr/>
      <dgm:t>
        <a:bodyPr/>
        <a:lstStyle/>
        <a:p>
          <a:endParaRPr lang="en-US"/>
        </a:p>
      </dgm:t>
    </dgm:pt>
    <dgm:pt modelId="{49CD74AB-2022-4A7F-88C2-7A0E74D83B9C}" type="pres">
      <dgm:prSet presAssocID="{BB1BE2E4-A3A9-4BAE-81F6-D461EF732DAD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63094FFA-1C56-4155-B48B-027109FC6456}" type="pres">
      <dgm:prSet presAssocID="{9F29DEE4-E10C-4FB6-80D4-44FD8A7F89B1}" presName="hierRoot1" presStyleCnt="0"/>
      <dgm:spPr/>
    </dgm:pt>
    <dgm:pt modelId="{BB940416-1751-43D3-97DB-42CDC0D77D1E}" type="pres">
      <dgm:prSet presAssocID="{9F29DEE4-E10C-4FB6-80D4-44FD8A7F89B1}" presName="composite" presStyleCnt="0"/>
      <dgm:spPr/>
    </dgm:pt>
    <dgm:pt modelId="{131EAC54-E61E-4CAD-A67A-F18722878CFD}" type="pres">
      <dgm:prSet presAssocID="{9F29DEE4-E10C-4FB6-80D4-44FD8A7F89B1}" presName="background" presStyleLbl="node0" presStyleIdx="0" presStyleCnt="1"/>
      <dgm:spPr/>
    </dgm:pt>
    <dgm:pt modelId="{4148669C-1143-4D88-9C08-B382706533C6}" type="pres">
      <dgm:prSet presAssocID="{9F29DEE4-E10C-4FB6-80D4-44FD8A7F89B1}" presName="text" presStyleLbl="fgAcc0" presStyleIdx="0" presStyleCnt="1" custLinFactX="16013" custLinFactNeighborX="100000" custLinFactNeighborY="21320">
        <dgm:presLayoutVars>
          <dgm:chPref val="3"/>
        </dgm:presLayoutVars>
      </dgm:prSet>
      <dgm:spPr/>
    </dgm:pt>
    <dgm:pt modelId="{63B19DFA-2431-42D0-BCE9-1090D40BA8B0}" type="pres">
      <dgm:prSet presAssocID="{9F29DEE4-E10C-4FB6-80D4-44FD8A7F89B1}" presName="hierChild2" presStyleCnt="0"/>
      <dgm:spPr/>
    </dgm:pt>
  </dgm:ptLst>
  <dgm:cxnLst>
    <dgm:cxn modelId="{B5B0CF0A-969F-45E4-8112-BD5321547786}" srcId="{BB1BE2E4-A3A9-4BAE-81F6-D461EF732DAD}" destId="{9F29DEE4-E10C-4FB6-80D4-44FD8A7F89B1}" srcOrd="0" destOrd="0" parTransId="{0C22B02A-52E5-4F6F-A62F-9E1DF2C9AA58}" sibTransId="{A03D5346-4549-415F-85C5-38B7B70DE8D2}"/>
    <dgm:cxn modelId="{AE33F418-36C7-4AC6-A5C0-DAB0A64479C4}" type="presOf" srcId="{9F29DEE4-E10C-4FB6-80D4-44FD8A7F89B1}" destId="{4148669C-1143-4D88-9C08-B382706533C6}" srcOrd="0" destOrd="0" presId="urn:microsoft.com/office/officeart/2005/8/layout/hierarchy1"/>
    <dgm:cxn modelId="{211F2361-5188-492A-A79B-029B840ED224}" type="presOf" srcId="{BB1BE2E4-A3A9-4BAE-81F6-D461EF732DAD}" destId="{49CD74AB-2022-4A7F-88C2-7A0E74D83B9C}" srcOrd="0" destOrd="0" presId="urn:microsoft.com/office/officeart/2005/8/layout/hierarchy1"/>
    <dgm:cxn modelId="{B62DD4AF-C130-4E0A-A2EF-F9D6FA62F4FA}" type="presParOf" srcId="{49CD74AB-2022-4A7F-88C2-7A0E74D83B9C}" destId="{63094FFA-1C56-4155-B48B-027109FC6456}" srcOrd="0" destOrd="0" presId="urn:microsoft.com/office/officeart/2005/8/layout/hierarchy1"/>
    <dgm:cxn modelId="{55F4A361-CF80-4081-9D74-6BEE154667D7}" type="presParOf" srcId="{63094FFA-1C56-4155-B48B-027109FC6456}" destId="{BB940416-1751-43D3-97DB-42CDC0D77D1E}" srcOrd="0" destOrd="0" presId="urn:microsoft.com/office/officeart/2005/8/layout/hierarchy1"/>
    <dgm:cxn modelId="{733B41B1-5E5A-4EDA-8F9D-2E729A45EDF7}" type="presParOf" srcId="{BB940416-1751-43D3-97DB-42CDC0D77D1E}" destId="{131EAC54-E61E-4CAD-A67A-F18722878CFD}" srcOrd="0" destOrd="0" presId="urn:microsoft.com/office/officeart/2005/8/layout/hierarchy1"/>
    <dgm:cxn modelId="{B65A1D52-58D2-4068-A74B-0AD03C392A90}" type="presParOf" srcId="{BB940416-1751-43D3-97DB-42CDC0D77D1E}" destId="{4148669C-1143-4D88-9C08-B382706533C6}" srcOrd="1" destOrd="0" presId="urn:microsoft.com/office/officeart/2005/8/layout/hierarchy1"/>
    <dgm:cxn modelId="{D5BA8FEE-E703-4B7F-A3B5-5BA12D43F64D}" type="presParOf" srcId="{63094FFA-1C56-4155-B48B-027109FC6456}" destId="{63B19DFA-2431-42D0-BCE9-1090D40BA8B0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31EAC54-E61E-4CAD-A67A-F18722878CFD}">
      <dsp:nvSpPr>
        <dsp:cNvPr id="0" name=""/>
        <dsp:cNvSpPr/>
      </dsp:nvSpPr>
      <dsp:spPr>
        <a:xfrm>
          <a:off x="0" y="897801"/>
          <a:ext cx="4663440" cy="296128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4148669C-1143-4D88-9C08-B382706533C6}">
      <dsp:nvSpPr>
        <dsp:cNvPr id="0" name=""/>
        <dsp:cNvSpPr/>
      </dsp:nvSpPr>
      <dsp:spPr>
        <a:xfrm>
          <a:off x="518159" y="1390053"/>
          <a:ext cx="4663440" cy="296128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86690" tIns="186690" rIns="186690" bIns="186690" numCol="1" spcCol="1270" anchor="ctr" anchorCtr="0">
          <a:noAutofit/>
        </a:bodyPr>
        <a:lstStyle/>
        <a:p>
          <a:pPr marL="0" lvl="0" indent="0" algn="ctr" defTabSz="2178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4900" kern="1200" dirty="0"/>
            <a:t>Losioni su tekući pripravci lijekova</a:t>
          </a:r>
          <a:endParaRPr lang="en-US" sz="4900" kern="1200" dirty="0"/>
        </a:p>
      </dsp:txBody>
      <dsp:txXfrm>
        <a:off x="604892" y="1476786"/>
        <a:ext cx="4489974" cy="278781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E0C85007-62FF-6C9A-C30E-C9FC0D27C13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25B1A4D9-E90B-99B2-43E6-CE649C83AE2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r-HR"/>
              <a:t>Kliknite da biste uredili stil podnaslova matrice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39719600-8FEE-D394-82EE-06B3B6964D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1BA835-12AC-4E8F-955A-EA3F4DE2791F}" type="datetime1">
              <a:rPr lang="en-US" smtClean="0"/>
              <a:t>5/21/2025</a:t>
            </a:fld>
            <a:endParaRPr lang="en-US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7E2AB9C0-81AB-42EA-51BB-B2F116D5DB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C94FD390-5D2A-A3EA-CC0B-1F1C43D502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7843D-FF13-4365-9478-9625B70A27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9163481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7A716AD6-F0CA-2825-3FEB-C34E247AD5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okomitog teksta 2">
            <a:extLst>
              <a:ext uri="{FF2B5EF4-FFF2-40B4-BE49-F238E27FC236}">
                <a16:creationId xmlns:a16="http://schemas.microsoft.com/office/drawing/2014/main" id="{94C1DB75-54AA-F780-22EB-8A9D0701849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DA57EE2D-B940-789F-D9DB-4AC427F1FD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1BA835-12AC-4E8F-955A-EA3F4DE2791F}" type="datetime1">
              <a:rPr lang="en-US" smtClean="0"/>
              <a:t>5/21/2025</a:t>
            </a:fld>
            <a:endParaRPr lang="en-US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DA19187B-A228-6793-FF4E-ECC881C5C2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940105BF-EC42-873D-4CFF-06AFA51064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7843D-FF13-4365-9478-9625B70A27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1751457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>
            <a:extLst>
              <a:ext uri="{FF2B5EF4-FFF2-40B4-BE49-F238E27FC236}">
                <a16:creationId xmlns:a16="http://schemas.microsoft.com/office/drawing/2014/main" id="{3C6391F4-9A15-4364-A488-0EE624C21AC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okomitog teksta 2">
            <a:extLst>
              <a:ext uri="{FF2B5EF4-FFF2-40B4-BE49-F238E27FC236}">
                <a16:creationId xmlns:a16="http://schemas.microsoft.com/office/drawing/2014/main" id="{639F4B12-146B-F051-DE64-972FD51F4E2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554B7E97-F203-9478-5328-4D13AFDF72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1BA835-12AC-4E8F-955A-EA3F4DE2791F}" type="datetime1">
              <a:rPr lang="en-US" smtClean="0"/>
              <a:t>5/21/2025</a:t>
            </a:fld>
            <a:endParaRPr lang="en-US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28C72812-993C-FCAE-3A67-C696B46908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7BEA56FC-EB9A-9073-5339-9BB9050293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7843D-FF13-4365-9478-9625B70A27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5231962"/>
      </p:ext>
    </p:extLst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846A82F4-C5C7-16CB-63A2-66C1140884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84473A46-FD3B-BDBC-3E7F-791373C11C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CE29D312-BB83-1AD1-9313-A813FAC5FD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1BA835-12AC-4E8F-955A-EA3F4DE2791F}" type="datetime1">
              <a:rPr lang="en-US" smtClean="0"/>
              <a:t>5/21/2025</a:t>
            </a:fld>
            <a:endParaRPr lang="en-US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15E5034B-63BD-1A42-6068-C8E6A5C8F5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54E5535F-5818-C89D-51EA-28539573E2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7843D-FF13-4365-9478-9625B70A27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0903188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7116375B-234B-97D4-EC85-4D2412060D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teksta 2">
            <a:extLst>
              <a:ext uri="{FF2B5EF4-FFF2-40B4-BE49-F238E27FC236}">
                <a16:creationId xmlns:a16="http://schemas.microsoft.com/office/drawing/2014/main" id="{2412E20D-1DB9-8888-7AAF-6EB7EFE8A5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37F18A61-568B-5383-31B1-9CFCE52F9A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1BA835-12AC-4E8F-955A-EA3F4DE2791F}" type="datetime1">
              <a:rPr lang="en-US" smtClean="0"/>
              <a:t>5/21/2025</a:t>
            </a:fld>
            <a:endParaRPr lang="en-US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191DD022-9C8B-7A55-78BA-39AFDF0FA3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4F3DDE97-030F-9CF7-BC9A-FAD1AC7F7D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7843D-FF13-4365-9478-9625B70A27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5040241"/>
      </p:ext>
    </p:extLst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EBD49458-C933-8FD1-A4DB-DC4A4EE31C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ACD4DFC1-8139-9428-B314-0E91F9790A5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sadržaja 3">
            <a:extLst>
              <a:ext uri="{FF2B5EF4-FFF2-40B4-BE49-F238E27FC236}">
                <a16:creationId xmlns:a16="http://schemas.microsoft.com/office/drawing/2014/main" id="{414DA447-43A8-C5D8-9CF2-63E3A8EA83F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5" name="Rezervirano mjesto datuma 4">
            <a:extLst>
              <a:ext uri="{FF2B5EF4-FFF2-40B4-BE49-F238E27FC236}">
                <a16:creationId xmlns:a16="http://schemas.microsoft.com/office/drawing/2014/main" id="{AFCEF619-6C50-3059-150D-6C55DAEF47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1BA835-12AC-4E8F-955A-EA3F4DE2791F}" type="datetime1">
              <a:rPr lang="en-US" smtClean="0"/>
              <a:t>5/21/2025</a:t>
            </a:fld>
            <a:endParaRPr lang="en-US"/>
          </a:p>
        </p:txBody>
      </p:sp>
      <p:sp>
        <p:nvSpPr>
          <p:cNvPr id="6" name="Rezervirano mjesto podnožja 5">
            <a:extLst>
              <a:ext uri="{FF2B5EF4-FFF2-40B4-BE49-F238E27FC236}">
                <a16:creationId xmlns:a16="http://schemas.microsoft.com/office/drawing/2014/main" id="{862FC419-64D7-2490-939D-C70F14DE64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Rezervirano mjesto broja slajda 6">
            <a:extLst>
              <a:ext uri="{FF2B5EF4-FFF2-40B4-BE49-F238E27FC236}">
                <a16:creationId xmlns:a16="http://schemas.microsoft.com/office/drawing/2014/main" id="{90243254-8E93-FAB5-C79F-F9626C6955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7843D-FF13-4365-9478-9625B70A27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5853608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BA09D06D-8B15-6E97-9C0D-CC3F8521B4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teksta 2">
            <a:extLst>
              <a:ext uri="{FF2B5EF4-FFF2-40B4-BE49-F238E27FC236}">
                <a16:creationId xmlns:a16="http://schemas.microsoft.com/office/drawing/2014/main" id="{CAD20BCD-F08E-D076-4A85-73800C96333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Rezervirano mjesto sadržaja 3">
            <a:extLst>
              <a:ext uri="{FF2B5EF4-FFF2-40B4-BE49-F238E27FC236}">
                <a16:creationId xmlns:a16="http://schemas.microsoft.com/office/drawing/2014/main" id="{2ED899D9-02E4-8FAD-CBB1-48C45A66E1D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5" name="Rezervirano mjesto teksta 4">
            <a:extLst>
              <a:ext uri="{FF2B5EF4-FFF2-40B4-BE49-F238E27FC236}">
                <a16:creationId xmlns:a16="http://schemas.microsoft.com/office/drawing/2014/main" id="{BF4913A7-9BDA-B1A8-8F8C-3F6DDF53576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6" name="Rezervirano mjesto sadržaja 5">
            <a:extLst>
              <a:ext uri="{FF2B5EF4-FFF2-40B4-BE49-F238E27FC236}">
                <a16:creationId xmlns:a16="http://schemas.microsoft.com/office/drawing/2014/main" id="{C06887F2-1ED1-105C-8AD1-EE193C8CEEA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7" name="Rezervirano mjesto datuma 6">
            <a:extLst>
              <a:ext uri="{FF2B5EF4-FFF2-40B4-BE49-F238E27FC236}">
                <a16:creationId xmlns:a16="http://schemas.microsoft.com/office/drawing/2014/main" id="{B20B3E4D-742A-F3B5-2AB9-17C5BC8E88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1BA835-12AC-4E8F-955A-EA3F4DE2791F}" type="datetime1">
              <a:rPr lang="en-US" smtClean="0"/>
              <a:t>5/21/2025</a:t>
            </a:fld>
            <a:endParaRPr lang="en-US"/>
          </a:p>
        </p:txBody>
      </p:sp>
      <p:sp>
        <p:nvSpPr>
          <p:cNvPr id="8" name="Rezervirano mjesto podnožja 7">
            <a:extLst>
              <a:ext uri="{FF2B5EF4-FFF2-40B4-BE49-F238E27FC236}">
                <a16:creationId xmlns:a16="http://schemas.microsoft.com/office/drawing/2014/main" id="{133542CE-20D3-A5EC-FD31-DA7BA5B94A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Rezervirano mjesto broja slajda 8">
            <a:extLst>
              <a:ext uri="{FF2B5EF4-FFF2-40B4-BE49-F238E27FC236}">
                <a16:creationId xmlns:a16="http://schemas.microsoft.com/office/drawing/2014/main" id="{1DD4AEF9-A46C-175A-DC7E-8539022D8D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7843D-FF13-4365-9478-9625B70A27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1783621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451FD9BF-0063-7BD1-5A3B-7CAACF2CF9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datuma 2">
            <a:extLst>
              <a:ext uri="{FF2B5EF4-FFF2-40B4-BE49-F238E27FC236}">
                <a16:creationId xmlns:a16="http://schemas.microsoft.com/office/drawing/2014/main" id="{CF3D8542-A88C-7B0C-CAE1-5DE08810BC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1BA835-12AC-4E8F-955A-EA3F4DE2791F}" type="datetime1">
              <a:rPr lang="en-US" smtClean="0"/>
              <a:t>5/21/2025</a:t>
            </a:fld>
            <a:endParaRPr lang="en-US"/>
          </a:p>
        </p:txBody>
      </p:sp>
      <p:sp>
        <p:nvSpPr>
          <p:cNvPr id="4" name="Rezervirano mjesto podnožja 3">
            <a:extLst>
              <a:ext uri="{FF2B5EF4-FFF2-40B4-BE49-F238E27FC236}">
                <a16:creationId xmlns:a16="http://schemas.microsoft.com/office/drawing/2014/main" id="{0C71CAFC-B6A5-C751-AB9D-7F453D4658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Rezervirano mjesto broja slajda 4">
            <a:extLst>
              <a:ext uri="{FF2B5EF4-FFF2-40B4-BE49-F238E27FC236}">
                <a16:creationId xmlns:a16="http://schemas.microsoft.com/office/drawing/2014/main" id="{6142197B-F9DC-E4FC-176B-EDAF6CE66F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7843D-FF13-4365-9478-9625B70A27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8041954"/>
      </p:ext>
    </p:extLst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>
            <a:extLst>
              <a:ext uri="{FF2B5EF4-FFF2-40B4-BE49-F238E27FC236}">
                <a16:creationId xmlns:a16="http://schemas.microsoft.com/office/drawing/2014/main" id="{E54AB79B-960F-3164-3E1A-F5477AA251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1BA835-12AC-4E8F-955A-EA3F4DE2791F}" type="datetime1">
              <a:rPr lang="en-US" smtClean="0"/>
              <a:t>5/21/2025</a:t>
            </a:fld>
            <a:endParaRPr lang="en-US"/>
          </a:p>
        </p:txBody>
      </p:sp>
      <p:sp>
        <p:nvSpPr>
          <p:cNvPr id="3" name="Rezervirano mjesto podnožja 2">
            <a:extLst>
              <a:ext uri="{FF2B5EF4-FFF2-40B4-BE49-F238E27FC236}">
                <a16:creationId xmlns:a16="http://schemas.microsoft.com/office/drawing/2014/main" id="{83B4CE12-5033-01C1-A773-3880CA166F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Rezervirano mjesto broja slajda 3">
            <a:extLst>
              <a:ext uri="{FF2B5EF4-FFF2-40B4-BE49-F238E27FC236}">
                <a16:creationId xmlns:a16="http://schemas.microsoft.com/office/drawing/2014/main" id="{0270CF34-3A6C-9DE4-1148-0E3F57A31A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7843D-FF13-4365-9478-9625B70A27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6925303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EC0214DE-7879-02B7-FF15-22C0865986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9C4036FC-E729-EE57-A4EF-9F674F3EBA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teksta 3">
            <a:extLst>
              <a:ext uri="{FF2B5EF4-FFF2-40B4-BE49-F238E27FC236}">
                <a16:creationId xmlns:a16="http://schemas.microsoft.com/office/drawing/2014/main" id="{D72A130C-09FD-4461-96CE-2FF7C36A89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5" name="Rezervirano mjesto datuma 4">
            <a:extLst>
              <a:ext uri="{FF2B5EF4-FFF2-40B4-BE49-F238E27FC236}">
                <a16:creationId xmlns:a16="http://schemas.microsoft.com/office/drawing/2014/main" id="{00D72A73-466D-E8E8-EF58-B2AC0DF679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1BA835-12AC-4E8F-955A-EA3F4DE2791F}" type="datetime1">
              <a:rPr lang="en-US" smtClean="0"/>
              <a:t>5/21/2025</a:t>
            </a:fld>
            <a:endParaRPr lang="en-US"/>
          </a:p>
        </p:txBody>
      </p:sp>
      <p:sp>
        <p:nvSpPr>
          <p:cNvPr id="6" name="Rezervirano mjesto podnožja 5">
            <a:extLst>
              <a:ext uri="{FF2B5EF4-FFF2-40B4-BE49-F238E27FC236}">
                <a16:creationId xmlns:a16="http://schemas.microsoft.com/office/drawing/2014/main" id="{B92F1F07-0EA3-E826-93C0-BCB88F55B3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Rezervirano mjesto broja slajda 6">
            <a:extLst>
              <a:ext uri="{FF2B5EF4-FFF2-40B4-BE49-F238E27FC236}">
                <a16:creationId xmlns:a16="http://schemas.microsoft.com/office/drawing/2014/main" id="{11F39059-792D-81E1-2523-083AA6DC27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7843D-FF13-4365-9478-9625B70A27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2449543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EF11B4D7-F9BF-EE24-C9D4-33A88D7756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like 2">
            <a:extLst>
              <a:ext uri="{FF2B5EF4-FFF2-40B4-BE49-F238E27FC236}">
                <a16:creationId xmlns:a16="http://schemas.microsoft.com/office/drawing/2014/main" id="{6230C1DB-2B6D-645E-74E8-F9C46C71AA3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Rezervirano mjesto teksta 3">
            <a:extLst>
              <a:ext uri="{FF2B5EF4-FFF2-40B4-BE49-F238E27FC236}">
                <a16:creationId xmlns:a16="http://schemas.microsoft.com/office/drawing/2014/main" id="{E0565780-C291-8BA6-B427-6B12FC2644F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5" name="Rezervirano mjesto datuma 4">
            <a:extLst>
              <a:ext uri="{FF2B5EF4-FFF2-40B4-BE49-F238E27FC236}">
                <a16:creationId xmlns:a16="http://schemas.microsoft.com/office/drawing/2014/main" id="{DAC24738-6D1F-B25B-8D6D-C37D6B95E9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1BA835-12AC-4E8F-955A-EA3F4DE2791F}" type="datetime1">
              <a:rPr lang="en-US" smtClean="0"/>
              <a:t>5/21/2025</a:t>
            </a:fld>
            <a:endParaRPr lang="en-US"/>
          </a:p>
        </p:txBody>
      </p:sp>
      <p:sp>
        <p:nvSpPr>
          <p:cNvPr id="6" name="Rezervirano mjesto podnožja 5">
            <a:extLst>
              <a:ext uri="{FF2B5EF4-FFF2-40B4-BE49-F238E27FC236}">
                <a16:creationId xmlns:a16="http://schemas.microsoft.com/office/drawing/2014/main" id="{F40228C3-657B-7F6A-A996-5902D55231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Rezervirano mjesto broja slajda 6">
            <a:extLst>
              <a:ext uri="{FF2B5EF4-FFF2-40B4-BE49-F238E27FC236}">
                <a16:creationId xmlns:a16="http://schemas.microsoft.com/office/drawing/2014/main" id="{6C22B4E0-A9A9-E3E4-F394-196227985E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7843D-FF13-4365-9478-9625B70A27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9753903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naslova 1">
            <a:extLst>
              <a:ext uri="{FF2B5EF4-FFF2-40B4-BE49-F238E27FC236}">
                <a16:creationId xmlns:a16="http://schemas.microsoft.com/office/drawing/2014/main" id="{2B915ADF-EC55-E4F5-D024-EC4B63E9F8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teksta 2">
            <a:extLst>
              <a:ext uri="{FF2B5EF4-FFF2-40B4-BE49-F238E27FC236}">
                <a16:creationId xmlns:a16="http://schemas.microsoft.com/office/drawing/2014/main" id="{C4EBDB88-3B9D-32B9-C30F-3A9AFAFF15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68AE4723-B8E3-12E0-B7C3-5D958546DB7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31BA835-12AC-4E8F-955A-EA3F4DE2791F}" type="datetime1">
              <a:rPr lang="en-US" smtClean="0"/>
              <a:t>5/21/2025</a:t>
            </a:fld>
            <a:endParaRPr lang="en-US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66B9011A-F761-BADE-BE18-01C8AB83B19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89563EE3-8CA8-214F-3346-2153142EBE3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7E7843D-FF13-4365-9478-9625B70A27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89962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4.jpe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Lotions with flowers">
            <a:extLst>
              <a:ext uri="{FF2B5EF4-FFF2-40B4-BE49-F238E27FC236}">
                <a16:creationId xmlns:a16="http://schemas.microsoft.com/office/drawing/2014/main" id="{503CE1BB-3071-B9AC-46D9-C4ABDFB86FA4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b="15414"/>
          <a:stretch>
            <a:fillRect/>
          </a:stretch>
        </p:blipFill>
        <p:spPr>
          <a:xfrm>
            <a:off x="25281" y="0"/>
            <a:ext cx="12191979" cy="6857990"/>
          </a:xfrm>
          <a:prstGeom prst="rect">
            <a:avLst/>
          </a:prstGeom>
        </p:spPr>
      </p:pic>
      <p:sp>
        <p:nvSpPr>
          <p:cNvPr id="2" name="Naslov 1">
            <a:extLst>
              <a:ext uri="{FF2B5EF4-FFF2-40B4-BE49-F238E27FC236}">
                <a16:creationId xmlns:a16="http://schemas.microsoft.com/office/drawing/2014/main" id="{2371DB55-128C-FCEF-D3AB-EA239892E45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20039" y="175147"/>
            <a:ext cx="7978385" cy="916234"/>
          </a:xfrm>
        </p:spPr>
        <p:txBody>
          <a:bodyPr anchor="ctr">
            <a:normAutofit fontScale="90000"/>
          </a:bodyPr>
          <a:lstStyle/>
          <a:p>
            <a:r>
              <a:rPr lang="hr-HR" b="1" dirty="0">
                <a:solidFill>
                  <a:srgbClr val="FFFF00"/>
                </a:solidFill>
              </a:rPr>
              <a:t>DE LOTIONIBUS</a:t>
            </a:r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726B0331-24C2-51BE-1434-4B7E86698DC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57201" y="5715001"/>
            <a:ext cx="3725091" cy="672850"/>
          </a:xfrm>
        </p:spPr>
        <p:txBody>
          <a:bodyPr anchor="ctr">
            <a:normAutofit/>
          </a:bodyPr>
          <a:lstStyle/>
          <a:p>
            <a:pPr algn="r"/>
            <a:r>
              <a:rPr lang="hr-HR" sz="3600" b="1" dirty="0">
                <a:solidFill>
                  <a:srgbClr val="FFFF00"/>
                </a:solidFill>
              </a:rPr>
              <a:t>O LOSIONIMA</a:t>
            </a:r>
          </a:p>
        </p:txBody>
      </p:sp>
    </p:spTree>
    <p:extLst>
      <p:ext uri="{BB962C8B-B14F-4D97-AF65-F5344CB8AC3E}">
        <p14:creationId xmlns:p14="http://schemas.microsoft.com/office/powerpoint/2010/main" val="19915268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1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7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103" name="Rectangle 4102">
            <a:extLst>
              <a:ext uri="{FF2B5EF4-FFF2-40B4-BE49-F238E27FC236}">
                <a16:creationId xmlns:a16="http://schemas.microsoft.com/office/drawing/2014/main" id="{45D37F4E-DDB4-456B-97E0-9937730A03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slov 1">
            <a:extLst>
              <a:ext uri="{FF2B5EF4-FFF2-40B4-BE49-F238E27FC236}">
                <a16:creationId xmlns:a16="http://schemas.microsoft.com/office/drawing/2014/main" id="{85908897-0A60-62CA-E2D7-F723B2F49D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3893" y="123565"/>
            <a:ext cx="11018520" cy="1434415"/>
          </a:xfrm>
        </p:spPr>
        <p:txBody>
          <a:bodyPr anchor="b">
            <a:normAutofit fontScale="90000"/>
          </a:bodyPr>
          <a:lstStyle/>
          <a:p>
            <a:br>
              <a:rPr lang="hr-HR" sz="2200" b="1" dirty="0"/>
            </a:br>
            <a:r>
              <a:rPr lang="hr-HR" sz="3400" b="1" dirty="0" err="1"/>
              <a:t>Lotiones</a:t>
            </a:r>
            <a:r>
              <a:rPr lang="hr-HR" sz="3400" b="1" dirty="0"/>
              <a:t> </a:t>
            </a:r>
            <a:r>
              <a:rPr lang="hr-HR" sz="3400" b="1" dirty="0" err="1"/>
              <a:t>suspensiones</a:t>
            </a:r>
            <a:r>
              <a:rPr lang="hr-HR" sz="3400" b="1" dirty="0"/>
              <a:t> </a:t>
            </a:r>
            <a:r>
              <a:rPr lang="hr-HR" sz="3400" b="1" dirty="0" err="1"/>
              <a:t>et</a:t>
            </a:r>
            <a:r>
              <a:rPr lang="hr-HR" sz="3400" b="1" dirty="0"/>
              <a:t> </a:t>
            </a:r>
            <a:r>
              <a:rPr lang="hr-HR" sz="3400" b="1" dirty="0" err="1"/>
              <a:t>lotiones</a:t>
            </a:r>
            <a:r>
              <a:rPr lang="hr-HR" sz="3400" b="1" dirty="0"/>
              <a:t> </a:t>
            </a:r>
            <a:r>
              <a:rPr lang="hr-HR" sz="3400" b="1" dirty="0" err="1"/>
              <a:t>emulsiones</a:t>
            </a:r>
            <a:r>
              <a:rPr lang="hr-HR" sz="3400" b="1" dirty="0"/>
              <a:t> </a:t>
            </a:r>
            <a:r>
              <a:rPr lang="hr-HR" sz="3400" b="1" dirty="0" err="1"/>
              <a:t>dantur</a:t>
            </a:r>
            <a:r>
              <a:rPr lang="hr-HR" sz="3400" b="1" dirty="0"/>
              <a:t> </a:t>
            </a:r>
            <a:r>
              <a:rPr lang="hr-HR" sz="3400" b="1" dirty="0" err="1"/>
              <a:t>cum</a:t>
            </a:r>
            <a:r>
              <a:rPr lang="hr-HR" sz="3400" b="1" dirty="0"/>
              <a:t> nota: „Ante </a:t>
            </a:r>
            <a:r>
              <a:rPr lang="hr-HR" sz="3400" b="1" dirty="0" err="1"/>
              <a:t>usum</a:t>
            </a:r>
            <a:r>
              <a:rPr lang="hr-HR" sz="3400" b="1" dirty="0"/>
              <a:t> </a:t>
            </a:r>
            <a:r>
              <a:rPr lang="hr-HR" sz="3400" b="1" dirty="0" err="1"/>
              <a:t>agita</a:t>
            </a:r>
            <a:r>
              <a:rPr lang="hr-HR" sz="3400" b="1" dirty="0"/>
              <a:t>!”</a:t>
            </a:r>
            <a:br>
              <a:rPr lang="hr-HR" sz="2200" b="1" dirty="0"/>
            </a:br>
            <a:endParaRPr lang="hr-HR" sz="2200" dirty="0"/>
          </a:p>
        </p:txBody>
      </p:sp>
      <p:sp>
        <p:nvSpPr>
          <p:cNvPr id="4105" name="sketchy line">
            <a:extLst>
              <a:ext uri="{FF2B5EF4-FFF2-40B4-BE49-F238E27FC236}">
                <a16:creationId xmlns:a16="http://schemas.microsoft.com/office/drawing/2014/main" id="{B2DD41CD-8F47-4F56-AD12-4E2FF76969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2493" y="1681544"/>
            <a:ext cx="10972800" cy="18288"/>
          </a:xfrm>
          <a:custGeom>
            <a:avLst/>
            <a:gdLst>
              <a:gd name="connsiteX0" fmla="*/ 0 w 10972800"/>
              <a:gd name="connsiteY0" fmla="*/ 0 h 18288"/>
              <a:gd name="connsiteX1" fmla="*/ 356616 w 10972800"/>
              <a:gd name="connsiteY1" fmla="*/ 0 h 18288"/>
              <a:gd name="connsiteX2" fmla="*/ 1042416 w 10972800"/>
              <a:gd name="connsiteY2" fmla="*/ 0 h 18288"/>
              <a:gd name="connsiteX3" fmla="*/ 1947672 w 10972800"/>
              <a:gd name="connsiteY3" fmla="*/ 0 h 18288"/>
              <a:gd name="connsiteX4" fmla="*/ 2633472 w 10972800"/>
              <a:gd name="connsiteY4" fmla="*/ 0 h 18288"/>
              <a:gd name="connsiteX5" fmla="*/ 2990088 w 10972800"/>
              <a:gd name="connsiteY5" fmla="*/ 0 h 18288"/>
              <a:gd name="connsiteX6" fmla="*/ 3456432 w 10972800"/>
              <a:gd name="connsiteY6" fmla="*/ 0 h 18288"/>
              <a:gd name="connsiteX7" fmla="*/ 4361688 w 10972800"/>
              <a:gd name="connsiteY7" fmla="*/ 0 h 18288"/>
              <a:gd name="connsiteX8" fmla="*/ 5266944 w 10972800"/>
              <a:gd name="connsiteY8" fmla="*/ 0 h 18288"/>
              <a:gd name="connsiteX9" fmla="*/ 6172200 w 10972800"/>
              <a:gd name="connsiteY9" fmla="*/ 0 h 18288"/>
              <a:gd name="connsiteX10" fmla="*/ 6528816 w 10972800"/>
              <a:gd name="connsiteY10" fmla="*/ 0 h 18288"/>
              <a:gd name="connsiteX11" fmla="*/ 7214616 w 10972800"/>
              <a:gd name="connsiteY11" fmla="*/ 0 h 18288"/>
              <a:gd name="connsiteX12" fmla="*/ 7790688 w 10972800"/>
              <a:gd name="connsiteY12" fmla="*/ 0 h 18288"/>
              <a:gd name="connsiteX13" fmla="*/ 8147304 w 10972800"/>
              <a:gd name="connsiteY13" fmla="*/ 0 h 18288"/>
              <a:gd name="connsiteX14" fmla="*/ 9052560 w 10972800"/>
              <a:gd name="connsiteY14" fmla="*/ 0 h 18288"/>
              <a:gd name="connsiteX15" fmla="*/ 9409176 w 10972800"/>
              <a:gd name="connsiteY15" fmla="*/ 0 h 18288"/>
              <a:gd name="connsiteX16" fmla="*/ 9765792 w 10972800"/>
              <a:gd name="connsiteY16" fmla="*/ 0 h 18288"/>
              <a:gd name="connsiteX17" fmla="*/ 10341864 w 10972800"/>
              <a:gd name="connsiteY17" fmla="*/ 0 h 18288"/>
              <a:gd name="connsiteX18" fmla="*/ 10972800 w 10972800"/>
              <a:gd name="connsiteY18" fmla="*/ 0 h 18288"/>
              <a:gd name="connsiteX19" fmla="*/ 10972800 w 10972800"/>
              <a:gd name="connsiteY19" fmla="*/ 18288 h 18288"/>
              <a:gd name="connsiteX20" fmla="*/ 10177272 w 10972800"/>
              <a:gd name="connsiteY20" fmla="*/ 18288 h 18288"/>
              <a:gd name="connsiteX21" fmla="*/ 9820656 w 10972800"/>
              <a:gd name="connsiteY21" fmla="*/ 18288 h 18288"/>
              <a:gd name="connsiteX22" fmla="*/ 9464040 w 10972800"/>
              <a:gd name="connsiteY22" fmla="*/ 18288 h 18288"/>
              <a:gd name="connsiteX23" fmla="*/ 8778240 w 10972800"/>
              <a:gd name="connsiteY23" fmla="*/ 18288 h 18288"/>
              <a:gd name="connsiteX24" fmla="*/ 8421624 w 10972800"/>
              <a:gd name="connsiteY24" fmla="*/ 18288 h 18288"/>
              <a:gd name="connsiteX25" fmla="*/ 7735824 w 10972800"/>
              <a:gd name="connsiteY25" fmla="*/ 18288 h 18288"/>
              <a:gd name="connsiteX26" fmla="*/ 6940296 w 10972800"/>
              <a:gd name="connsiteY26" fmla="*/ 18288 h 18288"/>
              <a:gd name="connsiteX27" fmla="*/ 6254496 w 10972800"/>
              <a:gd name="connsiteY27" fmla="*/ 18288 h 18288"/>
              <a:gd name="connsiteX28" fmla="*/ 5458968 w 10972800"/>
              <a:gd name="connsiteY28" fmla="*/ 18288 h 18288"/>
              <a:gd name="connsiteX29" fmla="*/ 4663440 w 10972800"/>
              <a:gd name="connsiteY29" fmla="*/ 18288 h 18288"/>
              <a:gd name="connsiteX30" fmla="*/ 4306824 w 10972800"/>
              <a:gd name="connsiteY30" fmla="*/ 18288 h 18288"/>
              <a:gd name="connsiteX31" fmla="*/ 3840480 w 10972800"/>
              <a:gd name="connsiteY31" fmla="*/ 18288 h 18288"/>
              <a:gd name="connsiteX32" fmla="*/ 3264408 w 10972800"/>
              <a:gd name="connsiteY32" fmla="*/ 18288 h 18288"/>
              <a:gd name="connsiteX33" fmla="*/ 2578608 w 10972800"/>
              <a:gd name="connsiteY33" fmla="*/ 18288 h 18288"/>
              <a:gd name="connsiteX34" fmla="*/ 1673352 w 10972800"/>
              <a:gd name="connsiteY34" fmla="*/ 18288 h 18288"/>
              <a:gd name="connsiteX35" fmla="*/ 877824 w 10972800"/>
              <a:gd name="connsiteY35" fmla="*/ 18288 h 18288"/>
              <a:gd name="connsiteX36" fmla="*/ 0 w 10972800"/>
              <a:gd name="connsiteY36" fmla="*/ 18288 h 18288"/>
              <a:gd name="connsiteX37" fmla="*/ 0 w 10972800"/>
              <a:gd name="connsiteY37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10972800" h="18288" fill="none" extrusionOk="0">
                <a:moveTo>
                  <a:pt x="0" y="0"/>
                </a:moveTo>
                <a:cubicBezTo>
                  <a:pt x="165916" y="-1866"/>
                  <a:pt x="188720" y="13756"/>
                  <a:pt x="356616" y="0"/>
                </a:cubicBezTo>
                <a:cubicBezTo>
                  <a:pt x="524512" y="-13756"/>
                  <a:pt x="734781" y="8922"/>
                  <a:pt x="1042416" y="0"/>
                </a:cubicBezTo>
                <a:cubicBezTo>
                  <a:pt x="1350051" y="-8922"/>
                  <a:pt x="1595982" y="-26315"/>
                  <a:pt x="1947672" y="0"/>
                </a:cubicBezTo>
                <a:cubicBezTo>
                  <a:pt x="2299362" y="26315"/>
                  <a:pt x="2292691" y="-19526"/>
                  <a:pt x="2633472" y="0"/>
                </a:cubicBezTo>
                <a:cubicBezTo>
                  <a:pt x="2974253" y="19526"/>
                  <a:pt x="2857309" y="10773"/>
                  <a:pt x="2990088" y="0"/>
                </a:cubicBezTo>
                <a:cubicBezTo>
                  <a:pt x="3122867" y="-10773"/>
                  <a:pt x="3359343" y="7194"/>
                  <a:pt x="3456432" y="0"/>
                </a:cubicBezTo>
                <a:cubicBezTo>
                  <a:pt x="3553521" y="-7194"/>
                  <a:pt x="4136258" y="5108"/>
                  <a:pt x="4361688" y="0"/>
                </a:cubicBezTo>
                <a:cubicBezTo>
                  <a:pt x="4587118" y="-5108"/>
                  <a:pt x="4992424" y="-42958"/>
                  <a:pt x="5266944" y="0"/>
                </a:cubicBezTo>
                <a:cubicBezTo>
                  <a:pt x="5541464" y="42958"/>
                  <a:pt x="5882966" y="-3430"/>
                  <a:pt x="6172200" y="0"/>
                </a:cubicBezTo>
                <a:cubicBezTo>
                  <a:pt x="6461434" y="3430"/>
                  <a:pt x="6432127" y="6688"/>
                  <a:pt x="6528816" y="0"/>
                </a:cubicBezTo>
                <a:cubicBezTo>
                  <a:pt x="6625505" y="-6688"/>
                  <a:pt x="6916805" y="-436"/>
                  <a:pt x="7214616" y="0"/>
                </a:cubicBezTo>
                <a:cubicBezTo>
                  <a:pt x="7512427" y="436"/>
                  <a:pt x="7626159" y="-6909"/>
                  <a:pt x="7790688" y="0"/>
                </a:cubicBezTo>
                <a:cubicBezTo>
                  <a:pt x="7955217" y="6909"/>
                  <a:pt x="8048891" y="15307"/>
                  <a:pt x="8147304" y="0"/>
                </a:cubicBezTo>
                <a:cubicBezTo>
                  <a:pt x="8245717" y="-15307"/>
                  <a:pt x="8645618" y="-11734"/>
                  <a:pt x="9052560" y="0"/>
                </a:cubicBezTo>
                <a:cubicBezTo>
                  <a:pt x="9459502" y="11734"/>
                  <a:pt x="9320584" y="8388"/>
                  <a:pt x="9409176" y="0"/>
                </a:cubicBezTo>
                <a:cubicBezTo>
                  <a:pt x="9497768" y="-8388"/>
                  <a:pt x="9644192" y="8379"/>
                  <a:pt x="9765792" y="0"/>
                </a:cubicBezTo>
                <a:cubicBezTo>
                  <a:pt x="9887392" y="-8379"/>
                  <a:pt x="10105220" y="-12663"/>
                  <a:pt x="10341864" y="0"/>
                </a:cubicBezTo>
                <a:cubicBezTo>
                  <a:pt x="10578508" y="12663"/>
                  <a:pt x="10773103" y="-5786"/>
                  <a:pt x="10972800" y="0"/>
                </a:cubicBezTo>
                <a:cubicBezTo>
                  <a:pt x="10972146" y="8818"/>
                  <a:pt x="10972240" y="13823"/>
                  <a:pt x="10972800" y="18288"/>
                </a:cubicBezTo>
                <a:cubicBezTo>
                  <a:pt x="10588778" y="31598"/>
                  <a:pt x="10543381" y="-12698"/>
                  <a:pt x="10177272" y="18288"/>
                </a:cubicBezTo>
                <a:cubicBezTo>
                  <a:pt x="9811163" y="49274"/>
                  <a:pt x="9996817" y="25662"/>
                  <a:pt x="9820656" y="18288"/>
                </a:cubicBezTo>
                <a:cubicBezTo>
                  <a:pt x="9644495" y="10914"/>
                  <a:pt x="9607007" y="31631"/>
                  <a:pt x="9464040" y="18288"/>
                </a:cubicBezTo>
                <a:cubicBezTo>
                  <a:pt x="9321073" y="4945"/>
                  <a:pt x="9114189" y="28940"/>
                  <a:pt x="8778240" y="18288"/>
                </a:cubicBezTo>
                <a:cubicBezTo>
                  <a:pt x="8442291" y="7636"/>
                  <a:pt x="8594763" y="987"/>
                  <a:pt x="8421624" y="18288"/>
                </a:cubicBezTo>
                <a:cubicBezTo>
                  <a:pt x="8248485" y="35589"/>
                  <a:pt x="7929515" y="37573"/>
                  <a:pt x="7735824" y="18288"/>
                </a:cubicBezTo>
                <a:cubicBezTo>
                  <a:pt x="7542133" y="-997"/>
                  <a:pt x="7252504" y="33858"/>
                  <a:pt x="6940296" y="18288"/>
                </a:cubicBezTo>
                <a:cubicBezTo>
                  <a:pt x="6628088" y="2718"/>
                  <a:pt x="6528503" y="48389"/>
                  <a:pt x="6254496" y="18288"/>
                </a:cubicBezTo>
                <a:cubicBezTo>
                  <a:pt x="5980489" y="-11813"/>
                  <a:pt x="5695784" y="-3740"/>
                  <a:pt x="5458968" y="18288"/>
                </a:cubicBezTo>
                <a:cubicBezTo>
                  <a:pt x="5222152" y="40316"/>
                  <a:pt x="5010751" y="19095"/>
                  <a:pt x="4663440" y="18288"/>
                </a:cubicBezTo>
                <a:cubicBezTo>
                  <a:pt x="4316129" y="17481"/>
                  <a:pt x="4425552" y="1606"/>
                  <a:pt x="4306824" y="18288"/>
                </a:cubicBezTo>
                <a:cubicBezTo>
                  <a:pt x="4188096" y="34970"/>
                  <a:pt x="3941535" y="7481"/>
                  <a:pt x="3840480" y="18288"/>
                </a:cubicBezTo>
                <a:cubicBezTo>
                  <a:pt x="3739425" y="29095"/>
                  <a:pt x="3402388" y="17641"/>
                  <a:pt x="3264408" y="18288"/>
                </a:cubicBezTo>
                <a:cubicBezTo>
                  <a:pt x="3126428" y="18935"/>
                  <a:pt x="2776779" y="9983"/>
                  <a:pt x="2578608" y="18288"/>
                </a:cubicBezTo>
                <a:cubicBezTo>
                  <a:pt x="2380437" y="26593"/>
                  <a:pt x="1909468" y="25818"/>
                  <a:pt x="1673352" y="18288"/>
                </a:cubicBezTo>
                <a:cubicBezTo>
                  <a:pt x="1437236" y="10758"/>
                  <a:pt x="1131180" y="49884"/>
                  <a:pt x="877824" y="18288"/>
                </a:cubicBezTo>
                <a:cubicBezTo>
                  <a:pt x="624468" y="-13308"/>
                  <a:pt x="206753" y="2195"/>
                  <a:pt x="0" y="18288"/>
                </a:cubicBezTo>
                <a:cubicBezTo>
                  <a:pt x="313" y="10654"/>
                  <a:pt x="-263" y="4056"/>
                  <a:pt x="0" y="0"/>
                </a:cubicBezTo>
                <a:close/>
              </a:path>
              <a:path w="10972800" h="18288" stroke="0" extrusionOk="0">
                <a:moveTo>
                  <a:pt x="0" y="0"/>
                </a:moveTo>
                <a:cubicBezTo>
                  <a:pt x="164017" y="-17675"/>
                  <a:pt x="309425" y="9913"/>
                  <a:pt x="466344" y="0"/>
                </a:cubicBezTo>
                <a:cubicBezTo>
                  <a:pt x="623263" y="-9913"/>
                  <a:pt x="659300" y="-14524"/>
                  <a:pt x="822960" y="0"/>
                </a:cubicBezTo>
                <a:cubicBezTo>
                  <a:pt x="986620" y="14524"/>
                  <a:pt x="1105222" y="-16481"/>
                  <a:pt x="1289304" y="0"/>
                </a:cubicBezTo>
                <a:cubicBezTo>
                  <a:pt x="1473386" y="16481"/>
                  <a:pt x="1693223" y="26161"/>
                  <a:pt x="1975104" y="0"/>
                </a:cubicBezTo>
                <a:cubicBezTo>
                  <a:pt x="2256985" y="-26161"/>
                  <a:pt x="2435781" y="23061"/>
                  <a:pt x="2770632" y="0"/>
                </a:cubicBezTo>
                <a:cubicBezTo>
                  <a:pt x="3105483" y="-23061"/>
                  <a:pt x="3247479" y="-44011"/>
                  <a:pt x="3675888" y="0"/>
                </a:cubicBezTo>
                <a:cubicBezTo>
                  <a:pt x="4104297" y="44011"/>
                  <a:pt x="4280918" y="4017"/>
                  <a:pt x="4581144" y="0"/>
                </a:cubicBezTo>
                <a:cubicBezTo>
                  <a:pt x="4881370" y="-4017"/>
                  <a:pt x="5021699" y="-11889"/>
                  <a:pt x="5157216" y="0"/>
                </a:cubicBezTo>
                <a:cubicBezTo>
                  <a:pt x="5292733" y="11889"/>
                  <a:pt x="5603398" y="-17698"/>
                  <a:pt x="5952744" y="0"/>
                </a:cubicBezTo>
                <a:cubicBezTo>
                  <a:pt x="6302090" y="17698"/>
                  <a:pt x="6353093" y="-11909"/>
                  <a:pt x="6638544" y="0"/>
                </a:cubicBezTo>
                <a:cubicBezTo>
                  <a:pt x="6923995" y="11909"/>
                  <a:pt x="7053404" y="21630"/>
                  <a:pt x="7214616" y="0"/>
                </a:cubicBezTo>
                <a:cubicBezTo>
                  <a:pt x="7375828" y="-21630"/>
                  <a:pt x="7837963" y="3886"/>
                  <a:pt x="8010144" y="0"/>
                </a:cubicBezTo>
                <a:cubicBezTo>
                  <a:pt x="8182325" y="-3886"/>
                  <a:pt x="8224183" y="16009"/>
                  <a:pt x="8366760" y="0"/>
                </a:cubicBezTo>
                <a:cubicBezTo>
                  <a:pt x="8509337" y="-16009"/>
                  <a:pt x="8687920" y="-5720"/>
                  <a:pt x="8942832" y="0"/>
                </a:cubicBezTo>
                <a:cubicBezTo>
                  <a:pt x="9197744" y="5720"/>
                  <a:pt x="9368437" y="20479"/>
                  <a:pt x="9628632" y="0"/>
                </a:cubicBezTo>
                <a:cubicBezTo>
                  <a:pt x="9888827" y="-20479"/>
                  <a:pt x="10560858" y="-20746"/>
                  <a:pt x="10972800" y="0"/>
                </a:cubicBezTo>
                <a:cubicBezTo>
                  <a:pt x="10972186" y="5722"/>
                  <a:pt x="10972980" y="12495"/>
                  <a:pt x="10972800" y="18288"/>
                </a:cubicBezTo>
                <a:cubicBezTo>
                  <a:pt x="10786146" y="12536"/>
                  <a:pt x="10623717" y="14033"/>
                  <a:pt x="10506456" y="18288"/>
                </a:cubicBezTo>
                <a:cubicBezTo>
                  <a:pt x="10389195" y="22543"/>
                  <a:pt x="10296178" y="20107"/>
                  <a:pt x="10149840" y="18288"/>
                </a:cubicBezTo>
                <a:cubicBezTo>
                  <a:pt x="10003502" y="16469"/>
                  <a:pt x="9767530" y="28891"/>
                  <a:pt x="9464040" y="18288"/>
                </a:cubicBezTo>
                <a:cubicBezTo>
                  <a:pt x="9160550" y="7685"/>
                  <a:pt x="9229050" y="2659"/>
                  <a:pt x="8997696" y="18288"/>
                </a:cubicBezTo>
                <a:cubicBezTo>
                  <a:pt x="8766342" y="33917"/>
                  <a:pt x="8340136" y="34864"/>
                  <a:pt x="8092440" y="18288"/>
                </a:cubicBezTo>
                <a:cubicBezTo>
                  <a:pt x="7844744" y="1712"/>
                  <a:pt x="7863720" y="27405"/>
                  <a:pt x="7735824" y="18288"/>
                </a:cubicBezTo>
                <a:cubicBezTo>
                  <a:pt x="7607928" y="9171"/>
                  <a:pt x="7323619" y="461"/>
                  <a:pt x="7050024" y="18288"/>
                </a:cubicBezTo>
                <a:cubicBezTo>
                  <a:pt x="6776429" y="36115"/>
                  <a:pt x="6787899" y="28206"/>
                  <a:pt x="6693408" y="18288"/>
                </a:cubicBezTo>
                <a:cubicBezTo>
                  <a:pt x="6598917" y="8370"/>
                  <a:pt x="6395231" y="19114"/>
                  <a:pt x="6227064" y="18288"/>
                </a:cubicBezTo>
                <a:cubicBezTo>
                  <a:pt x="6058897" y="17462"/>
                  <a:pt x="5618582" y="1091"/>
                  <a:pt x="5431536" y="18288"/>
                </a:cubicBezTo>
                <a:cubicBezTo>
                  <a:pt x="5244490" y="35485"/>
                  <a:pt x="4729797" y="-9650"/>
                  <a:pt x="4526280" y="18288"/>
                </a:cubicBezTo>
                <a:cubicBezTo>
                  <a:pt x="4322763" y="46226"/>
                  <a:pt x="4216797" y="756"/>
                  <a:pt x="4059936" y="18288"/>
                </a:cubicBezTo>
                <a:cubicBezTo>
                  <a:pt x="3903075" y="35820"/>
                  <a:pt x="3537912" y="42098"/>
                  <a:pt x="3374136" y="18288"/>
                </a:cubicBezTo>
                <a:cubicBezTo>
                  <a:pt x="3210360" y="-5522"/>
                  <a:pt x="3126842" y="39135"/>
                  <a:pt x="2907792" y="18288"/>
                </a:cubicBezTo>
                <a:cubicBezTo>
                  <a:pt x="2688742" y="-2559"/>
                  <a:pt x="2490436" y="34100"/>
                  <a:pt x="2112264" y="18288"/>
                </a:cubicBezTo>
                <a:cubicBezTo>
                  <a:pt x="1734092" y="2476"/>
                  <a:pt x="1744622" y="-7274"/>
                  <a:pt x="1536192" y="18288"/>
                </a:cubicBezTo>
                <a:cubicBezTo>
                  <a:pt x="1327762" y="43850"/>
                  <a:pt x="1189025" y="6435"/>
                  <a:pt x="1069848" y="18288"/>
                </a:cubicBezTo>
                <a:cubicBezTo>
                  <a:pt x="950671" y="30141"/>
                  <a:pt x="858345" y="33684"/>
                  <a:pt x="713232" y="18288"/>
                </a:cubicBezTo>
                <a:cubicBezTo>
                  <a:pt x="568119" y="2892"/>
                  <a:pt x="250292" y="5410"/>
                  <a:pt x="0" y="18288"/>
                </a:cubicBezTo>
                <a:cubicBezTo>
                  <a:pt x="465" y="13062"/>
                  <a:pt x="-894" y="9029"/>
                  <a:pt x="0" y="0"/>
                </a:cubicBezTo>
                <a:close/>
              </a:path>
            </a:pathLst>
          </a:custGeom>
          <a:solidFill>
            <a:schemeClr val="accent2">
              <a:alpha val="75000"/>
            </a:schemeClr>
          </a:solidFill>
          <a:ln w="44450" cap="rnd">
            <a:solidFill>
              <a:schemeClr val="accent2">
                <a:alpha val="75000"/>
              </a:schemeClr>
            </a:solidFill>
            <a:round/>
            <a:extLst>
              <a:ext uri="{C807C97D-BFC1-408E-A445-0C87EB9F89A2}">
                <ask:lineSketchStyleProps xmlns:ask="http://schemas.microsoft.com/office/drawing/2018/sketchyshapes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E3183C52-EA3D-9206-BFCB-5F1375811F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2493" y="2071316"/>
            <a:ext cx="6713552" cy="4119172"/>
          </a:xfrm>
        </p:spPr>
        <p:txBody>
          <a:bodyPr anchor="t">
            <a:normAutofit/>
          </a:bodyPr>
          <a:lstStyle/>
          <a:p>
            <a:r>
              <a:rPr lang="hr-HR" dirty="0"/>
              <a:t>Nota, -</a:t>
            </a:r>
            <a:r>
              <a:rPr lang="hr-HR" dirty="0" err="1"/>
              <a:t>ae</a:t>
            </a:r>
            <a:r>
              <a:rPr lang="hr-HR" dirty="0"/>
              <a:t>, f. – znak, bilješka</a:t>
            </a:r>
          </a:p>
          <a:p>
            <a:r>
              <a:rPr lang="hr-HR" dirty="0" err="1"/>
              <a:t>Agito</a:t>
            </a:r>
            <a:r>
              <a:rPr lang="hr-HR" dirty="0"/>
              <a:t>, 1. – promućkati</a:t>
            </a:r>
          </a:p>
          <a:p>
            <a:r>
              <a:rPr lang="hr-HR" dirty="0"/>
              <a:t>Do,1. </a:t>
            </a:r>
            <a:r>
              <a:rPr lang="hr-HR" dirty="0" err="1"/>
              <a:t>dedi</a:t>
            </a:r>
            <a:r>
              <a:rPr lang="hr-HR" dirty="0"/>
              <a:t>, datum – dati, staviti</a:t>
            </a:r>
          </a:p>
          <a:p>
            <a:pPr marL="0" indent="0">
              <a:buNone/>
            </a:pPr>
            <a:endParaRPr lang="hr-HR" dirty="0"/>
          </a:p>
          <a:p>
            <a:r>
              <a:rPr lang="hr-HR" b="1" dirty="0"/>
              <a:t>Losioni suspenzije i losioni emulzije daju se s bilješkom: „Prije upotrebe promućkaj!”. </a:t>
            </a:r>
          </a:p>
          <a:p>
            <a:endParaRPr lang="hr-HR" sz="2200" dirty="0"/>
          </a:p>
        </p:txBody>
      </p:sp>
      <p:pic>
        <p:nvPicPr>
          <p:cNvPr id="4098" name="Picture 2" descr="zašto je važno promućkati sirup pre upotrebe | Yumama">
            <a:extLst>
              <a:ext uri="{FF2B5EF4-FFF2-40B4-BE49-F238E27FC236}">
                <a16:creationId xmlns:a16="http://schemas.microsoft.com/office/drawing/2014/main" id="{4D743C80-5EB8-3C58-22A4-5BADBF8C71C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436" r="14774" b="-1"/>
          <a:stretch>
            <a:fillRect/>
          </a:stretch>
        </p:blipFill>
        <p:spPr bwMode="auto">
          <a:xfrm>
            <a:off x="7675658" y="2093976"/>
            <a:ext cx="3941064" cy="40965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736237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8972DF63-F3F4-5457-8A8C-793F773512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15457" y="5852162"/>
            <a:ext cx="7875600" cy="746854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ctr">
              <a:lnSpc>
                <a:spcPct val="90000"/>
              </a:lnSpc>
            </a:pPr>
            <a:r>
              <a:rPr lang="en-US" sz="2400" b="1" dirty="0"/>
              <a:t>LOTIO, -ONIS, F. – </a:t>
            </a:r>
            <a:r>
              <a:rPr lang="hr-HR" sz="2400" b="1" dirty="0"/>
              <a:t>losion, tekuća krema</a:t>
            </a:r>
            <a:r>
              <a:rPr lang="en-US" sz="2400" b="1" dirty="0"/>
              <a:t>, </a:t>
            </a:r>
            <a:r>
              <a:rPr lang="en-US" sz="2400" b="1" dirty="0" err="1"/>
              <a:t>mlijeko</a:t>
            </a:r>
            <a:r>
              <a:rPr lang="en-US" sz="2400" b="1" dirty="0"/>
              <a:t> za </a:t>
            </a:r>
            <a:r>
              <a:rPr lang="en-US" sz="2400" b="1" dirty="0" err="1"/>
              <a:t>kožu</a:t>
            </a:r>
            <a:endParaRPr lang="en-US" sz="2400" b="1" dirty="0"/>
          </a:p>
        </p:txBody>
      </p:sp>
      <p:pic>
        <p:nvPicPr>
          <p:cNvPr id="2050" name="Picture 2" descr="KH7 Croatia | Kreme / Losioni - KH7">
            <a:extLst>
              <a:ext uri="{FF2B5EF4-FFF2-40B4-BE49-F238E27FC236}">
                <a16:creationId xmlns:a16="http://schemas.microsoft.com/office/drawing/2014/main" id="{C1A17E32-6219-9634-2500-6DAECD776FE0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215456" y="411406"/>
            <a:ext cx="7738227" cy="51964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988032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2" name="Rectangle 21">
            <a:extLst>
              <a:ext uri="{FF2B5EF4-FFF2-40B4-BE49-F238E27FC236}">
                <a16:creationId xmlns:a16="http://schemas.microsoft.com/office/drawing/2014/main" id="{9B7AD9F6-8CE7-4299-8FC6-328F4DCD3FF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slov 1">
            <a:extLst>
              <a:ext uri="{FF2B5EF4-FFF2-40B4-BE49-F238E27FC236}">
                <a16:creationId xmlns:a16="http://schemas.microsoft.com/office/drawing/2014/main" id="{689C3A3C-4D69-2A92-93A6-A0E2B5FD93C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539343" y="640080"/>
            <a:ext cx="7009529" cy="709749"/>
          </a:xfrm>
        </p:spPr>
        <p:txBody>
          <a:bodyPr anchor="b">
            <a:normAutofit fontScale="90000"/>
          </a:bodyPr>
          <a:lstStyle/>
          <a:p>
            <a:pPr algn="l"/>
            <a:r>
              <a:rPr lang="hr-HR" sz="6600" b="1" dirty="0"/>
              <a:t>DE LOTIONIBUS 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0E8D4DBA-FB3F-A947-748E-51140272317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376057" y="1524000"/>
            <a:ext cx="7511143" cy="4684777"/>
          </a:xfrm>
        </p:spPr>
        <p:txBody>
          <a:bodyPr>
            <a:normAutofit lnSpcReduction="10000"/>
          </a:bodyPr>
          <a:lstStyle/>
          <a:p>
            <a:pPr algn="l"/>
            <a:r>
              <a:rPr lang="hr-HR" sz="3600" b="1" dirty="0" err="1"/>
              <a:t>Lotiones</a:t>
            </a:r>
            <a:r>
              <a:rPr lang="hr-HR" sz="3600" b="1" dirty="0"/>
              <a:t> preparata </a:t>
            </a:r>
            <a:r>
              <a:rPr lang="hr-HR" sz="3600" b="1" dirty="0" err="1"/>
              <a:t>remediorum</a:t>
            </a:r>
            <a:r>
              <a:rPr lang="hr-HR" sz="3600" b="1" dirty="0"/>
              <a:t> </a:t>
            </a:r>
            <a:r>
              <a:rPr lang="hr-HR" sz="3600" b="1" dirty="0" err="1"/>
              <a:t>liquida</a:t>
            </a:r>
            <a:r>
              <a:rPr lang="hr-HR" sz="3600" b="1" dirty="0"/>
              <a:t> </a:t>
            </a:r>
            <a:r>
              <a:rPr lang="hr-HR" sz="3600" b="1" dirty="0" err="1"/>
              <a:t>sunt</a:t>
            </a:r>
            <a:r>
              <a:rPr lang="hr-HR" sz="3600" b="1" dirty="0"/>
              <a:t>. </a:t>
            </a:r>
            <a:r>
              <a:rPr lang="hr-HR" sz="3600" b="1" dirty="0" err="1"/>
              <a:t>Formae</a:t>
            </a:r>
            <a:r>
              <a:rPr lang="hr-HR" sz="3600" b="1" dirty="0"/>
              <a:t> </a:t>
            </a:r>
            <a:r>
              <a:rPr lang="hr-HR" sz="3600" b="1" dirty="0" err="1"/>
              <a:t>losionum</a:t>
            </a:r>
            <a:r>
              <a:rPr lang="hr-HR" sz="3600" b="1" dirty="0"/>
              <a:t> </a:t>
            </a:r>
            <a:r>
              <a:rPr lang="hr-HR" sz="3600" b="1" dirty="0" err="1"/>
              <a:t>sunt</a:t>
            </a:r>
            <a:r>
              <a:rPr lang="hr-HR" sz="3600" b="1" dirty="0"/>
              <a:t>: </a:t>
            </a:r>
            <a:r>
              <a:rPr lang="hr-HR" sz="3600" b="1" dirty="0" err="1"/>
              <a:t>solutio</a:t>
            </a:r>
            <a:r>
              <a:rPr lang="hr-HR" sz="3600" b="1" dirty="0"/>
              <a:t>, </a:t>
            </a:r>
            <a:r>
              <a:rPr lang="hr-HR" sz="3600" b="1" dirty="0" err="1"/>
              <a:t>suspensio</a:t>
            </a:r>
            <a:r>
              <a:rPr lang="hr-HR" sz="3600" b="1" dirty="0"/>
              <a:t>, </a:t>
            </a:r>
            <a:r>
              <a:rPr lang="hr-HR" sz="3600" b="1" dirty="0" err="1"/>
              <a:t>emulsio</a:t>
            </a:r>
            <a:r>
              <a:rPr lang="hr-HR" sz="3600" b="1" dirty="0"/>
              <a:t>. </a:t>
            </a:r>
            <a:r>
              <a:rPr lang="hr-HR" sz="3600" b="1" dirty="0" err="1"/>
              <a:t>Lotione</a:t>
            </a:r>
            <a:r>
              <a:rPr lang="hr-HR" sz="3600" b="1" dirty="0"/>
              <a:t> ad </a:t>
            </a:r>
            <a:r>
              <a:rPr lang="hr-HR" sz="3600" b="1" dirty="0" err="1"/>
              <a:t>unguendam</a:t>
            </a:r>
            <a:r>
              <a:rPr lang="hr-HR" sz="3600" b="1" dirty="0"/>
              <a:t> </a:t>
            </a:r>
            <a:r>
              <a:rPr lang="hr-HR" sz="3600" b="1" dirty="0" err="1"/>
              <a:t>cutem</a:t>
            </a:r>
            <a:r>
              <a:rPr lang="hr-HR" sz="3600" b="1" dirty="0"/>
              <a:t> </a:t>
            </a:r>
            <a:r>
              <a:rPr lang="hr-HR" sz="3600" b="1" dirty="0" err="1"/>
              <a:t>aegrotam</a:t>
            </a:r>
            <a:r>
              <a:rPr lang="hr-HR" sz="3600" b="1" dirty="0"/>
              <a:t> </a:t>
            </a:r>
            <a:r>
              <a:rPr lang="hr-HR" sz="3600" b="1" dirty="0" err="1"/>
              <a:t>saepissime</a:t>
            </a:r>
            <a:r>
              <a:rPr lang="hr-HR" sz="3600" b="1" dirty="0"/>
              <a:t> </a:t>
            </a:r>
            <a:r>
              <a:rPr lang="hr-HR" sz="3600" b="1" dirty="0" err="1"/>
              <a:t>utimur</a:t>
            </a:r>
            <a:r>
              <a:rPr lang="hr-HR" sz="3600" b="1" dirty="0"/>
              <a:t>. </a:t>
            </a:r>
          </a:p>
          <a:p>
            <a:pPr algn="l"/>
            <a:endParaRPr lang="hr-HR" sz="3600" b="1" dirty="0"/>
          </a:p>
          <a:p>
            <a:pPr algn="l"/>
            <a:r>
              <a:rPr lang="hr-HR" sz="3600" b="1" dirty="0" err="1"/>
              <a:t>Lotiones</a:t>
            </a:r>
            <a:r>
              <a:rPr lang="hr-HR" sz="3600" b="1" dirty="0"/>
              <a:t> </a:t>
            </a:r>
            <a:r>
              <a:rPr lang="hr-HR" sz="3600" b="1" dirty="0" err="1"/>
              <a:t>suspensiones</a:t>
            </a:r>
            <a:r>
              <a:rPr lang="hr-HR" sz="3600" b="1" dirty="0"/>
              <a:t> </a:t>
            </a:r>
            <a:r>
              <a:rPr lang="hr-HR" sz="3600" b="1" dirty="0" err="1"/>
              <a:t>et</a:t>
            </a:r>
            <a:r>
              <a:rPr lang="hr-HR" sz="3600" b="1" dirty="0"/>
              <a:t> </a:t>
            </a:r>
            <a:r>
              <a:rPr lang="hr-HR" sz="3600" b="1" dirty="0" err="1"/>
              <a:t>lotiones</a:t>
            </a:r>
            <a:r>
              <a:rPr lang="hr-HR" sz="3600" b="1" dirty="0"/>
              <a:t> </a:t>
            </a:r>
            <a:r>
              <a:rPr lang="hr-HR" sz="3600" b="1" dirty="0" err="1"/>
              <a:t>emulsiones</a:t>
            </a:r>
            <a:r>
              <a:rPr lang="hr-HR" sz="3600" b="1" dirty="0"/>
              <a:t> </a:t>
            </a:r>
            <a:r>
              <a:rPr lang="hr-HR" sz="3600" b="1" dirty="0" err="1"/>
              <a:t>dantur</a:t>
            </a:r>
            <a:r>
              <a:rPr lang="hr-HR" sz="3600" b="1" dirty="0"/>
              <a:t> </a:t>
            </a:r>
            <a:r>
              <a:rPr lang="hr-HR" sz="3600" b="1" dirty="0" err="1"/>
              <a:t>cum</a:t>
            </a:r>
            <a:r>
              <a:rPr lang="hr-HR" sz="3600" b="1" dirty="0"/>
              <a:t> nota: „Ante </a:t>
            </a:r>
            <a:r>
              <a:rPr lang="hr-HR" sz="3600" b="1" dirty="0" err="1"/>
              <a:t>usum</a:t>
            </a:r>
            <a:r>
              <a:rPr lang="hr-HR" sz="3600" b="1" dirty="0"/>
              <a:t> </a:t>
            </a:r>
            <a:r>
              <a:rPr lang="hr-HR" sz="3600" b="1" dirty="0" err="1"/>
              <a:t>agita</a:t>
            </a:r>
            <a:r>
              <a:rPr lang="hr-HR" sz="3600" b="1" dirty="0"/>
              <a:t>!”</a:t>
            </a:r>
          </a:p>
        </p:txBody>
      </p:sp>
      <p:pic>
        <p:nvPicPr>
          <p:cNvPr id="18" name="Picture 17" descr="Abstract texture of white smoke">
            <a:extLst>
              <a:ext uri="{FF2B5EF4-FFF2-40B4-BE49-F238E27FC236}">
                <a16:creationId xmlns:a16="http://schemas.microsoft.com/office/drawing/2014/main" id="{E13A2F46-7E67-984A-F40F-F1D4ABD1E010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55042" r="5541" b="-1"/>
          <a:stretch>
            <a:fillRect/>
          </a:stretch>
        </p:blipFill>
        <p:spPr>
          <a:xfrm>
            <a:off x="20" y="10"/>
            <a:ext cx="4049786" cy="6857990"/>
          </a:xfrm>
          <a:custGeom>
            <a:avLst/>
            <a:gdLst/>
            <a:ahLst/>
            <a:cxnLst/>
            <a:rect l="l" t="t" r="r" b="b"/>
            <a:pathLst>
              <a:path w="4049806" h="6858000">
                <a:moveTo>
                  <a:pt x="0" y="0"/>
                </a:moveTo>
                <a:lnTo>
                  <a:pt x="4018525" y="0"/>
                </a:lnTo>
                <a:lnTo>
                  <a:pt x="4019816" y="10931"/>
                </a:lnTo>
                <a:cubicBezTo>
                  <a:pt x="4034945" y="94836"/>
                  <a:pt x="4032275" y="179884"/>
                  <a:pt x="4036343" y="264297"/>
                </a:cubicBezTo>
                <a:cubicBezTo>
                  <a:pt x="4041301" y="367652"/>
                  <a:pt x="4035072" y="471135"/>
                  <a:pt x="4032911" y="574617"/>
                </a:cubicBezTo>
                <a:cubicBezTo>
                  <a:pt x="4031004" y="662717"/>
                  <a:pt x="4022232" y="750690"/>
                  <a:pt x="4025029" y="838916"/>
                </a:cubicBezTo>
                <a:cubicBezTo>
                  <a:pt x="4025029" y="841968"/>
                  <a:pt x="4025029" y="845019"/>
                  <a:pt x="4025029" y="848070"/>
                </a:cubicBezTo>
                <a:cubicBezTo>
                  <a:pt x="4017020" y="945068"/>
                  <a:pt x="4017020" y="1042576"/>
                  <a:pt x="4025029" y="1139574"/>
                </a:cubicBezTo>
                <a:cubicBezTo>
                  <a:pt x="4027609" y="1179950"/>
                  <a:pt x="4026885" y="1220466"/>
                  <a:pt x="4022868" y="1260728"/>
                </a:cubicBezTo>
                <a:cubicBezTo>
                  <a:pt x="4019054" y="1311960"/>
                  <a:pt x="4006849" y="1364083"/>
                  <a:pt x="4015621" y="1414934"/>
                </a:cubicBezTo>
                <a:cubicBezTo>
                  <a:pt x="4021367" y="1456784"/>
                  <a:pt x="4024558" y="1498940"/>
                  <a:pt x="4025156" y="1541172"/>
                </a:cubicBezTo>
                <a:cubicBezTo>
                  <a:pt x="4029478" y="1635755"/>
                  <a:pt x="4025283" y="1730847"/>
                  <a:pt x="4023757" y="1825685"/>
                </a:cubicBezTo>
                <a:cubicBezTo>
                  <a:pt x="4021850" y="1936286"/>
                  <a:pt x="4024647" y="2046634"/>
                  <a:pt x="4015748" y="2157235"/>
                </a:cubicBezTo>
                <a:cubicBezTo>
                  <a:pt x="4010790" y="2246581"/>
                  <a:pt x="4010790" y="2336130"/>
                  <a:pt x="4015748" y="2425476"/>
                </a:cubicBezTo>
                <a:cubicBezTo>
                  <a:pt x="4018164" y="2507473"/>
                  <a:pt x="4030495" y="2588454"/>
                  <a:pt x="4028461" y="2671214"/>
                </a:cubicBezTo>
                <a:cubicBezTo>
                  <a:pt x="4026046" y="2767832"/>
                  <a:pt x="4014604" y="2863940"/>
                  <a:pt x="4018164" y="2960685"/>
                </a:cubicBezTo>
                <a:cubicBezTo>
                  <a:pt x="4019816" y="3006832"/>
                  <a:pt x="4019944" y="3052980"/>
                  <a:pt x="4020961" y="3099127"/>
                </a:cubicBezTo>
                <a:cubicBezTo>
                  <a:pt x="4021978" y="3154682"/>
                  <a:pt x="4032021" y="3210110"/>
                  <a:pt x="4026427" y="3265665"/>
                </a:cubicBezTo>
                <a:cubicBezTo>
                  <a:pt x="4017147" y="3358087"/>
                  <a:pt x="3993120" y="3448857"/>
                  <a:pt x="4008121" y="3543567"/>
                </a:cubicBezTo>
                <a:cubicBezTo>
                  <a:pt x="4016384" y="3595690"/>
                  <a:pt x="4025791" y="3647940"/>
                  <a:pt x="4030495" y="3700571"/>
                </a:cubicBezTo>
                <a:cubicBezTo>
                  <a:pt x="4034690" y="3747608"/>
                  <a:pt x="4045369" y="3795408"/>
                  <a:pt x="4037233" y="3842191"/>
                </a:cubicBezTo>
                <a:cubicBezTo>
                  <a:pt x="4030368" y="3882237"/>
                  <a:pt x="4034055" y="3922282"/>
                  <a:pt x="4028715" y="3962327"/>
                </a:cubicBezTo>
                <a:cubicBezTo>
                  <a:pt x="4021723" y="4014831"/>
                  <a:pt x="4017910" y="4068352"/>
                  <a:pt x="4012697" y="4121111"/>
                </a:cubicBezTo>
                <a:cubicBezTo>
                  <a:pt x="4007866" y="4169038"/>
                  <a:pt x="4004307" y="4216838"/>
                  <a:pt x="4017020" y="4261841"/>
                </a:cubicBezTo>
                <a:cubicBezTo>
                  <a:pt x="4048039" y="4375112"/>
                  <a:pt x="4031004" y="4487748"/>
                  <a:pt x="4019308" y="4600257"/>
                </a:cubicBezTo>
                <a:cubicBezTo>
                  <a:pt x="4013587" y="4655049"/>
                  <a:pt x="4005197" y="4712765"/>
                  <a:pt x="4017910" y="4762853"/>
                </a:cubicBezTo>
                <a:cubicBezTo>
                  <a:pt x="4041428" y="4851716"/>
                  <a:pt x="4022995" y="4936764"/>
                  <a:pt x="4012824" y="5021432"/>
                </a:cubicBezTo>
                <a:cubicBezTo>
                  <a:pt x="4002654" y="5106099"/>
                  <a:pt x="4000239" y="5189495"/>
                  <a:pt x="4018037" y="5272637"/>
                </a:cubicBezTo>
                <a:cubicBezTo>
                  <a:pt x="4030495" y="5331116"/>
                  <a:pt x="4030495" y="5390612"/>
                  <a:pt x="4032021" y="5449600"/>
                </a:cubicBezTo>
                <a:cubicBezTo>
                  <a:pt x="4032911" y="5486339"/>
                  <a:pt x="4019308" y="5523842"/>
                  <a:pt x="4010282" y="5560582"/>
                </a:cubicBezTo>
                <a:cubicBezTo>
                  <a:pt x="3994009" y="5626943"/>
                  <a:pt x="3988162" y="5694321"/>
                  <a:pt x="4010282" y="5759029"/>
                </a:cubicBezTo>
                <a:cubicBezTo>
                  <a:pt x="4040793" y="5848655"/>
                  <a:pt x="4058336" y="5938407"/>
                  <a:pt x="4045623" y="6033117"/>
                </a:cubicBezTo>
                <a:cubicBezTo>
                  <a:pt x="4038377" y="6091724"/>
                  <a:pt x="4036597" y="6151347"/>
                  <a:pt x="4025664" y="6209190"/>
                </a:cubicBezTo>
                <a:cubicBezTo>
                  <a:pt x="4007358" y="6304790"/>
                  <a:pt x="4013841" y="6399882"/>
                  <a:pt x="4028461" y="6494211"/>
                </a:cubicBezTo>
                <a:cubicBezTo>
                  <a:pt x="4038542" y="6573081"/>
                  <a:pt x="4039610" y="6652829"/>
                  <a:pt x="4031639" y="6731941"/>
                </a:cubicBezTo>
                <a:lnTo>
                  <a:pt x="4022913" y="6858000"/>
                </a:lnTo>
                <a:lnTo>
                  <a:pt x="0" y="6858000"/>
                </a:lnTo>
                <a:close/>
              </a:path>
            </a:pathLst>
          </a:custGeom>
        </p:spPr>
      </p:pic>
      <p:sp>
        <p:nvSpPr>
          <p:cNvPr id="24" name="sketchy line">
            <a:extLst>
              <a:ext uri="{FF2B5EF4-FFF2-40B4-BE49-F238E27FC236}">
                <a16:creationId xmlns:a16="http://schemas.microsoft.com/office/drawing/2014/main" id="{82580482-BA80-420A-8A05-C58E97F26B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54296" y="4409267"/>
            <a:ext cx="4242816" cy="18288"/>
          </a:xfrm>
          <a:custGeom>
            <a:avLst/>
            <a:gdLst>
              <a:gd name="connsiteX0" fmla="*/ 0 w 4242816"/>
              <a:gd name="connsiteY0" fmla="*/ 0 h 18288"/>
              <a:gd name="connsiteX1" fmla="*/ 690973 w 4242816"/>
              <a:gd name="connsiteY1" fmla="*/ 0 h 18288"/>
              <a:gd name="connsiteX2" fmla="*/ 1212233 w 4242816"/>
              <a:gd name="connsiteY2" fmla="*/ 0 h 18288"/>
              <a:gd name="connsiteX3" fmla="*/ 1860778 w 4242816"/>
              <a:gd name="connsiteY3" fmla="*/ 0 h 18288"/>
              <a:gd name="connsiteX4" fmla="*/ 2424466 w 4242816"/>
              <a:gd name="connsiteY4" fmla="*/ 0 h 18288"/>
              <a:gd name="connsiteX5" fmla="*/ 3115439 w 4242816"/>
              <a:gd name="connsiteY5" fmla="*/ 0 h 18288"/>
              <a:gd name="connsiteX6" fmla="*/ 3636699 w 4242816"/>
              <a:gd name="connsiteY6" fmla="*/ 0 h 18288"/>
              <a:gd name="connsiteX7" fmla="*/ 4242816 w 4242816"/>
              <a:gd name="connsiteY7" fmla="*/ 0 h 18288"/>
              <a:gd name="connsiteX8" fmla="*/ 4242816 w 4242816"/>
              <a:gd name="connsiteY8" fmla="*/ 18288 h 18288"/>
              <a:gd name="connsiteX9" fmla="*/ 3636699 w 4242816"/>
              <a:gd name="connsiteY9" fmla="*/ 18288 h 18288"/>
              <a:gd name="connsiteX10" fmla="*/ 3030583 w 4242816"/>
              <a:gd name="connsiteY10" fmla="*/ 18288 h 18288"/>
              <a:gd name="connsiteX11" fmla="*/ 2466894 w 4242816"/>
              <a:gd name="connsiteY11" fmla="*/ 18288 h 18288"/>
              <a:gd name="connsiteX12" fmla="*/ 1988062 w 4242816"/>
              <a:gd name="connsiteY12" fmla="*/ 18288 h 18288"/>
              <a:gd name="connsiteX13" fmla="*/ 1466802 w 4242816"/>
              <a:gd name="connsiteY13" fmla="*/ 18288 h 18288"/>
              <a:gd name="connsiteX14" fmla="*/ 860686 w 4242816"/>
              <a:gd name="connsiteY14" fmla="*/ 18288 h 18288"/>
              <a:gd name="connsiteX15" fmla="*/ 0 w 4242816"/>
              <a:gd name="connsiteY15" fmla="*/ 18288 h 18288"/>
              <a:gd name="connsiteX16" fmla="*/ 0 w 4242816"/>
              <a:gd name="connsiteY16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2816" h="18288" fill="none" extrusionOk="0">
                <a:moveTo>
                  <a:pt x="0" y="0"/>
                </a:moveTo>
                <a:cubicBezTo>
                  <a:pt x="249934" y="1471"/>
                  <a:pt x="379877" y="-29444"/>
                  <a:pt x="690973" y="0"/>
                </a:cubicBezTo>
                <a:cubicBezTo>
                  <a:pt x="1002069" y="29444"/>
                  <a:pt x="1021583" y="17501"/>
                  <a:pt x="1212233" y="0"/>
                </a:cubicBezTo>
                <a:cubicBezTo>
                  <a:pt x="1402883" y="-17501"/>
                  <a:pt x="1678760" y="5386"/>
                  <a:pt x="1860778" y="0"/>
                </a:cubicBezTo>
                <a:cubicBezTo>
                  <a:pt x="2042796" y="-5386"/>
                  <a:pt x="2245608" y="-22401"/>
                  <a:pt x="2424466" y="0"/>
                </a:cubicBezTo>
                <a:cubicBezTo>
                  <a:pt x="2603324" y="22401"/>
                  <a:pt x="2890020" y="33806"/>
                  <a:pt x="3115439" y="0"/>
                </a:cubicBezTo>
                <a:cubicBezTo>
                  <a:pt x="3340858" y="-33806"/>
                  <a:pt x="3428300" y="18628"/>
                  <a:pt x="3636699" y="0"/>
                </a:cubicBezTo>
                <a:cubicBezTo>
                  <a:pt x="3845098" y="-18628"/>
                  <a:pt x="4108824" y="5541"/>
                  <a:pt x="4242816" y="0"/>
                </a:cubicBezTo>
                <a:cubicBezTo>
                  <a:pt x="4242066" y="4160"/>
                  <a:pt x="4243125" y="10356"/>
                  <a:pt x="4242816" y="18288"/>
                </a:cubicBezTo>
                <a:cubicBezTo>
                  <a:pt x="4113424" y="32735"/>
                  <a:pt x="3768327" y="47567"/>
                  <a:pt x="3636699" y="18288"/>
                </a:cubicBezTo>
                <a:cubicBezTo>
                  <a:pt x="3505071" y="-10991"/>
                  <a:pt x="3294208" y="-4990"/>
                  <a:pt x="3030583" y="18288"/>
                </a:cubicBezTo>
                <a:cubicBezTo>
                  <a:pt x="2766958" y="41566"/>
                  <a:pt x="2649277" y="20974"/>
                  <a:pt x="2466894" y="18288"/>
                </a:cubicBezTo>
                <a:cubicBezTo>
                  <a:pt x="2284511" y="15602"/>
                  <a:pt x="2151277" y="1154"/>
                  <a:pt x="1988062" y="18288"/>
                </a:cubicBezTo>
                <a:cubicBezTo>
                  <a:pt x="1824847" y="35422"/>
                  <a:pt x="1691359" y="9265"/>
                  <a:pt x="1466802" y="18288"/>
                </a:cubicBezTo>
                <a:cubicBezTo>
                  <a:pt x="1242245" y="27311"/>
                  <a:pt x="1006161" y="36605"/>
                  <a:pt x="860686" y="18288"/>
                </a:cubicBezTo>
                <a:cubicBezTo>
                  <a:pt x="715211" y="-29"/>
                  <a:pt x="242774" y="46538"/>
                  <a:pt x="0" y="18288"/>
                </a:cubicBezTo>
                <a:cubicBezTo>
                  <a:pt x="-146" y="11482"/>
                  <a:pt x="-422" y="5192"/>
                  <a:pt x="0" y="0"/>
                </a:cubicBezTo>
                <a:close/>
              </a:path>
              <a:path w="4242816" h="18288" stroke="0" extrusionOk="0">
                <a:moveTo>
                  <a:pt x="0" y="0"/>
                </a:moveTo>
                <a:cubicBezTo>
                  <a:pt x="259751" y="-14018"/>
                  <a:pt x="356632" y="-15007"/>
                  <a:pt x="521260" y="0"/>
                </a:cubicBezTo>
                <a:cubicBezTo>
                  <a:pt x="685888" y="15007"/>
                  <a:pt x="885786" y="5167"/>
                  <a:pt x="1212233" y="0"/>
                </a:cubicBezTo>
                <a:cubicBezTo>
                  <a:pt x="1538680" y="-5167"/>
                  <a:pt x="1458849" y="7951"/>
                  <a:pt x="1691065" y="0"/>
                </a:cubicBezTo>
                <a:cubicBezTo>
                  <a:pt x="1923281" y="-7951"/>
                  <a:pt x="1985780" y="-16303"/>
                  <a:pt x="2169897" y="0"/>
                </a:cubicBezTo>
                <a:cubicBezTo>
                  <a:pt x="2354014" y="16303"/>
                  <a:pt x="2633054" y="-2739"/>
                  <a:pt x="2776014" y="0"/>
                </a:cubicBezTo>
                <a:cubicBezTo>
                  <a:pt x="2918974" y="2739"/>
                  <a:pt x="3112688" y="-15682"/>
                  <a:pt x="3339702" y="0"/>
                </a:cubicBezTo>
                <a:cubicBezTo>
                  <a:pt x="3566716" y="15682"/>
                  <a:pt x="4015278" y="-28467"/>
                  <a:pt x="4242816" y="0"/>
                </a:cubicBezTo>
                <a:cubicBezTo>
                  <a:pt x="4243501" y="7633"/>
                  <a:pt x="4242294" y="10002"/>
                  <a:pt x="4242816" y="18288"/>
                </a:cubicBezTo>
                <a:cubicBezTo>
                  <a:pt x="3924964" y="16283"/>
                  <a:pt x="3746362" y="-1805"/>
                  <a:pt x="3551843" y="18288"/>
                </a:cubicBezTo>
                <a:cubicBezTo>
                  <a:pt x="3357324" y="38381"/>
                  <a:pt x="3126422" y="47156"/>
                  <a:pt x="2860870" y="18288"/>
                </a:cubicBezTo>
                <a:cubicBezTo>
                  <a:pt x="2595318" y="-10580"/>
                  <a:pt x="2572437" y="11441"/>
                  <a:pt x="2297182" y="18288"/>
                </a:cubicBezTo>
                <a:cubicBezTo>
                  <a:pt x="2021927" y="25135"/>
                  <a:pt x="1916908" y="33601"/>
                  <a:pt x="1733493" y="18288"/>
                </a:cubicBezTo>
                <a:cubicBezTo>
                  <a:pt x="1550078" y="2975"/>
                  <a:pt x="1412440" y="27896"/>
                  <a:pt x="1212233" y="18288"/>
                </a:cubicBezTo>
                <a:cubicBezTo>
                  <a:pt x="1012026" y="8680"/>
                  <a:pt x="914386" y="13859"/>
                  <a:pt x="648545" y="18288"/>
                </a:cubicBezTo>
                <a:cubicBezTo>
                  <a:pt x="382704" y="22717"/>
                  <a:pt x="233522" y="39342"/>
                  <a:pt x="0" y="18288"/>
                </a:cubicBezTo>
                <a:cubicBezTo>
                  <a:pt x="-772" y="13661"/>
                  <a:pt x="-839" y="8490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445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2863741219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1882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A2679492-7988-4050-9056-5424444524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091B163-7D61-4891-ABCF-5C13D9C418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5779911" cy="6858000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Naslov 1">
            <a:extLst>
              <a:ext uri="{FF2B5EF4-FFF2-40B4-BE49-F238E27FC236}">
                <a16:creationId xmlns:a16="http://schemas.microsoft.com/office/drawing/2014/main" id="{73EEC911-DABC-ED3A-3B3C-F1C65B0F7C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88069" y="381935"/>
            <a:ext cx="4008583" cy="5974414"/>
          </a:xfrm>
        </p:spPr>
        <p:txBody>
          <a:bodyPr anchor="ctr">
            <a:normAutofit/>
          </a:bodyPr>
          <a:lstStyle/>
          <a:p>
            <a:r>
              <a:rPr lang="hr-HR" sz="5000" dirty="0">
                <a:solidFill>
                  <a:srgbClr val="FFFFFF"/>
                </a:solidFill>
              </a:rPr>
              <a:t>IZVOĐENJE IMENICA OD PARTICIPSKE OSNOVE</a:t>
            </a:r>
            <a:br>
              <a:rPr lang="hr-HR" sz="5000" dirty="0">
                <a:solidFill>
                  <a:srgbClr val="FFFFFF"/>
                </a:solidFill>
              </a:rPr>
            </a:br>
            <a:r>
              <a:rPr lang="hr-HR" sz="5000" dirty="0">
                <a:solidFill>
                  <a:srgbClr val="FFFFFF"/>
                </a:solidFill>
              </a:rPr>
              <a:t>(participa perfekta pasivnog)</a:t>
            </a: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0474DF76-993E-44DE-AFB0-C416182ACE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613892" y="554152"/>
            <a:ext cx="574177" cy="1075866"/>
            <a:chOff x="613892" y="554152"/>
            <a:chExt cx="574177" cy="1075866"/>
          </a:xfrm>
          <a:solidFill>
            <a:srgbClr val="FFFFFF"/>
          </a:solidFill>
        </p:grpSpPr>
        <p:sp>
          <p:nvSpPr>
            <p:cNvPr id="13" name="Graphic 11">
              <a:extLst>
                <a:ext uri="{FF2B5EF4-FFF2-40B4-BE49-F238E27FC236}">
                  <a16:creationId xmlns:a16="http://schemas.microsoft.com/office/drawing/2014/main" id="{6CB927A4-E432-4310-9CD5-E89FF506317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3061" y="554152"/>
              <a:ext cx="171515" cy="171515"/>
            </a:xfrm>
            <a:custGeom>
              <a:avLst/>
              <a:gdLst>
                <a:gd name="connsiteX0" fmla="*/ 159874 w 171515"/>
                <a:gd name="connsiteY0" fmla="*/ 74116 h 171515"/>
                <a:gd name="connsiteX1" fmla="*/ 97399 w 171515"/>
                <a:gd name="connsiteY1" fmla="*/ 74116 h 171515"/>
                <a:gd name="connsiteX2" fmla="*/ 97399 w 171515"/>
                <a:gd name="connsiteY2" fmla="*/ 11641 h 171515"/>
                <a:gd name="connsiteX3" fmla="*/ 85758 w 171515"/>
                <a:gd name="connsiteY3" fmla="*/ 0 h 171515"/>
                <a:gd name="connsiteX4" fmla="*/ 74116 w 171515"/>
                <a:gd name="connsiteY4" fmla="*/ 11641 h 171515"/>
                <a:gd name="connsiteX5" fmla="*/ 74116 w 171515"/>
                <a:gd name="connsiteY5" fmla="*/ 74116 h 171515"/>
                <a:gd name="connsiteX6" fmla="*/ 11641 w 171515"/>
                <a:gd name="connsiteY6" fmla="*/ 74116 h 171515"/>
                <a:gd name="connsiteX7" fmla="*/ 0 w 171515"/>
                <a:gd name="connsiteY7" fmla="*/ 85758 h 171515"/>
                <a:gd name="connsiteX8" fmla="*/ 11641 w 171515"/>
                <a:gd name="connsiteY8" fmla="*/ 97399 h 171515"/>
                <a:gd name="connsiteX9" fmla="*/ 74116 w 171515"/>
                <a:gd name="connsiteY9" fmla="*/ 97399 h 171515"/>
                <a:gd name="connsiteX10" fmla="*/ 74116 w 171515"/>
                <a:gd name="connsiteY10" fmla="*/ 159874 h 171515"/>
                <a:gd name="connsiteX11" fmla="*/ 85758 w 171515"/>
                <a:gd name="connsiteY11" fmla="*/ 171515 h 171515"/>
                <a:gd name="connsiteX12" fmla="*/ 97399 w 171515"/>
                <a:gd name="connsiteY12" fmla="*/ 159874 h 171515"/>
                <a:gd name="connsiteX13" fmla="*/ 97399 w 171515"/>
                <a:gd name="connsiteY13" fmla="*/ 97399 h 171515"/>
                <a:gd name="connsiteX14" fmla="*/ 159874 w 171515"/>
                <a:gd name="connsiteY14" fmla="*/ 97399 h 171515"/>
                <a:gd name="connsiteX15" fmla="*/ 171515 w 171515"/>
                <a:gd name="connsiteY15" fmla="*/ 85758 h 171515"/>
                <a:gd name="connsiteX16" fmla="*/ 159874 w 171515"/>
                <a:gd name="connsiteY16" fmla="*/ 74116 h 17151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171515" h="171515">
                  <a:moveTo>
                    <a:pt x="159874" y="74116"/>
                  </a:moveTo>
                  <a:lnTo>
                    <a:pt x="97399" y="74116"/>
                  </a:lnTo>
                  <a:lnTo>
                    <a:pt x="97399" y="11641"/>
                  </a:lnTo>
                  <a:cubicBezTo>
                    <a:pt x="97399" y="5212"/>
                    <a:pt x="92187" y="0"/>
                    <a:pt x="85758" y="0"/>
                  </a:cubicBezTo>
                  <a:cubicBezTo>
                    <a:pt x="79328" y="0"/>
                    <a:pt x="74116" y="5212"/>
                    <a:pt x="74116" y="11641"/>
                  </a:cubicBezTo>
                  <a:lnTo>
                    <a:pt x="74116" y="74116"/>
                  </a:lnTo>
                  <a:lnTo>
                    <a:pt x="11641" y="74116"/>
                  </a:lnTo>
                  <a:cubicBezTo>
                    <a:pt x="5212" y="74116"/>
                    <a:pt x="0" y="79328"/>
                    <a:pt x="0" y="85758"/>
                  </a:cubicBezTo>
                  <a:cubicBezTo>
                    <a:pt x="0" y="92187"/>
                    <a:pt x="5212" y="97399"/>
                    <a:pt x="11641" y="97399"/>
                  </a:cubicBezTo>
                  <a:lnTo>
                    <a:pt x="74116" y="97399"/>
                  </a:lnTo>
                  <a:lnTo>
                    <a:pt x="74116" y="159874"/>
                  </a:lnTo>
                  <a:cubicBezTo>
                    <a:pt x="74116" y="166303"/>
                    <a:pt x="79328" y="171515"/>
                    <a:pt x="85758" y="171515"/>
                  </a:cubicBezTo>
                  <a:cubicBezTo>
                    <a:pt x="92187" y="171515"/>
                    <a:pt x="97399" y="166303"/>
                    <a:pt x="97399" y="159874"/>
                  </a:cubicBezTo>
                  <a:lnTo>
                    <a:pt x="97399" y="97399"/>
                  </a:lnTo>
                  <a:lnTo>
                    <a:pt x="159874" y="97399"/>
                  </a:lnTo>
                  <a:cubicBezTo>
                    <a:pt x="166303" y="97399"/>
                    <a:pt x="171515" y="92187"/>
                    <a:pt x="171515" y="85758"/>
                  </a:cubicBezTo>
                  <a:cubicBezTo>
                    <a:pt x="171515" y="79328"/>
                    <a:pt x="166303" y="74116"/>
                    <a:pt x="159874" y="74116"/>
                  </a:cubicBezTo>
                  <a:close/>
                </a:path>
              </a:pathLst>
            </a:custGeom>
            <a:grpFill/>
            <a:ln w="77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" name="Graphic 10">
              <a:extLst>
                <a:ext uri="{FF2B5EF4-FFF2-40B4-BE49-F238E27FC236}">
                  <a16:creationId xmlns:a16="http://schemas.microsoft.com/office/drawing/2014/main" id="{E3020543-B24B-4EC4-8FFC-8DD88EEA91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75643" y="837005"/>
              <a:ext cx="112426" cy="112426"/>
            </a:xfrm>
            <a:custGeom>
              <a:avLst/>
              <a:gdLst>
                <a:gd name="connsiteX0" fmla="*/ 112426 w 112426"/>
                <a:gd name="connsiteY0" fmla="*/ 56213 h 112426"/>
                <a:gd name="connsiteX1" fmla="*/ 56213 w 112426"/>
                <a:gd name="connsiteY1" fmla="*/ 112426 h 112426"/>
                <a:gd name="connsiteX2" fmla="*/ 0 w 112426"/>
                <a:gd name="connsiteY2" fmla="*/ 56213 h 112426"/>
                <a:gd name="connsiteX3" fmla="*/ 56213 w 112426"/>
                <a:gd name="connsiteY3" fmla="*/ 0 h 112426"/>
                <a:gd name="connsiteX4" fmla="*/ 112426 w 112426"/>
                <a:gd name="connsiteY4" fmla="*/ 56213 h 1124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2426" h="112426">
                  <a:moveTo>
                    <a:pt x="112426" y="56213"/>
                  </a:moveTo>
                  <a:cubicBezTo>
                    <a:pt x="112426" y="87259"/>
                    <a:pt x="87259" y="112426"/>
                    <a:pt x="56213" y="112426"/>
                  </a:cubicBezTo>
                  <a:cubicBezTo>
                    <a:pt x="25167" y="112426"/>
                    <a:pt x="0" y="87259"/>
                    <a:pt x="0" y="56213"/>
                  </a:cubicBezTo>
                  <a:cubicBezTo>
                    <a:pt x="0" y="25167"/>
                    <a:pt x="25167" y="0"/>
                    <a:pt x="56213" y="0"/>
                  </a:cubicBezTo>
                  <a:cubicBezTo>
                    <a:pt x="87259" y="0"/>
                    <a:pt x="112426" y="25167"/>
                    <a:pt x="112426" y="56213"/>
                  </a:cubicBezTo>
                  <a:close/>
                </a:path>
              </a:pathLst>
            </a:custGeom>
            <a:grpFill/>
            <a:ln w="51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" name="Graphic 12">
              <a:extLst>
                <a:ext uri="{FF2B5EF4-FFF2-40B4-BE49-F238E27FC236}">
                  <a16:creationId xmlns:a16="http://schemas.microsoft.com/office/drawing/2014/main" id="{1453BF6C-B012-48B7-B4E8-6D7AC7C27D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3892" y="1472473"/>
              <a:ext cx="157545" cy="157545"/>
            </a:xfrm>
            <a:custGeom>
              <a:avLst/>
              <a:gdLst>
                <a:gd name="connsiteX0" fmla="*/ 78773 w 157545"/>
                <a:gd name="connsiteY0" fmla="*/ 23283 h 157545"/>
                <a:gd name="connsiteX1" fmla="*/ 134262 w 157545"/>
                <a:gd name="connsiteY1" fmla="*/ 78773 h 157545"/>
                <a:gd name="connsiteX2" fmla="*/ 78773 w 157545"/>
                <a:gd name="connsiteY2" fmla="*/ 134262 h 157545"/>
                <a:gd name="connsiteX3" fmla="*/ 23283 w 157545"/>
                <a:gd name="connsiteY3" fmla="*/ 78773 h 157545"/>
                <a:gd name="connsiteX4" fmla="*/ 78773 w 157545"/>
                <a:gd name="connsiteY4" fmla="*/ 23283 h 157545"/>
                <a:gd name="connsiteX5" fmla="*/ 78773 w 157545"/>
                <a:gd name="connsiteY5" fmla="*/ 0 h 157545"/>
                <a:gd name="connsiteX6" fmla="*/ 0 w 157545"/>
                <a:gd name="connsiteY6" fmla="*/ 78773 h 157545"/>
                <a:gd name="connsiteX7" fmla="*/ 78773 w 157545"/>
                <a:gd name="connsiteY7" fmla="*/ 157545 h 157545"/>
                <a:gd name="connsiteX8" fmla="*/ 157545 w 157545"/>
                <a:gd name="connsiteY8" fmla="*/ 78773 h 157545"/>
                <a:gd name="connsiteX9" fmla="*/ 78773 w 157545"/>
                <a:gd name="connsiteY9" fmla="*/ 0 h 1575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57545" h="157545">
                  <a:moveTo>
                    <a:pt x="78773" y="23283"/>
                  </a:moveTo>
                  <a:cubicBezTo>
                    <a:pt x="109419" y="23283"/>
                    <a:pt x="134262" y="48126"/>
                    <a:pt x="134262" y="78773"/>
                  </a:cubicBezTo>
                  <a:cubicBezTo>
                    <a:pt x="134262" y="109419"/>
                    <a:pt x="109419" y="134262"/>
                    <a:pt x="78773" y="134262"/>
                  </a:cubicBezTo>
                  <a:cubicBezTo>
                    <a:pt x="48126" y="134262"/>
                    <a:pt x="23283" y="109419"/>
                    <a:pt x="23283" y="78773"/>
                  </a:cubicBezTo>
                  <a:cubicBezTo>
                    <a:pt x="23312" y="48139"/>
                    <a:pt x="48139" y="23312"/>
                    <a:pt x="78773" y="23283"/>
                  </a:cubicBezTo>
                  <a:moveTo>
                    <a:pt x="78773" y="0"/>
                  </a:moveTo>
                  <a:cubicBezTo>
                    <a:pt x="35268" y="0"/>
                    <a:pt x="0" y="35268"/>
                    <a:pt x="0" y="78773"/>
                  </a:cubicBezTo>
                  <a:cubicBezTo>
                    <a:pt x="0" y="122277"/>
                    <a:pt x="35268" y="157545"/>
                    <a:pt x="78773" y="157545"/>
                  </a:cubicBezTo>
                  <a:cubicBezTo>
                    <a:pt x="122277" y="157545"/>
                    <a:pt x="157545" y="122277"/>
                    <a:pt x="157545" y="78773"/>
                  </a:cubicBezTo>
                  <a:cubicBezTo>
                    <a:pt x="157545" y="35268"/>
                    <a:pt x="122277" y="0"/>
                    <a:pt x="78773" y="0"/>
                  </a:cubicBezTo>
                  <a:close/>
                </a:path>
              </a:pathLst>
            </a:custGeom>
            <a:grpFill/>
            <a:ln w="75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E77604AF-45F6-9D6F-D8C7-FDB174B705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97233" y="518400"/>
            <a:ext cx="4771607" cy="5837949"/>
          </a:xfrm>
        </p:spPr>
        <p:txBody>
          <a:bodyPr anchor="ctr">
            <a:normAutofit/>
          </a:bodyPr>
          <a:lstStyle/>
          <a:p>
            <a:r>
              <a:rPr lang="hr-HR" sz="1700" dirty="0">
                <a:solidFill>
                  <a:schemeClr val="tx1">
                    <a:alpha val="80000"/>
                  </a:schemeClr>
                </a:solidFill>
              </a:rPr>
              <a:t>FRANGO, 3. FREGI, </a:t>
            </a:r>
            <a:r>
              <a:rPr lang="hr-HR" sz="1700" b="1" dirty="0">
                <a:solidFill>
                  <a:schemeClr val="tx1">
                    <a:alpha val="80000"/>
                  </a:schemeClr>
                </a:solidFill>
              </a:rPr>
              <a:t>FRACTUM</a:t>
            </a:r>
            <a:r>
              <a:rPr lang="hr-HR" sz="1700" dirty="0">
                <a:solidFill>
                  <a:schemeClr val="tx1">
                    <a:alpha val="80000"/>
                  </a:schemeClr>
                </a:solidFill>
              </a:rPr>
              <a:t> – SLOMITI  </a:t>
            </a:r>
          </a:p>
          <a:p>
            <a:r>
              <a:rPr lang="hr-HR" sz="1700" b="1" dirty="0">
                <a:solidFill>
                  <a:srgbClr val="FF0000">
                    <a:alpha val="80000"/>
                  </a:srgbClr>
                </a:solidFill>
              </a:rPr>
              <a:t>FRACTURA, -AE, F. – LOM</a:t>
            </a:r>
          </a:p>
          <a:p>
            <a:r>
              <a:rPr lang="hr-HR" sz="1700" dirty="0">
                <a:solidFill>
                  <a:schemeClr val="tx1">
                    <a:alpha val="80000"/>
                  </a:schemeClr>
                </a:solidFill>
              </a:rPr>
              <a:t>LAVO, 1. LAVI, </a:t>
            </a:r>
            <a:r>
              <a:rPr lang="hr-HR" sz="1700" b="1" dirty="0">
                <a:solidFill>
                  <a:schemeClr val="tx1">
                    <a:alpha val="80000"/>
                  </a:schemeClr>
                </a:solidFill>
              </a:rPr>
              <a:t>LOTUM</a:t>
            </a:r>
            <a:r>
              <a:rPr lang="hr-HR" sz="1700" dirty="0">
                <a:solidFill>
                  <a:schemeClr val="tx1">
                    <a:alpha val="80000"/>
                  </a:schemeClr>
                </a:solidFill>
              </a:rPr>
              <a:t> – PRATI </a:t>
            </a:r>
          </a:p>
          <a:p>
            <a:r>
              <a:rPr lang="hr-HR" sz="1700" b="1" dirty="0">
                <a:solidFill>
                  <a:srgbClr val="FF0000">
                    <a:alpha val="80000"/>
                  </a:srgbClr>
                </a:solidFill>
              </a:rPr>
              <a:t>LOTIO, -ONIF, F. – LOSION</a:t>
            </a:r>
          </a:p>
          <a:p>
            <a:r>
              <a:rPr lang="hr-HR" sz="1700" dirty="0">
                <a:solidFill>
                  <a:schemeClr val="tx1">
                    <a:alpha val="80000"/>
                  </a:schemeClr>
                </a:solidFill>
              </a:rPr>
              <a:t>DOCEO, 2. DOCUI, </a:t>
            </a:r>
            <a:r>
              <a:rPr lang="hr-HR" sz="1700" b="1" dirty="0">
                <a:solidFill>
                  <a:schemeClr val="tx1">
                    <a:alpha val="80000"/>
                  </a:schemeClr>
                </a:solidFill>
              </a:rPr>
              <a:t>DOCTUM </a:t>
            </a:r>
            <a:r>
              <a:rPr lang="hr-HR" sz="1700" dirty="0">
                <a:solidFill>
                  <a:schemeClr val="tx1">
                    <a:alpha val="80000"/>
                  </a:schemeClr>
                </a:solidFill>
              </a:rPr>
              <a:t>– PODUČAVATI </a:t>
            </a:r>
          </a:p>
          <a:p>
            <a:r>
              <a:rPr lang="hr-HR" sz="1700" b="1" dirty="0">
                <a:solidFill>
                  <a:srgbClr val="FF0000">
                    <a:alpha val="80000"/>
                  </a:srgbClr>
                </a:solidFill>
              </a:rPr>
              <a:t>DOCTOR, -ORIS, M. – NAUČITELJ</a:t>
            </a:r>
          </a:p>
          <a:p>
            <a:r>
              <a:rPr lang="hr-HR" sz="1700" dirty="0">
                <a:solidFill>
                  <a:schemeClr val="tx1">
                    <a:alpha val="80000"/>
                  </a:schemeClr>
                </a:solidFill>
              </a:rPr>
              <a:t>SANO, 1. –AVI, </a:t>
            </a:r>
            <a:r>
              <a:rPr lang="hr-HR" sz="1700" b="1" dirty="0">
                <a:solidFill>
                  <a:schemeClr val="tx1">
                    <a:alpha val="80000"/>
                  </a:schemeClr>
                </a:solidFill>
              </a:rPr>
              <a:t>-ATUM</a:t>
            </a:r>
            <a:r>
              <a:rPr lang="hr-HR" sz="1700" dirty="0">
                <a:solidFill>
                  <a:schemeClr val="tx1">
                    <a:alpha val="80000"/>
                  </a:schemeClr>
                </a:solidFill>
              </a:rPr>
              <a:t>– OZDRAVITI, IZLIČITI </a:t>
            </a:r>
          </a:p>
          <a:p>
            <a:r>
              <a:rPr lang="hr-HR" sz="1700" b="1" dirty="0">
                <a:solidFill>
                  <a:srgbClr val="FF0000">
                    <a:alpha val="80000"/>
                  </a:srgbClr>
                </a:solidFill>
              </a:rPr>
              <a:t>SANATORIUM, -II, N. – SANATORIJ</a:t>
            </a:r>
          </a:p>
          <a:p>
            <a:r>
              <a:rPr lang="hr-HR" sz="1700" dirty="0">
                <a:solidFill>
                  <a:schemeClr val="tx1">
                    <a:alpha val="80000"/>
                  </a:schemeClr>
                </a:solidFill>
              </a:rPr>
              <a:t>UTOR, 3. </a:t>
            </a:r>
            <a:r>
              <a:rPr lang="hr-HR" sz="1700" b="1" dirty="0">
                <a:solidFill>
                  <a:schemeClr val="tx1">
                    <a:alpha val="80000"/>
                  </a:schemeClr>
                </a:solidFill>
              </a:rPr>
              <a:t>USUS</a:t>
            </a:r>
            <a:r>
              <a:rPr lang="hr-HR" sz="1700" dirty="0">
                <a:solidFill>
                  <a:schemeClr val="tx1">
                    <a:alpha val="80000"/>
                  </a:schemeClr>
                </a:solidFill>
              </a:rPr>
              <a:t> SUM – UPOTREBLJAVATI </a:t>
            </a:r>
          </a:p>
          <a:p>
            <a:r>
              <a:rPr lang="hr-HR" sz="1700" b="1" dirty="0">
                <a:solidFill>
                  <a:srgbClr val="FF0000">
                    <a:alpha val="80000"/>
                  </a:srgbClr>
                </a:solidFill>
              </a:rPr>
              <a:t>USUS, -US, M. – UPOTREBA</a:t>
            </a:r>
          </a:p>
          <a:p>
            <a:r>
              <a:rPr lang="hr-HR" sz="1700" dirty="0">
                <a:solidFill>
                  <a:schemeClr val="tx1">
                    <a:alpha val="80000"/>
                  </a:schemeClr>
                </a:solidFill>
              </a:rPr>
              <a:t>RECIPIO, 3. –CEPI, </a:t>
            </a:r>
            <a:r>
              <a:rPr lang="hr-HR" sz="1700" b="1" dirty="0">
                <a:solidFill>
                  <a:schemeClr val="tx1">
                    <a:alpha val="80000"/>
                  </a:schemeClr>
                </a:solidFill>
              </a:rPr>
              <a:t>-CEPTUM </a:t>
            </a:r>
            <a:r>
              <a:rPr lang="hr-HR" sz="1700" dirty="0">
                <a:solidFill>
                  <a:schemeClr val="tx1">
                    <a:alpha val="80000"/>
                  </a:schemeClr>
                </a:solidFill>
              </a:rPr>
              <a:t>– UZETI</a:t>
            </a:r>
          </a:p>
          <a:p>
            <a:r>
              <a:rPr lang="hr-HR" sz="1700" b="1" dirty="0">
                <a:solidFill>
                  <a:srgbClr val="FF0000">
                    <a:alpha val="80000"/>
                  </a:srgbClr>
                </a:solidFill>
              </a:rPr>
              <a:t>RECEPTUM, -I, N. – RECEPT</a:t>
            </a:r>
          </a:p>
          <a:p>
            <a:r>
              <a:rPr lang="hr-HR" sz="1700" dirty="0">
                <a:solidFill>
                  <a:schemeClr val="tx1">
                    <a:alpha val="80000"/>
                  </a:schemeClr>
                </a:solidFill>
              </a:rPr>
              <a:t>MEDICOR, 1. </a:t>
            </a:r>
            <a:r>
              <a:rPr lang="hr-HR" sz="1700" b="1" dirty="0">
                <a:solidFill>
                  <a:schemeClr val="tx1">
                    <a:alpha val="80000"/>
                  </a:schemeClr>
                </a:solidFill>
              </a:rPr>
              <a:t>–ATUM </a:t>
            </a:r>
            <a:r>
              <a:rPr lang="hr-HR" sz="1700" dirty="0">
                <a:solidFill>
                  <a:schemeClr val="tx1">
                    <a:alpha val="80000"/>
                  </a:schemeClr>
                </a:solidFill>
              </a:rPr>
              <a:t>– LIJEČITI </a:t>
            </a:r>
          </a:p>
          <a:p>
            <a:r>
              <a:rPr lang="hr-HR" sz="1700" b="1" dirty="0">
                <a:solidFill>
                  <a:srgbClr val="FF0000">
                    <a:alpha val="80000"/>
                  </a:srgbClr>
                </a:solidFill>
              </a:rPr>
              <a:t>MEDICATRIX, -ICIS, F. - LIJEČNICA</a:t>
            </a: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C49DA8F6-BCC1-4447-B54C-57856834B9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586162" y="3610394"/>
            <a:ext cx="0" cy="3238728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5400000" scaled="0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192529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4236A231-D7CF-3A51-953C-98F137F2C9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0114" y="365125"/>
            <a:ext cx="10983686" cy="1325563"/>
          </a:xfrm>
        </p:spPr>
        <p:txBody>
          <a:bodyPr/>
          <a:lstStyle/>
          <a:p>
            <a:r>
              <a:rPr lang="hr-HR" b="1" dirty="0"/>
              <a:t>Od kojih su glagola izvedene ove imenice?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92C865D1-6762-9F05-5459-75CCAFD18CA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39486" y="2242457"/>
            <a:ext cx="4996544" cy="3934506"/>
          </a:xfrm>
        </p:spPr>
        <p:txBody>
          <a:bodyPr>
            <a:normAutofit/>
          </a:bodyPr>
          <a:lstStyle/>
          <a:p>
            <a:r>
              <a:rPr lang="hr-HR" sz="2400" dirty="0" err="1">
                <a:solidFill>
                  <a:srgbClr val="0070C0"/>
                </a:solidFill>
              </a:rPr>
              <a:t>Lotio</a:t>
            </a:r>
            <a:r>
              <a:rPr lang="hr-HR" sz="2400" dirty="0">
                <a:solidFill>
                  <a:srgbClr val="0070C0"/>
                </a:solidFill>
              </a:rPr>
              <a:t>, -</a:t>
            </a:r>
            <a:r>
              <a:rPr lang="hr-HR" sz="2400" dirty="0" err="1">
                <a:solidFill>
                  <a:srgbClr val="0070C0"/>
                </a:solidFill>
              </a:rPr>
              <a:t>onis</a:t>
            </a:r>
            <a:r>
              <a:rPr lang="hr-HR" sz="2400" dirty="0">
                <a:solidFill>
                  <a:srgbClr val="0070C0"/>
                </a:solidFill>
              </a:rPr>
              <a:t>, f. – losion</a:t>
            </a:r>
          </a:p>
          <a:p>
            <a:r>
              <a:rPr lang="hr-HR" sz="2400" dirty="0" err="1">
                <a:solidFill>
                  <a:srgbClr val="0070C0"/>
                </a:solidFill>
              </a:rPr>
              <a:t>Praeparatum</a:t>
            </a:r>
            <a:r>
              <a:rPr lang="hr-HR" sz="2400" dirty="0">
                <a:solidFill>
                  <a:srgbClr val="0070C0"/>
                </a:solidFill>
              </a:rPr>
              <a:t>, -i, n. – pripravak</a:t>
            </a:r>
          </a:p>
          <a:p>
            <a:r>
              <a:rPr lang="hr-HR" sz="2400" dirty="0" err="1">
                <a:solidFill>
                  <a:srgbClr val="0070C0"/>
                </a:solidFill>
              </a:rPr>
              <a:t>Solutio</a:t>
            </a:r>
            <a:r>
              <a:rPr lang="hr-HR" sz="2400" dirty="0">
                <a:solidFill>
                  <a:srgbClr val="0070C0"/>
                </a:solidFill>
              </a:rPr>
              <a:t>, -</a:t>
            </a:r>
            <a:r>
              <a:rPr lang="hr-HR" sz="2400" dirty="0" err="1">
                <a:solidFill>
                  <a:srgbClr val="0070C0"/>
                </a:solidFill>
              </a:rPr>
              <a:t>onis</a:t>
            </a:r>
            <a:r>
              <a:rPr lang="hr-HR" sz="2400" dirty="0">
                <a:solidFill>
                  <a:srgbClr val="0070C0"/>
                </a:solidFill>
              </a:rPr>
              <a:t>, f. – otopina</a:t>
            </a:r>
          </a:p>
          <a:p>
            <a:r>
              <a:rPr lang="hr-HR" sz="2400" dirty="0" err="1">
                <a:solidFill>
                  <a:srgbClr val="0070C0"/>
                </a:solidFill>
              </a:rPr>
              <a:t>Suspensio</a:t>
            </a:r>
            <a:r>
              <a:rPr lang="hr-HR" sz="2400" dirty="0">
                <a:solidFill>
                  <a:srgbClr val="0070C0"/>
                </a:solidFill>
              </a:rPr>
              <a:t>, -</a:t>
            </a:r>
            <a:r>
              <a:rPr lang="hr-HR" sz="2400" dirty="0" err="1">
                <a:solidFill>
                  <a:srgbClr val="0070C0"/>
                </a:solidFill>
              </a:rPr>
              <a:t>onis</a:t>
            </a:r>
            <a:r>
              <a:rPr lang="hr-HR" sz="2400" dirty="0">
                <a:solidFill>
                  <a:srgbClr val="0070C0"/>
                </a:solidFill>
              </a:rPr>
              <a:t>, f. – suspenzija</a:t>
            </a:r>
          </a:p>
          <a:p>
            <a:r>
              <a:rPr lang="hr-HR" sz="2400" dirty="0" err="1">
                <a:solidFill>
                  <a:srgbClr val="0070C0"/>
                </a:solidFill>
              </a:rPr>
              <a:t>Emulsio</a:t>
            </a:r>
            <a:r>
              <a:rPr lang="hr-HR" sz="2400" dirty="0">
                <a:solidFill>
                  <a:srgbClr val="0070C0"/>
                </a:solidFill>
              </a:rPr>
              <a:t>, -</a:t>
            </a:r>
            <a:r>
              <a:rPr lang="hr-HR" sz="2400" dirty="0" err="1">
                <a:solidFill>
                  <a:srgbClr val="0070C0"/>
                </a:solidFill>
              </a:rPr>
              <a:t>onis</a:t>
            </a:r>
            <a:r>
              <a:rPr lang="hr-HR" sz="2400" dirty="0">
                <a:solidFill>
                  <a:srgbClr val="0070C0"/>
                </a:solidFill>
              </a:rPr>
              <a:t>, f. – emulzija</a:t>
            </a:r>
          </a:p>
          <a:p>
            <a:r>
              <a:rPr lang="hr-HR" sz="2400" dirty="0" err="1">
                <a:solidFill>
                  <a:srgbClr val="0070C0"/>
                </a:solidFill>
              </a:rPr>
              <a:t>Usus</a:t>
            </a:r>
            <a:r>
              <a:rPr lang="hr-HR" sz="2400" dirty="0">
                <a:solidFill>
                  <a:srgbClr val="0070C0"/>
                </a:solidFill>
              </a:rPr>
              <a:t>, -</a:t>
            </a:r>
            <a:r>
              <a:rPr lang="hr-HR" sz="2400" dirty="0" err="1">
                <a:solidFill>
                  <a:srgbClr val="0070C0"/>
                </a:solidFill>
              </a:rPr>
              <a:t>us</a:t>
            </a:r>
            <a:r>
              <a:rPr lang="hr-HR" sz="2400" dirty="0">
                <a:solidFill>
                  <a:srgbClr val="0070C0"/>
                </a:solidFill>
              </a:rPr>
              <a:t>, m. - upotreba</a:t>
            </a:r>
          </a:p>
        </p:txBody>
      </p:sp>
      <p:sp>
        <p:nvSpPr>
          <p:cNvPr id="4" name="Rezervirano mjesto sadržaja 3">
            <a:extLst>
              <a:ext uri="{FF2B5EF4-FFF2-40B4-BE49-F238E27FC236}">
                <a16:creationId xmlns:a16="http://schemas.microsoft.com/office/drawing/2014/main" id="{6A8E3369-539B-AC0C-FE9A-BF8056AFBB3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453742" y="2242457"/>
            <a:ext cx="5900057" cy="3934506"/>
          </a:xfrm>
        </p:spPr>
        <p:txBody>
          <a:bodyPr/>
          <a:lstStyle/>
          <a:p>
            <a:r>
              <a:rPr lang="hr-HR" sz="2400" dirty="0">
                <a:solidFill>
                  <a:srgbClr val="FF0000"/>
                </a:solidFill>
              </a:rPr>
              <a:t>Lavo, 1. lavi, </a:t>
            </a:r>
            <a:r>
              <a:rPr lang="hr-HR" sz="2400" dirty="0" err="1">
                <a:solidFill>
                  <a:srgbClr val="FF0000"/>
                </a:solidFill>
              </a:rPr>
              <a:t>lotum</a:t>
            </a:r>
            <a:r>
              <a:rPr lang="hr-HR" sz="2400" dirty="0">
                <a:solidFill>
                  <a:srgbClr val="FF0000"/>
                </a:solidFill>
              </a:rPr>
              <a:t> – prati</a:t>
            </a:r>
          </a:p>
          <a:p>
            <a:r>
              <a:rPr lang="hr-HR" sz="2400" dirty="0" err="1">
                <a:solidFill>
                  <a:srgbClr val="FF0000"/>
                </a:solidFill>
              </a:rPr>
              <a:t>Praeparo</a:t>
            </a:r>
            <a:r>
              <a:rPr lang="hr-HR" sz="2400" dirty="0">
                <a:solidFill>
                  <a:srgbClr val="FF0000"/>
                </a:solidFill>
              </a:rPr>
              <a:t>, 1. – pripremati</a:t>
            </a:r>
          </a:p>
          <a:p>
            <a:r>
              <a:rPr lang="hr-HR" sz="2400" dirty="0" err="1">
                <a:solidFill>
                  <a:srgbClr val="FF0000"/>
                </a:solidFill>
              </a:rPr>
              <a:t>Solvo</a:t>
            </a:r>
            <a:r>
              <a:rPr lang="hr-HR" sz="2400" dirty="0">
                <a:solidFill>
                  <a:srgbClr val="FF0000"/>
                </a:solidFill>
              </a:rPr>
              <a:t>, 3. </a:t>
            </a:r>
            <a:r>
              <a:rPr lang="hr-HR" sz="2400" dirty="0" err="1">
                <a:solidFill>
                  <a:srgbClr val="FF0000"/>
                </a:solidFill>
              </a:rPr>
              <a:t>solvi</a:t>
            </a:r>
            <a:r>
              <a:rPr lang="hr-HR" sz="2400" dirty="0">
                <a:solidFill>
                  <a:srgbClr val="FF0000"/>
                </a:solidFill>
              </a:rPr>
              <a:t>, </a:t>
            </a:r>
            <a:r>
              <a:rPr lang="hr-HR" sz="2400" dirty="0" err="1">
                <a:solidFill>
                  <a:srgbClr val="FF0000"/>
                </a:solidFill>
              </a:rPr>
              <a:t>solutum</a:t>
            </a:r>
            <a:r>
              <a:rPr lang="hr-HR" sz="2400" dirty="0">
                <a:solidFill>
                  <a:srgbClr val="FF0000"/>
                </a:solidFill>
              </a:rPr>
              <a:t> - otopiti</a:t>
            </a:r>
          </a:p>
          <a:p>
            <a:r>
              <a:rPr lang="hr-HR" sz="2400" dirty="0" err="1">
                <a:solidFill>
                  <a:srgbClr val="FF0000"/>
                </a:solidFill>
              </a:rPr>
              <a:t>Suspendo</a:t>
            </a:r>
            <a:r>
              <a:rPr lang="hr-HR" sz="2400" dirty="0">
                <a:solidFill>
                  <a:srgbClr val="FF0000"/>
                </a:solidFill>
              </a:rPr>
              <a:t>, 3. –</a:t>
            </a:r>
            <a:r>
              <a:rPr lang="hr-HR" sz="2400" dirty="0" err="1">
                <a:solidFill>
                  <a:srgbClr val="FF0000"/>
                </a:solidFill>
              </a:rPr>
              <a:t>pendi</a:t>
            </a:r>
            <a:r>
              <a:rPr lang="hr-HR" sz="2400" dirty="0">
                <a:solidFill>
                  <a:srgbClr val="FF0000"/>
                </a:solidFill>
              </a:rPr>
              <a:t>, -</a:t>
            </a:r>
            <a:r>
              <a:rPr lang="hr-HR" sz="2400" dirty="0" err="1">
                <a:solidFill>
                  <a:srgbClr val="FF0000"/>
                </a:solidFill>
              </a:rPr>
              <a:t>pendum</a:t>
            </a:r>
            <a:r>
              <a:rPr lang="hr-HR" sz="2400" dirty="0">
                <a:solidFill>
                  <a:srgbClr val="FF0000"/>
                </a:solidFill>
              </a:rPr>
              <a:t> –  lebdjeti </a:t>
            </a:r>
          </a:p>
          <a:p>
            <a:r>
              <a:rPr lang="hr-HR" sz="2400" dirty="0" err="1">
                <a:solidFill>
                  <a:srgbClr val="FF0000"/>
                </a:solidFill>
              </a:rPr>
              <a:t>Emulgeo</a:t>
            </a:r>
            <a:r>
              <a:rPr lang="hr-HR" sz="2400" dirty="0">
                <a:solidFill>
                  <a:srgbClr val="FF0000"/>
                </a:solidFill>
              </a:rPr>
              <a:t>, 2. –</a:t>
            </a:r>
            <a:r>
              <a:rPr lang="hr-HR" sz="2400" dirty="0" err="1">
                <a:solidFill>
                  <a:srgbClr val="FF0000"/>
                </a:solidFill>
              </a:rPr>
              <a:t>mulsi</a:t>
            </a:r>
            <a:r>
              <a:rPr lang="hr-HR" sz="2400" dirty="0">
                <a:solidFill>
                  <a:srgbClr val="FF0000"/>
                </a:solidFill>
              </a:rPr>
              <a:t>, -</a:t>
            </a:r>
            <a:r>
              <a:rPr lang="hr-HR" sz="2400" dirty="0" err="1">
                <a:solidFill>
                  <a:srgbClr val="FF0000"/>
                </a:solidFill>
              </a:rPr>
              <a:t>mulsum</a:t>
            </a:r>
            <a:r>
              <a:rPr lang="hr-HR" sz="2400" dirty="0">
                <a:solidFill>
                  <a:srgbClr val="FF0000"/>
                </a:solidFill>
              </a:rPr>
              <a:t> – isušiti</a:t>
            </a:r>
          </a:p>
          <a:p>
            <a:r>
              <a:rPr lang="hr-HR" sz="2400" dirty="0">
                <a:solidFill>
                  <a:srgbClr val="FF0000"/>
                </a:solidFill>
              </a:rPr>
              <a:t>Utor, 3. </a:t>
            </a:r>
            <a:r>
              <a:rPr lang="hr-HR" sz="2400" dirty="0" err="1">
                <a:solidFill>
                  <a:srgbClr val="FF0000"/>
                </a:solidFill>
              </a:rPr>
              <a:t>usus</a:t>
            </a:r>
            <a:r>
              <a:rPr lang="hr-HR" sz="2400" dirty="0">
                <a:solidFill>
                  <a:srgbClr val="FF0000"/>
                </a:solidFill>
              </a:rPr>
              <a:t> </a:t>
            </a:r>
            <a:r>
              <a:rPr lang="hr-HR" sz="2400" dirty="0" err="1">
                <a:solidFill>
                  <a:srgbClr val="FF0000"/>
                </a:solidFill>
              </a:rPr>
              <a:t>sum</a:t>
            </a:r>
            <a:r>
              <a:rPr lang="hr-HR" sz="2400" dirty="0">
                <a:solidFill>
                  <a:srgbClr val="FF0000"/>
                </a:solidFill>
              </a:rPr>
              <a:t> - upotrijebiti</a:t>
            </a:r>
          </a:p>
        </p:txBody>
      </p:sp>
    </p:spTree>
    <p:extLst>
      <p:ext uri="{BB962C8B-B14F-4D97-AF65-F5344CB8AC3E}">
        <p14:creationId xmlns:p14="http://schemas.microsoft.com/office/powerpoint/2010/main" val="40045693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629A78F9-D213-0901-311D-CC7B13AA88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1629" y="365125"/>
            <a:ext cx="10842171" cy="919389"/>
          </a:xfrm>
        </p:spPr>
        <p:txBody>
          <a:bodyPr>
            <a:normAutofit/>
          </a:bodyPr>
          <a:lstStyle/>
          <a:p>
            <a:r>
              <a:rPr lang="hr-HR" sz="3600" b="1" dirty="0"/>
              <a:t>Od ovih glagola izvedi imenice na –</a:t>
            </a:r>
            <a:r>
              <a:rPr lang="hr-HR" sz="3600" b="1" dirty="0" err="1"/>
              <a:t>us</a:t>
            </a:r>
            <a:r>
              <a:rPr lang="hr-HR" sz="3600" b="1" dirty="0"/>
              <a:t> IV. deklinacije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35CEC088-91C0-4F63-0F42-EF2F356B701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70113" y="1825625"/>
            <a:ext cx="6128657" cy="4351338"/>
          </a:xfrm>
        </p:spPr>
        <p:txBody>
          <a:bodyPr>
            <a:normAutofit/>
          </a:bodyPr>
          <a:lstStyle/>
          <a:p>
            <a:r>
              <a:rPr lang="hr-HR" dirty="0" err="1">
                <a:solidFill>
                  <a:srgbClr val="0070C0"/>
                </a:solidFill>
              </a:rPr>
              <a:t>Sentio</a:t>
            </a:r>
            <a:r>
              <a:rPr lang="hr-HR" dirty="0">
                <a:solidFill>
                  <a:srgbClr val="0070C0"/>
                </a:solidFill>
              </a:rPr>
              <a:t>, 4. </a:t>
            </a:r>
            <a:r>
              <a:rPr lang="hr-HR" dirty="0" err="1">
                <a:solidFill>
                  <a:srgbClr val="0070C0"/>
                </a:solidFill>
              </a:rPr>
              <a:t>sensi</a:t>
            </a:r>
            <a:r>
              <a:rPr lang="hr-HR" dirty="0">
                <a:solidFill>
                  <a:srgbClr val="0070C0"/>
                </a:solidFill>
              </a:rPr>
              <a:t>, </a:t>
            </a:r>
            <a:r>
              <a:rPr lang="hr-HR" dirty="0" err="1">
                <a:solidFill>
                  <a:srgbClr val="0070C0"/>
                </a:solidFill>
              </a:rPr>
              <a:t>sensum</a:t>
            </a:r>
            <a:r>
              <a:rPr lang="hr-HR" dirty="0">
                <a:solidFill>
                  <a:srgbClr val="0070C0"/>
                </a:solidFill>
              </a:rPr>
              <a:t> –osjećati</a:t>
            </a:r>
          </a:p>
          <a:p>
            <a:r>
              <a:rPr lang="hr-HR" dirty="0">
                <a:solidFill>
                  <a:srgbClr val="0070C0"/>
                </a:solidFill>
              </a:rPr>
              <a:t>Audio, 4. – slušati</a:t>
            </a:r>
          </a:p>
          <a:p>
            <a:r>
              <a:rPr lang="hr-HR" dirty="0">
                <a:solidFill>
                  <a:srgbClr val="0070C0"/>
                </a:solidFill>
              </a:rPr>
              <a:t>Video, 2. vidi, </a:t>
            </a:r>
            <a:r>
              <a:rPr lang="hr-HR" dirty="0" err="1">
                <a:solidFill>
                  <a:srgbClr val="0070C0"/>
                </a:solidFill>
              </a:rPr>
              <a:t>visum</a:t>
            </a:r>
            <a:r>
              <a:rPr lang="hr-HR" dirty="0">
                <a:solidFill>
                  <a:srgbClr val="0070C0"/>
                </a:solidFill>
              </a:rPr>
              <a:t> – vidjeti</a:t>
            </a:r>
          </a:p>
          <a:p>
            <a:r>
              <a:rPr lang="hr-HR" dirty="0">
                <a:solidFill>
                  <a:srgbClr val="0070C0"/>
                </a:solidFill>
              </a:rPr>
              <a:t>Tango, 3. </a:t>
            </a:r>
            <a:r>
              <a:rPr lang="hr-HR" dirty="0" err="1">
                <a:solidFill>
                  <a:srgbClr val="0070C0"/>
                </a:solidFill>
              </a:rPr>
              <a:t>tetigi</a:t>
            </a:r>
            <a:r>
              <a:rPr lang="hr-HR" dirty="0">
                <a:solidFill>
                  <a:srgbClr val="0070C0"/>
                </a:solidFill>
              </a:rPr>
              <a:t>, </a:t>
            </a:r>
            <a:r>
              <a:rPr lang="hr-HR" dirty="0" err="1">
                <a:solidFill>
                  <a:srgbClr val="0070C0"/>
                </a:solidFill>
              </a:rPr>
              <a:t>tactum</a:t>
            </a:r>
            <a:r>
              <a:rPr lang="hr-HR" dirty="0">
                <a:solidFill>
                  <a:srgbClr val="0070C0"/>
                </a:solidFill>
              </a:rPr>
              <a:t> – dodirivati</a:t>
            </a:r>
          </a:p>
          <a:p>
            <a:r>
              <a:rPr lang="hr-HR" dirty="0">
                <a:solidFill>
                  <a:srgbClr val="0070C0"/>
                </a:solidFill>
              </a:rPr>
              <a:t>Gusto, 1. – okusiti</a:t>
            </a:r>
          </a:p>
          <a:p>
            <a:r>
              <a:rPr lang="hr-HR" dirty="0" err="1">
                <a:solidFill>
                  <a:srgbClr val="0070C0"/>
                </a:solidFill>
              </a:rPr>
              <a:t>Olfacio</a:t>
            </a:r>
            <a:r>
              <a:rPr lang="hr-HR" dirty="0">
                <a:solidFill>
                  <a:srgbClr val="0070C0"/>
                </a:solidFill>
              </a:rPr>
              <a:t>, 3.olfeci, </a:t>
            </a:r>
            <a:r>
              <a:rPr lang="hr-HR" dirty="0" err="1">
                <a:solidFill>
                  <a:srgbClr val="0070C0"/>
                </a:solidFill>
              </a:rPr>
              <a:t>olfactum</a:t>
            </a:r>
            <a:r>
              <a:rPr lang="hr-HR" dirty="0">
                <a:solidFill>
                  <a:srgbClr val="0070C0"/>
                </a:solidFill>
              </a:rPr>
              <a:t> – mirisati</a:t>
            </a:r>
          </a:p>
          <a:p>
            <a:r>
              <a:rPr lang="hr-HR" dirty="0" err="1">
                <a:solidFill>
                  <a:srgbClr val="0070C0"/>
                </a:solidFill>
              </a:rPr>
              <a:t>Odoror</a:t>
            </a:r>
            <a:r>
              <a:rPr lang="hr-HR" dirty="0">
                <a:solidFill>
                  <a:srgbClr val="0070C0"/>
                </a:solidFill>
              </a:rPr>
              <a:t>, 1. – njušiti</a:t>
            </a:r>
          </a:p>
        </p:txBody>
      </p:sp>
      <p:sp>
        <p:nvSpPr>
          <p:cNvPr id="4" name="Rezervirano mjesto sadržaja 3">
            <a:extLst>
              <a:ext uri="{FF2B5EF4-FFF2-40B4-BE49-F238E27FC236}">
                <a16:creationId xmlns:a16="http://schemas.microsoft.com/office/drawing/2014/main" id="{808752B6-1ED8-3E68-70EE-43B2A7A8518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781800" y="1825625"/>
            <a:ext cx="5040085" cy="4351338"/>
          </a:xfrm>
        </p:spPr>
        <p:txBody>
          <a:bodyPr>
            <a:normAutofit/>
          </a:bodyPr>
          <a:lstStyle/>
          <a:p>
            <a:r>
              <a:rPr lang="hr-HR" dirty="0" err="1">
                <a:solidFill>
                  <a:srgbClr val="FF0000"/>
                </a:solidFill>
              </a:rPr>
              <a:t>Sensus</a:t>
            </a:r>
            <a:r>
              <a:rPr lang="hr-HR" dirty="0">
                <a:solidFill>
                  <a:srgbClr val="FF0000"/>
                </a:solidFill>
              </a:rPr>
              <a:t>, -</a:t>
            </a:r>
            <a:r>
              <a:rPr lang="hr-HR" dirty="0" err="1">
                <a:solidFill>
                  <a:srgbClr val="FF0000"/>
                </a:solidFill>
              </a:rPr>
              <a:t>us</a:t>
            </a:r>
            <a:r>
              <a:rPr lang="hr-HR" dirty="0">
                <a:solidFill>
                  <a:srgbClr val="FF0000"/>
                </a:solidFill>
              </a:rPr>
              <a:t>, m. – osjetilo</a:t>
            </a:r>
          </a:p>
          <a:p>
            <a:r>
              <a:rPr lang="hr-HR" dirty="0" err="1">
                <a:solidFill>
                  <a:srgbClr val="FF0000"/>
                </a:solidFill>
              </a:rPr>
              <a:t>Auditus</a:t>
            </a:r>
            <a:r>
              <a:rPr lang="hr-HR" dirty="0">
                <a:solidFill>
                  <a:srgbClr val="FF0000"/>
                </a:solidFill>
              </a:rPr>
              <a:t>, -</a:t>
            </a:r>
            <a:r>
              <a:rPr lang="hr-HR" dirty="0" err="1">
                <a:solidFill>
                  <a:srgbClr val="FF0000"/>
                </a:solidFill>
              </a:rPr>
              <a:t>us</a:t>
            </a:r>
            <a:r>
              <a:rPr lang="hr-HR" dirty="0">
                <a:solidFill>
                  <a:srgbClr val="FF0000"/>
                </a:solidFill>
              </a:rPr>
              <a:t>, m. – sluh</a:t>
            </a:r>
          </a:p>
          <a:p>
            <a:r>
              <a:rPr lang="hr-HR" dirty="0" err="1">
                <a:solidFill>
                  <a:srgbClr val="FF0000"/>
                </a:solidFill>
              </a:rPr>
              <a:t>Visus</a:t>
            </a:r>
            <a:r>
              <a:rPr lang="hr-HR" dirty="0">
                <a:solidFill>
                  <a:srgbClr val="FF0000"/>
                </a:solidFill>
              </a:rPr>
              <a:t>, -</a:t>
            </a:r>
            <a:r>
              <a:rPr lang="hr-HR" dirty="0" err="1">
                <a:solidFill>
                  <a:srgbClr val="FF0000"/>
                </a:solidFill>
              </a:rPr>
              <a:t>us</a:t>
            </a:r>
            <a:r>
              <a:rPr lang="hr-HR" dirty="0">
                <a:solidFill>
                  <a:srgbClr val="FF0000"/>
                </a:solidFill>
              </a:rPr>
              <a:t>, m. – vid</a:t>
            </a:r>
          </a:p>
          <a:p>
            <a:r>
              <a:rPr lang="hr-HR" dirty="0" err="1">
                <a:solidFill>
                  <a:srgbClr val="FF0000"/>
                </a:solidFill>
              </a:rPr>
              <a:t>Tactus</a:t>
            </a:r>
            <a:r>
              <a:rPr lang="hr-HR" dirty="0">
                <a:solidFill>
                  <a:srgbClr val="FF0000"/>
                </a:solidFill>
              </a:rPr>
              <a:t>, -</a:t>
            </a:r>
            <a:r>
              <a:rPr lang="hr-HR" dirty="0" err="1">
                <a:solidFill>
                  <a:srgbClr val="FF0000"/>
                </a:solidFill>
              </a:rPr>
              <a:t>us</a:t>
            </a:r>
            <a:r>
              <a:rPr lang="hr-HR" dirty="0">
                <a:solidFill>
                  <a:srgbClr val="FF0000"/>
                </a:solidFill>
              </a:rPr>
              <a:t>, m. – dodir</a:t>
            </a:r>
          </a:p>
          <a:p>
            <a:r>
              <a:rPr lang="hr-HR" dirty="0" err="1">
                <a:solidFill>
                  <a:srgbClr val="FF0000"/>
                </a:solidFill>
              </a:rPr>
              <a:t>Gustus</a:t>
            </a:r>
            <a:r>
              <a:rPr lang="hr-HR" dirty="0">
                <a:solidFill>
                  <a:srgbClr val="FF0000"/>
                </a:solidFill>
              </a:rPr>
              <a:t>, -</a:t>
            </a:r>
            <a:r>
              <a:rPr lang="hr-HR" dirty="0" err="1">
                <a:solidFill>
                  <a:srgbClr val="FF0000"/>
                </a:solidFill>
              </a:rPr>
              <a:t>us</a:t>
            </a:r>
            <a:r>
              <a:rPr lang="hr-HR" dirty="0">
                <a:solidFill>
                  <a:srgbClr val="FF0000"/>
                </a:solidFill>
              </a:rPr>
              <a:t>, m. – okus</a:t>
            </a:r>
          </a:p>
          <a:p>
            <a:r>
              <a:rPr lang="hr-HR" dirty="0" err="1">
                <a:solidFill>
                  <a:srgbClr val="FF0000"/>
                </a:solidFill>
              </a:rPr>
              <a:t>Olfactus</a:t>
            </a:r>
            <a:r>
              <a:rPr lang="hr-HR" dirty="0">
                <a:solidFill>
                  <a:srgbClr val="FF0000"/>
                </a:solidFill>
              </a:rPr>
              <a:t>, -</a:t>
            </a:r>
            <a:r>
              <a:rPr lang="hr-HR" dirty="0" err="1">
                <a:solidFill>
                  <a:srgbClr val="FF0000"/>
                </a:solidFill>
              </a:rPr>
              <a:t>us</a:t>
            </a:r>
            <a:r>
              <a:rPr lang="hr-HR" dirty="0">
                <a:solidFill>
                  <a:srgbClr val="FF0000"/>
                </a:solidFill>
              </a:rPr>
              <a:t>, m. – miris</a:t>
            </a:r>
          </a:p>
          <a:p>
            <a:r>
              <a:rPr lang="hr-HR" dirty="0" err="1">
                <a:solidFill>
                  <a:srgbClr val="FF0000"/>
                </a:solidFill>
              </a:rPr>
              <a:t>Odoratus</a:t>
            </a:r>
            <a:r>
              <a:rPr lang="hr-HR" dirty="0">
                <a:solidFill>
                  <a:srgbClr val="FF0000"/>
                </a:solidFill>
              </a:rPr>
              <a:t>, -</a:t>
            </a:r>
            <a:r>
              <a:rPr lang="hr-HR" dirty="0" err="1">
                <a:solidFill>
                  <a:srgbClr val="FF0000"/>
                </a:solidFill>
              </a:rPr>
              <a:t>us</a:t>
            </a:r>
            <a:r>
              <a:rPr lang="hr-HR" dirty="0">
                <a:solidFill>
                  <a:srgbClr val="FF0000"/>
                </a:solidFill>
              </a:rPr>
              <a:t>, m. - njuh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5092786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802CD549-9E49-37A4-2896-AF8CBE2FEC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3700" b="1" dirty="0" err="1"/>
              <a:t>Lotiones</a:t>
            </a:r>
            <a:r>
              <a:rPr lang="hr-HR" sz="3700" b="1" dirty="0"/>
              <a:t> preparata </a:t>
            </a:r>
            <a:r>
              <a:rPr lang="hr-HR" sz="3700" b="1" dirty="0" err="1"/>
              <a:t>remediorum</a:t>
            </a:r>
            <a:r>
              <a:rPr lang="hr-HR" sz="3700" b="1" dirty="0"/>
              <a:t> </a:t>
            </a:r>
            <a:r>
              <a:rPr lang="hr-HR" sz="3700" b="1" dirty="0" err="1"/>
              <a:t>liquida</a:t>
            </a:r>
            <a:r>
              <a:rPr lang="hr-HR" sz="3700" b="1" dirty="0"/>
              <a:t> </a:t>
            </a:r>
            <a:r>
              <a:rPr lang="hr-HR" sz="3700" b="1" dirty="0" err="1"/>
              <a:t>sunt</a:t>
            </a:r>
            <a:r>
              <a:rPr lang="hr-HR" sz="3700" b="1" dirty="0"/>
              <a:t>.</a:t>
            </a:r>
            <a:endParaRPr lang="hr-HR" sz="3700" dirty="0"/>
          </a:p>
        </p:txBody>
      </p:sp>
      <p:graphicFrame>
        <p:nvGraphicFramePr>
          <p:cNvPr id="5" name="Rezervirano mjesto sadržaja 2">
            <a:extLst>
              <a:ext uri="{FF2B5EF4-FFF2-40B4-BE49-F238E27FC236}">
                <a16:creationId xmlns:a16="http://schemas.microsoft.com/office/drawing/2014/main" id="{2B09A9AA-9E32-56C2-3A71-D32D11D525DF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934977762"/>
              </p:ext>
            </p:extLst>
          </p:nvPr>
        </p:nvGraphicFramePr>
        <p:xfrm>
          <a:off x="5900057" y="2026218"/>
          <a:ext cx="5181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Rezervirano mjesto sadržaja 8">
            <a:extLst>
              <a:ext uri="{FF2B5EF4-FFF2-40B4-BE49-F238E27FC236}">
                <a16:creationId xmlns:a16="http://schemas.microsoft.com/office/drawing/2014/main" id="{42273EBC-C0FF-A066-9DEE-6F55AAE4D44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868886" y="1825625"/>
            <a:ext cx="4484914" cy="83048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r-HR" sz="3600" dirty="0" err="1"/>
              <a:t>Liquidus</a:t>
            </a:r>
            <a:r>
              <a:rPr lang="hr-HR" sz="3600" dirty="0"/>
              <a:t>, 3 - tekući</a:t>
            </a:r>
          </a:p>
        </p:txBody>
      </p:sp>
      <p:pic>
        <p:nvPicPr>
          <p:cNvPr id="8" name="Picture 2" descr="LA ROCHE-POSAY Lipikar Syndet Cleansing Body Cream Gel - SkinMiles">
            <a:extLst>
              <a:ext uri="{FF2B5EF4-FFF2-40B4-BE49-F238E27FC236}">
                <a16:creationId xmlns:a16="http://schemas.microsoft.com/office/drawing/2014/main" id="{6070C3BD-8BB8-163B-213A-67AF6A2C7CB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57200" y="1651453"/>
            <a:ext cx="4479077" cy="4479077"/>
          </a:xfrm>
          <a:custGeom>
            <a:avLst/>
            <a:gdLst/>
            <a:ahLst/>
            <a:cxnLst/>
            <a:rect l="l" t="t" r="r" b="b"/>
            <a:pathLst>
              <a:path w="4777381" h="5643794">
                <a:moveTo>
                  <a:pt x="143704" y="0"/>
                </a:moveTo>
                <a:lnTo>
                  <a:pt x="4633677" y="0"/>
                </a:lnTo>
                <a:cubicBezTo>
                  <a:pt x="4713043" y="0"/>
                  <a:pt x="4777381" y="64338"/>
                  <a:pt x="4777381" y="143704"/>
                </a:cubicBezTo>
                <a:lnTo>
                  <a:pt x="4777381" y="5500090"/>
                </a:lnTo>
                <a:cubicBezTo>
                  <a:pt x="4777381" y="5579456"/>
                  <a:pt x="4713043" y="5643794"/>
                  <a:pt x="4633677" y="5643794"/>
                </a:cubicBezTo>
                <a:lnTo>
                  <a:pt x="143704" y="5643794"/>
                </a:lnTo>
                <a:cubicBezTo>
                  <a:pt x="64338" y="5643794"/>
                  <a:pt x="0" y="5579456"/>
                  <a:pt x="0" y="5500090"/>
                </a:cubicBezTo>
                <a:lnTo>
                  <a:pt x="0" y="143704"/>
                </a:lnTo>
                <a:cubicBezTo>
                  <a:pt x="0" y="64338"/>
                  <a:pt x="64338" y="0"/>
                  <a:pt x="143704" y="0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828802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AsOne/>
      </p:bldGraphic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09BA72A1-2CF3-E6BA-1727-4A899AE03EA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271657" y="985235"/>
            <a:ext cx="4310744" cy="2617935"/>
          </a:xfrm>
        </p:spPr>
        <p:txBody>
          <a:bodyPr anchor="t">
            <a:normAutofit fontScale="90000"/>
          </a:bodyPr>
          <a:lstStyle/>
          <a:p>
            <a:pPr algn="l"/>
            <a:br>
              <a:rPr lang="hr-HR" sz="4000" b="1" dirty="0"/>
            </a:br>
            <a:r>
              <a:rPr lang="hr-HR" sz="4000" b="1" dirty="0" err="1"/>
              <a:t>Formae</a:t>
            </a:r>
            <a:r>
              <a:rPr lang="hr-HR" sz="4000" b="1" dirty="0"/>
              <a:t> </a:t>
            </a:r>
            <a:r>
              <a:rPr lang="hr-HR" sz="4000" b="1" dirty="0" err="1"/>
              <a:t>losionum</a:t>
            </a:r>
            <a:r>
              <a:rPr lang="hr-HR" sz="4000" b="1" dirty="0"/>
              <a:t> </a:t>
            </a:r>
            <a:r>
              <a:rPr lang="hr-HR" sz="4000" b="1" dirty="0" err="1"/>
              <a:t>sunt</a:t>
            </a:r>
            <a:r>
              <a:rPr lang="hr-HR" sz="4000" b="1" dirty="0"/>
              <a:t>: </a:t>
            </a:r>
            <a:r>
              <a:rPr lang="hr-HR" sz="4000" b="1" dirty="0" err="1"/>
              <a:t>solutio</a:t>
            </a:r>
            <a:r>
              <a:rPr lang="hr-HR" sz="4000" b="1" dirty="0"/>
              <a:t>, </a:t>
            </a:r>
            <a:r>
              <a:rPr lang="hr-HR" sz="4000" b="1" dirty="0" err="1"/>
              <a:t>suspensio</a:t>
            </a:r>
            <a:r>
              <a:rPr lang="hr-HR" sz="4000" b="1" dirty="0"/>
              <a:t>, </a:t>
            </a:r>
            <a:r>
              <a:rPr lang="hr-HR" sz="4000" b="1" dirty="0" err="1"/>
              <a:t>emulsio</a:t>
            </a:r>
            <a:r>
              <a:rPr lang="hr-HR" sz="4000" b="1" dirty="0"/>
              <a:t>.</a:t>
            </a:r>
            <a:endParaRPr lang="hr-HR" sz="4000" dirty="0"/>
          </a:p>
        </p:txBody>
      </p:sp>
      <p:sp>
        <p:nvSpPr>
          <p:cNvPr id="5" name="Podnaslov 4">
            <a:extLst>
              <a:ext uri="{FF2B5EF4-FFF2-40B4-BE49-F238E27FC236}">
                <a16:creationId xmlns:a16="http://schemas.microsoft.com/office/drawing/2014/main" id="{06FAB348-26CE-62A7-5FA9-8BFE74D4F24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271656" y="4332514"/>
            <a:ext cx="4310744" cy="1540251"/>
          </a:xfrm>
        </p:spPr>
        <p:txBody>
          <a:bodyPr anchor="b">
            <a:normAutofit/>
          </a:bodyPr>
          <a:lstStyle/>
          <a:p>
            <a:pPr algn="l"/>
            <a:r>
              <a:rPr lang="hr-HR" sz="2800" b="1" dirty="0"/>
              <a:t>Oblici losiona su: otopina, suspenzija, emulzija</a:t>
            </a:r>
          </a:p>
        </p:txBody>
      </p:sp>
      <p:pic>
        <p:nvPicPr>
          <p:cNvPr id="2050" name="Picture 2" descr="Mixtures - Labster">
            <a:extLst>
              <a:ext uri="{FF2B5EF4-FFF2-40B4-BE49-F238E27FC236}">
                <a16:creationId xmlns:a16="http://schemas.microsoft.com/office/drawing/2014/main" id="{1BB4810C-8D6E-07CA-E79D-021EEB005D0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38200" y="1328173"/>
            <a:ext cx="6268321" cy="41561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2070" name="Straight Connector 2069">
            <a:extLst>
              <a:ext uri="{FF2B5EF4-FFF2-40B4-BE49-F238E27FC236}">
                <a16:creationId xmlns:a16="http://schemas.microsoft.com/office/drawing/2014/main" id="{192712F8-36FA-35DF-0CE8-4098D93322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852094" y="871146"/>
            <a:ext cx="736939" cy="0"/>
          </a:xfrm>
          <a:prstGeom prst="line">
            <a:avLst/>
          </a:prstGeom>
          <a:ln w="571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484305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083" name="Rectangle 3078">
            <a:extLst>
              <a:ext uri="{FF2B5EF4-FFF2-40B4-BE49-F238E27FC236}">
                <a16:creationId xmlns:a16="http://schemas.microsoft.com/office/drawing/2014/main" id="{45D37F4E-DDB4-456B-97E0-9937730A03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slov 1">
            <a:extLst>
              <a:ext uri="{FF2B5EF4-FFF2-40B4-BE49-F238E27FC236}">
                <a16:creationId xmlns:a16="http://schemas.microsoft.com/office/drawing/2014/main" id="{3AFB103C-B8A8-4783-A974-D6A753213C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2493" y="238539"/>
            <a:ext cx="11018520" cy="1434415"/>
          </a:xfrm>
        </p:spPr>
        <p:txBody>
          <a:bodyPr anchor="b">
            <a:normAutofit fontScale="90000"/>
          </a:bodyPr>
          <a:lstStyle/>
          <a:p>
            <a:br>
              <a:rPr lang="hr-HR" sz="1800" b="1" dirty="0"/>
            </a:br>
            <a:br>
              <a:rPr lang="hr-HR" sz="1800" b="1" dirty="0"/>
            </a:br>
            <a:r>
              <a:rPr lang="hr-HR" sz="3600" b="1" dirty="0" err="1"/>
              <a:t>Lotione</a:t>
            </a:r>
            <a:r>
              <a:rPr lang="hr-HR" sz="3600" b="1" dirty="0"/>
              <a:t> ad </a:t>
            </a:r>
            <a:r>
              <a:rPr lang="hr-HR" sz="3600" b="1" dirty="0" err="1"/>
              <a:t>unguendam</a:t>
            </a:r>
            <a:r>
              <a:rPr lang="hr-HR" sz="3600" b="1" dirty="0"/>
              <a:t> </a:t>
            </a:r>
            <a:r>
              <a:rPr lang="hr-HR" sz="3600" b="1" dirty="0" err="1"/>
              <a:t>cutem</a:t>
            </a:r>
            <a:r>
              <a:rPr lang="hr-HR" sz="3600" b="1" dirty="0"/>
              <a:t> </a:t>
            </a:r>
            <a:r>
              <a:rPr lang="hr-HR" sz="3600" b="1" dirty="0" err="1"/>
              <a:t>aegrotam</a:t>
            </a:r>
            <a:r>
              <a:rPr lang="hr-HR" sz="3600" b="1" dirty="0"/>
              <a:t> </a:t>
            </a:r>
            <a:r>
              <a:rPr lang="hr-HR" sz="3600" b="1" dirty="0" err="1"/>
              <a:t>saepissime</a:t>
            </a:r>
            <a:r>
              <a:rPr lang="hr-HR" sz="3600" b="1" dirty="0"/>
              <a:t> </a:t>
            </a:r>
            <a:r>
              <a:rPr lang="hr-HR" sz="3600" b="1" dirty="0" err="1"/>
              <a:t>utimur</a:t>
            </a:r>
            <a:r>
              <a:rPr lang="hr-HR" sz="3600" b="1" dirty="0"/>
              <a:t>. </a:t>
            </a:r>
            <a:br>
              <a:rPr lang="hr-HR" sz="1800" b="1" dirty="0"/>
            </a:br>
            <a:br>
              <a:rPr lang="hr-HR" sz="1800" b="1" dirty="0"/>
            </a:br>
            <a:endParaRPr lang="hr-HR" sz="1800" dirty="0"/>
          </a:p>
        </p:txBody>
      </p:sp>
      <p:sp>
        <p:nvSpPr>
          <p:cNvPr id="3084" name="sketchy line">
            <a:extLst>
              <a:ext uri="{FF2B5EF4-FFF2-40B4-BE49-F238E27FC236}">
                <a16:creationId xmlns:a16="http://schemas.microsoft.com/office/drawing/2014/main" id="{B2DD41CD-8F47-4F56-AD12-4E2FF76969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2493" y="1681544"/>
            <a:ext cx="10972800" cy="18288"/>
          </a:xfrm>
          <a:custGeom>
            <a:avLst/>
            <a:gdLst>
              <a:gd name="connsiteX0" fmla="*/ 0 w 10972800"/>
              <a:gd name="connsiteY0" fmla="*/ 0 h 18288"/>
              <a:gd name="connsiteX1" fmla="*/ 356616 w 10972800"/>
              <a:gd name="connsiteY1" fmla="*/ 0 h 18288"/>
              <a:gd name="connsiteX2" fmla="*/ 1042416 w 10972800"/>
              <a:gd name="connsiteY2" fmla="*/ 0 h 18288"/>
              <a:gd name="connsiteX3" fmla="*/ 1947672 w 10972800"/>
              <a:gd name="connsiteY3" fmla="*/ 0 h 18288"/>
              <a:gd name="connsiteX4" fmla="*/ 2633472 w 10972800"/>
              <a:gd name="connsiteY4" fmla="*/ 0 h 18288"/>
              <a:gd name="connsiteX5" fmla="*/ 2990088 w 10972800"/>
              <a:gd name="connsiteY5" fmla="*/ 0 h 18288"/>
              <a:gd name="connsiteX6" fmla="*/ 3456432 w 10972800"/>
              <a:gd name="connsiteY6" fmla="*/ 0 h 18288"/>
              <a:gd name="connsiteX7" fmla="*/ 4361688 w 10972800"/>
              <a:gd name="connsiteY7" fmla="*/ 0 h 18288"/>
              <a:gd name="connsiteX8" fmla="*/ 5266944 w 10972800"/>
              <a:gd name="connsiteY8" fmla="*/ 0 h 18288"/>
              <a:gd name="connsiteX9" fmla="*/ 6172200 w 10972800"/>
              <a:gd name="connsiteY9" fmla="*/ 0 h 18288"/>
              <a:gd name="connsiteX10" fmla="*/ 6528816 w 10972800"/>
              <a:gd name="connsiteY10" fmla="*/ 0 h 18288"/>
              <a:gd name="connsiteX11" fmla="*/ 7214616 w 10972800"/>
              <a:gd name="connsiteY11" fmla="*/ 0 h 18288"/>
              <a:gd name="connsiteX12" fmla="*/ 7790688 w 10972800"/>
              <a:gd name="connsiteY12" fmla="*/ 0 h 18288"/>
              <a:gd name="connsiteX13" fmla="*/ 8147304 w 10972800"/>
              <a:gd name="connsiteY13" fmla="*/ 0 h 18288"/>
              <a:gd name="connsiteX14" fmla="*/ 9052560 w 10972800"/>
              <a:gd name="connsiteY14" fmla="*/ 0 h 18288"/>
              <a:gd name="connsiteX15" fmla="*/ 9409176 w 10972800"/>
              <a:gd name="connsiteY15" fmla="*/ 0 h 18288"/>
              <a:gd name="connsiteX16" fmla="*/ 9765792 w 10972800"/>
              <a:gd name="connsiteY16" fmla="*/ 0 h 18288"/>
              <a:gd name="connsiteX17" fmla="*/ 10341864 w 10972800"/>
              <a:gd name="connsiteY17" fmla="*/ 0 h 18288"/>
              <a:gd name="connsiteX18" fmla="*/ 10972800 w 10972800"/>
              <a:gd name="connsiteY18" fmla="*/ 0 h 18288"/>
              <a:gd name="connsiteX19" fmla="*/ 10972800 w 10972800"/>
              <a:gd name="connsiteY19" fmla="*/ 18288 h 18288"/>
              <a:gd name="connsiteX20" fmla="*/ 10177272 w 10972800"/>
              <a:gd name="connsiteY20" fmla="*/ 18288 h 18288"/>
              <a:gd name="connsiteX21" fmla="*/ 9820656 w 10972800"/>
              <a:gd name="connsiteY21" fmla="*/ 18288 h 18288"/>
              <a:gd name="connsiteX22" fmla="*/ 9464040 w 10972800"/>
              <a:gd name="connsiteY22" fmla="*/ 18288 h 18288"/>
              <a:gd name="connsiteX23" fmla="*/ 8778240 w 10972800"/>
              <a:gd name="connsiteY23" fmla="*/ 18288 h 18288"/>
              <a:gd name="connsiteX24" fmla="*/ 8421624 w 10972800"/>
              <a:gd name="connsiteY24" fmla="*/ 18288 h 18288"/>
              <a:gd name="connsiteX25" fmla="*/ 7735824 w 10972800"/>
              <a:gd name="connsiteY25" fmla="*/ 18288 h 18288"/>
              <a:gd name="connsiteX26" fmla="*/ 6940296 w 10972800"/>
              <a:gd name="connsiteY26" fmla="*/ 18288 h 18288"/>
              <a:gd name="connsiteX27" fmla="*/ 6254496 w 10972800"/>
              <a:gd name="connsiteY27" fmla="*/ 18288 h 18288"/>
              <a:gd name="connsiteX28" fmla="*/ 5458968 w 10972800"/>
              <a:gd name="connsiteY28" fmla="*/ 18288 h 18288"/>
              <a:gd name="connsiteX29" fmla="*/ 4663440 w 10972800"/>
              <a:gd name="connsiteY29" fmla="*/ 18288 h 18288"/>
              <a:gd name="connsiteX30" fmla="*/ 4306824 w 10972800"/>
              <a:gd name="connsiteY30" fmla="*/ 18288 h 18288"/>
              <a:gd name="connsiteX31" fmla="*/ 3840480 w 10972800"/>
              <a:gd name="connsiteY31" fmla="*/ 18288 h 18288"/>
              <a:gd name="connsiteX32" fmla="*/ 3264408 w 10972800"/>
              <a:gd name="connsiteY32" fmla="*/ 18288 h 18288"/>
              <a:gd name="connsiteX33" fmla="*/ 2578608 w 10972800"/>
              <a:gd name="connsiteY33" fmla="*/ 18288 h 18288"/>
              <a:gd name="connsiteX34" fmla="*/ 1673352 w 10972800"/>
              <a:gd name="connsiteY34" fmla="*/ 18288 h 18288"/>
              <a:gd name="connsiteX35" fmla="*/ 877824 w 10972800"/>
              <a:gd name="connsiteY35" fmla="*/ 18288 h 18288"/>
              <a:gd name="connsiteX36" fmla="*/ 0 w 10972800"/>
              <a:gd name="connsiteY36" fmla="*/ 18288 h 18288"/>
              <a:gd name="connsiteX37" fmla="*/ 0 w 10972800"/>
              <a:gd name="connsiteY37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10972800" h="18288" fill="none" extrusionOk="0">
                <a:moveTo>
                  <a:pt x="0" y="0"/>
                </a:moveTo>
                <a:cubicBezTo>
                  <a:pt x="165916" y="-1866"/>
                  <a:pt x="188720" y="13756"/>
                  <a:pt x="356616" y="0"/>
                </a:cubicBezTo>
                <a:cubicBezTo>
                  <a:pt x="524512" y="-13756"/>
                  <a:pt x="734781" y="8922"/>
                  <a:pt x="1042416" y="0"/>
                </a:cubicBezTo>
                <a:cubicBezTo>
                  <a:pt x="1350051" y="-8922"/>
                  <a:pt x="1595982" y="-26315"/>
                  <a:pt x="1947672" y="0"/>
                </a:cubicBezTo>
                <a:cubicBezTo>
                  <a:pt x="2299362" y="26315"/>
                  <a:pt x="2292691" y="-19526"/>
                  <a:pt x="2633472" y="0"/>
                </a:cubicBezTo>
                <a:cubicBezTo>
                  <a:pt x="2974253" y="19526"/>
                  <a:pt x="2857309" y="10773"/>
                  <a:pt x="2990088" y="0"/>
                </a:cubicBezTo>
                <a:cubicBezTo>
                  <a:pt x="3122867" y="-10773"/>
                  <a:pt x="3359343" y="7194"/>
                  <a:pt x="3456432" y="0"/>
                </a:cubicBezTo>
                <a:cubicBezTo>
                  <a:pt x="3553521" y="-7194"/>
                  <a:pt x="4136258" y="5108"/>
                  <a:pt x="4361688" y="0"/>
                </a:cubicBezTo>
                <a:cubicBezTo>
                  <a:pt x="4587118" y="-5108"/>
                  <a:pt x="4992424" y="-42958"/>
                  <a:pt x="5266944" y="0"/>
                </a:cubicBezTo>
                <a:cubicBezTo>
                  <a:pt x="5541464" y="42958"/>
                  <a:pt x="5882966" y="-3430"/>
                  <a:pt x="6172200" y="0"/>
                </a:cubicBezTo>
                <a:cubicBezTo>
                  <a:pt x="6461434" y="3430"/>
                  <a:pt x="6432127" y="6688"/>
                  <a:pt x="6528816" y="0"/>
                </a:cubicBezTo>
                <a:cubicBezTo>
                  <a:pt x="6625505" y="-6688"/>
                  <a:pt x="6916805" y="-436"/>
                  <a:pt x="7214616" y="0"/>
                </a:cubicBezTo>
                <a:cubicBezTo>
                  <a:pt x="7512427" y="436"/>
                  <a:pt x="7626159" y="-6909"/>
                  <a:pt x="7790688" y="0"/>
                </a:cubicBezTo>
                <a:cubicBezTo>
                  <a:pt x="7955217" y="6909"/>
                  <a:pt x="8048891" y="15307"/>
                  <a:pt x="8147304" y="0"/>
                </a:cubicBezTo>
                <a:cubicBezTo>
                  <a:pt x="8245717" y="-15307"/>
                  <a:pt x="8645618" y="-11734"/>
                  <a:pt x="9052560" y="0"/>
                </a:cubicBezTo>
                <a:cubicBezTo>
                  <a:pt x="9459502" y="11734"/>
                  <a:pt x="9320584" y="8388"/>
                  <a:pt x="9409176" y="0"/>
                </a:cubicBezTo>
                <a:cubicBezTo>
                  <a:pt x="9497768" y="-8388"/>
                  <a:pt x="9644192" y="8379"/>
                  <a:pt x="9765792" y="0"/>
                </a:cubicBezTo>
                <a:cubicBezTo>
                  <a:pt x="9887392" y="-8379"/>
                  <a:pt x="10105220" y="-12663"/>
                  <a:pt x="10341864" y="0"/>
                </a:cubicBezTo>
                <a:cubicBezTo>
                  <a:pt x="10578508" y="12663"/>
                  <a:pt x="10773103" y="-5786"/>
                  <a:pt x="10972800" y="0"/>
                </a:cubicBezTo>
                <a:cubicBezTo>
                  <a:pt x="10972146" y="8818"/>
                  <a:pt x="10972240" y="13823"/>
                  <a:pt x="10972800" y="18288"/>
                </a:cubicBezTo>
                <a:cubicBezTo>
                  <a:pt x="10588778" y="31598"/>
                  <a:pt x="10543381" y="-12698"/>
                  <a:pt x="10177272" y="18288"/>
                </a:cubicBezTo>
                <a:cubicBezTo>
                  <a:pt x="9811163" y="49274"/>
                  <a:pt x="9996817" y="25662"/>
                  <a:pt x="9820656" y="18288"/>
                </a:cubicBezTo>
                <a:cubicBezTo>
                  <a:pt x="9644495" y="10914"/>
                  <a:pt x="9607007" y="31631"/>
                  <a:pt x="9464040" y="18288"/>
                </a:cubicBezTo>
                <a:cubicBezTo>
                  <a:pt x="9321073" y="4945"/>
                  <a:pt x="9114189" y="28940"/>
                  <a:pt x="8778240" y="18288"/>
                </a:cubicBezTo>
                <a:cubicBezTo>
                  <a:pt x="8442291" y="7636"/>
                  <a:pt x="8594763" y="987"/>
                  <a:pt x="8421624" y="18288"/>
                </a:cubicBezTo>
                <a:cubicBezTo>
                  <a:pt x="8248485" y="35589"/>
                  <a:pt x="7929515" y="37573"/>
                  <a:pt x="7735824" y="18288"/>
                </a:cubicBezTo>
                <a:cubicBezTo>
                  <a:pt x="7542133" y="-997"/>
                  <a:pt x="7252504" y="33858"/>
                  <a:pt x="6940296" y="18288"/>
                </a:cubicBezTo>
                <a:cubicBezTo>
                  <a:pt x="6628088" y="2718"/>
                  <a:pt x="6528503" y="48389"/>
                  <a:pt x="6254496" y="18288"/>
                </a:cubicBezTo>
                <a:cubicBezTo>
                  <a:pt x="5980489" y="-11813"/>
                  <a:pt x="5695784" y="-3740"/>
                  <a:pt x="5458968" y="18288"/>
                </a:cubicBezTo>
                <a:cubicBezTo>
                  <a:pt x="5222152" y="40316"/>
                  <a:pt x="5010751" y="19095"/>
                  <a:pt x="4663440" y="18288"/>
                </a:cubicBezTo>
                <a:cubicBezTo>
                  <a:pt x="4316129" y="17481"/>
                  <a:pt x="4425552" y="1606"/>
                  <a:pt x="4306824" y="18288"/>
                </a:cubicBezTo>
                <a:cubicBezTo>
                  <a:pt x="4188096" y="34970"/>
                  <a:pt x="3941535" y="7481"/>
                  <a:pt x="3840480" y="18288"/>
                </a:cubicBezTo>
                <a:cubicBezTo>
                  <a:pt x="3739425" y="29095"/>
                  <a:pt x="3402388" y="17641"/>
                  <a:pt x="3264408" y="18288"/>
                </a:cubicBezTo>
                <a:cubicBezTo>
                  <a:pt x="3126428" y="18935"/>
                  <a:pt x="2776779" y="9983"/>
                  <a:pt x="2578608" y="18288"/>
                </a:cubicBezTo>
                <a:cubicBezTo>
                  <a:pt x="2380437" y="26593"/>
                  <a:pt x="1909468" y="25818"/>
                  <a:pt x="1673352" y="18288"/>
                </a:cubicBezTo>
                <a:cubicBezTo>
                  <a:pt x="1437236" y="10758"/>
                  <a:pt x="1131180" y="49884"/>
                  <a:pt x="877824" y="18288"/>
                </a:cubicBezTo>
                <a:cubicBezTo>
                  <a:pt x="624468" y="-13308"/>
                  <a:pt x="206753" y="2195"/>
                  <a:pt x="0" y="18288"/>
                </a:cubicBezTo>
                <a:cubicBezTo>
                  <a:pt x="313" y="10654"/>
                  <a:pt x="-263" y="4056"/>
                  <a:pt x="0" y="0"/>
                </a:cubicBezTo>
                <a:close/>
              </a:path>
              <a:path w="10972800" h="18288" stroke="0" extrusionOk="0">
                <a:moveTo>
                  <a:pt x="0" y="0"/>
                </a:moveTo>
                <a:cubicBezTo>
                  <a:pt x="164017" y="-17675"/>
                  <a:pt x="309425" y="9913"/>
                  <a:pt x="466344" y="0"/>
                </a:cubicBezTo>
                <a:cubicBezTo>
                  <a:pt x="623263" y="-9913"/>
                  <a:pt x="659300" y="-14524"/>
                  <a:pt x="822960" y="0"/>
                </a:cubicBezTo>
                <a:cubicBezTo>
                  <a:pt x="986620" y="14524"/>
                  <a:pt x="1105222" y="-16481"/>
                  <a:pt x="1289304" y="0"/>
                </a:cubicBezTo>
                <a:cubicBezTo>
                  <a:pt x="1473386" y="16481"/>
                  <a:pt x="1693223" y="26161"/>
                  <a:pt x="1975104" y="0"/>
                </a:cubicBezTo>
                <a:cubicBezTo>
                  <a:pt x="2256985" y="-26161"/>
                  <a:pt x="2435781" y="23061"/>
                  <a:pt x="2770632" y="0"/>
                </a:cubicBezTo>
                <a:cubicBezTo>
                  <a:pt x="3105483" y="-23061"/>
                  <a:pt x="3247479" y="-44011"/>
                  <a:pt x="3675888" y="0"/>
                </a:cubicBezTo>
                <a:cubicBezTo>
                  <a:pt x="4104297" y="44011"/>
                  <a:pt x="4280918" y="4017"/>
                  <a:pt x="4581144" y="0"/>
                </a:cubicBezTo>
                <a:cubicBezTo>
                  <a:pt x="4881370" y="-4017"/>
                  <a:pt x="5021699" y="-11889"/>
                  <a:pt x="5157216" y="0"/>
                </a:cubicBezTo>
                <a:cubicBezTo>
                  <a:pt x="5292733" y="11889"/>
                  <a:pt x="5603398" y="-17698"/>
                  <a:pt x="5952744" y="0"/>
                </a:cubicBezTo>
                <a:cubicBezTo>
                  <a:pt x="6302090" y="17698"/>
                  <a:pt x="6353093" y="-11909"/>
                  <a:pt x="6638544" y="0"/>
                </a:cubicBezTo>
                <a:cubicBezTo>
                  <a:pt x="6923995" y="11909"/>
                  <a:pt x="7053404" y="21630"/>
                  <a:pt x="7214616" y="0"/>
                </a:cubicBezTo>
                <a:cubicBezTo>
                  <a:pt x="7375828" y="-21630"/>
                  <a:pt x="7837963" y="3886"/>
                  <a:pt x="8010144" y="0"/>
                </a:cubicBezTo>
                <a:cubicBezTo>
                  <a:pt x="8182325" y="-3886"/>
                  <a:pt x="8224183" y="16009"/>
                  <a:pt x="8366760" y="0"/>
                </a:cubicBezTo>
                <a:cubicBezTo>
                  <a:pt x="8509337" y="-16009"/>
                  <a:pt x="8687920" y="-5720"/>
                  <a:pt x="8942832" y="0"/>
                </a:cubicBezTo>
                <a:cubicBezTo>
                  <a:pt x="9197744" y="5720"/>
                  <a:pt x="9368437" y="20479"/>
                  <a:pt x="9628632" y="0"/>
                </a:cubicBezTo>
                <a:cubicBezTo>
                  <a:pt x="9888827" y="-20479"/>
                  <a:pt x="10560858" y="-20746"/>
                  <a:pt x="10972800" y="0"/>
                </a:cubicBezTo>
                <a:cubicBezTo>
                  <a:pt x="10972186" y="5722"/>
                  <a:pt x="10972980" y="12495"/>
                  <a:pt x="10972800" y="18288"/>
                </a:cubicBezTo>
                <a:cubicBezTo>
                  <a:pt x="10786146" y="12536"/>
                  <a:pt x="10623717" y="14033"/>
                  <a:pt x="10506456" y="18288"/>
                </a:cubicBezTo>
                <a:cubicBezTo>
                  <a:pt x="10389195" y="22543"/>
                  <a:pt x="10296178" y="20107"/>
                  <a:pt x="10149840" y="18288"/>
                </a:cubicBezTo>
                <a:cubicBezTo>
                  <a:pt x="10003502" y="16469"/>
                  <a:pt x="9767530" y="28891"/>
                  <a:pt x="9464040" y="18288"/>
                </a:cubicBezTo>
                <a:cubicBezTo>
                  <a:pt x="9160550" y="7685"/>
                  <a:pt x="9229050" y="2659"/>
                  <a:pt x="8997696" y="18288"/>
                </a:cubicBezTo>
                <a:cubicBezTo>
                  <a:pt x="8766342" y="33917"/>
                  <a:pt x="8340136" y="34864"/>
                  <a:pt x="8092440" y="18288"/>
                </a:cubicBezTo>
                <a:cubicBezTo>
                  <a:pt x="7844744" y="1712"/>
                  <a:pt x="7863720" y="27405"/>
                  <a:pt x="7735824" y="18288"/>
                </a:cubicBezTo>
                <a:cubicBezTo>
                  <a:pt x="7607928" y="9171"/>
                  <a:pt x="7323619" y="461"/>
                  <a:pt x="7050024" y="18288"/>
                </a:cubicBezTo>
                <a:cubicBezTo>
                  <a:pt x="6776429" y="36115"/>
                  <a:pt x="6787899" y="28206"/>
                  <a:pt x="6693408" y="18288"/>
                </a:cubicBezTo>
                <a:cubicBezTo>
                  <a:pt x="6598917" y="8370"/>
                  <a:pt x="6395231" y="19114"/>
                  <a:pt x="6227064" y="18288"/>
                </a:cubicBezTo>
                <a:cubicBezTo>
                  <a:pt x="6058897" y="17462"/>
                  <a:pt x="5618582" y="1091"/>
                  <a:pt x="5431536" y="18288"/>
                </a:cubicBezTo>
                <a:cubicBezTo>
                  <a:pt x="5244490" y="35485"/>
                  <a:pt x="4729797" y="-9650"/>
                  <a:pt x="4526280" y="18288"/>
                </a:cubicBezTo>
                <a:cubicBezTo>
                  <a:pt x="4322763" y="46226"/>
                  <a:pt x="4216797" y="756"/>
                  <a:pt x="4059936" y="18288"/>
                </a:cubicBezTo>
                <a:cubicBezTo>
                  <a:pt x="3903075" y="35820"/>
                  <a:pt x="3537912" y="42098"/>
                  <a:pt x="3374136" y="18288"/>
                </a:cubicBezTo>
                <a:cubicBezTo>
                  <a:pt x="3210360" y="-5522"/>
                  <a:pt x="3126842" y="39135"/>
                  <a:pt x="2907792" y="18288"/>
                </a:cubicBezTo>
                <a:cubicBezTo>
                  <a:pt x="2688742" y="-2559"/>
                  <a:pt x="2490436" y="34100"/>
                  <a:pt x="2112264" y="18288"/>
                </a:cubicBezTo>
                <a:cubicBezTo>
                  <a:pt x="1734092" y="2476"/>
                  <a:pt x="1744622" y="-7274"/>
                  <a:pt x="1536192" y="18288"/>
                </a:cubicBezTo>
                <a:cubicBezTo>
                  <a:pt x="1327762" y="43850"/>
                  <a:pt x="1189025" y="6435"/>
                  <a:pt x="1069848" y="18288"/>
                </a:cubicBezTo>
                <a:cubicBezTo>
                  <a:pt x="950671" y="30141"/>
                  <a:pt x="858345" y="33684"/>
                  <a:pt x="713232" y="18288"/>
                </a:cubicBezTo>
                <a:cubicBezTo>
                  <a:pt x="568119" y="2892"/>
                  <a:pt x="250292" y="5410"/>
                  <a:pt x="0" y="18288"/>
                </a:cubicBezTo>
                <a:cubicBezTo>
                  <a:pt x="465" y="13062"/>
                  <a:pt x="-894" y="9029"/>
                  <a:pt x="0" y="0"/>
                </a:cubicBezTo>
                <a:close/>
              </a:path>
            </a:pathLst>
          </a:custGeom>
          <a:solidFill>
            <a:schemeClr val="accent2">
              <a:alpha val="75000"/>
            </a:schemeClr>
          </a:solidFill>
          <a:ln w="44450" cap="rnd">
            <a:solidFill>
              <a:schemeClr val="accent2">
                <a:alpha val="75000"/>
              </a:schemeClr>
            </a:solidFill>
            <a:round/>
            <a:extLst>
              <a:ext uri="{C807C97D-BFC1-408E-A445-0C87EB9F89A2}">
                <ask:lineSketchStyleProps xmlns:ask="http://schemas.microsoft.com/office/drawing/2018/sketchyshapes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67C36E08-2D65-6EFB-E9EC-5A4E119633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2493" y="2071316"/>
            <a:ext cx="6713552" cy="4119172"/>
          </a:xfrm>
        </p:spPr>
        <p:txBody>
          <a:bodyPr anchor="t">
            <a:noAutofit/>
          </a:bodyPr>
          <a:lstStyle/>
          <a:p>
            <a:r>
              <a:rPr lang="hr-HR" dirty="0" err="1"/>
              <a:t>Ungo</a:t>
            </a:r>
            <a:r>
              <a:rPr lang="hr-HR" dirty="0"/>
              <a:t>, 3. </a:t>
            </a:r>
            <a:r>
              <a:rPr lang="hr-HR" dirty="0" err="1"/>
              <a:t>unxi</a:t>
            </a:r>
            <a:r>
              <a:rPr lang="hr-HR" dirty="0"/>
              <a:t>, </a:t>
            </a:r>
            <a:r>
              <a:rPr lang="hr-HR" dirty="0" err="1"/>
              <a:t>unctum</a:t>
            </a:r>
            <a:r>
              <a:rPr lang="hr-HR" dirty="0"/>
              <a:t> – mazati</a:t>
            </a:r>
          </a:p>
          <a:p>
            <a:r>
              <a:rPr lang="hr-HR" dirty="0"/>
              <a:t>Ad </a:t>
            </a:r>
            <a:r>
              <a:rPr lang="hr-HR" dirty="0" err="1"/>
              <a:t>unguendam</a:t>
            </a:r>
            <a:r>
              <a:rPr lang="hr-HR" dirty="0"/>
              <a:t> – za mazanje </a:t>
            </a:r>
          </a:p>
          <a:p>
            <a:r>
              <a:rPr lang="hr-HR" dirty="0"/>
              <a:t>Utor, 3. </a:t>
            </a:r>
            <a:r>
              <a:rPr lang="hr-HR" dirty="0" err="1"/>
              <a:t>usus</a:t>
            </a:r>
            <a:r>
              <a:rPr lang="hr-HR" dirty="0"/>
              <a:t> </a:t>
            </a:r>
            <a:r>
              <a:rPr lang="hr-HR" dirty="0" err="1"/>
              <a:t>sum</a:t>
            </a:r>
            <a:r>
              <a:rPr lang="hr-HR" dirty="0"/>
              <a:t> – koristiti (deponentni glagol – ima samo pasivne oblike, a značenje aktivno)</a:t>
            </a:r>
          </a:p>
          <a:p>
            <a:r>
              <a:rPr lang="hr-HR" dirty="0" err="1"/>
              <a:t>Cutis</a:t>
            </a:r>
            <a:r>
              <a:rPr lang="hr-HR" dirty="0"/>
              <a:t>, -</a:t>
            </a:r>
            <a:r>
              <a:rPr lang="hr-HR" dirty="0" err="1"/>
              <a:t>is</a:t>
            </a:r>
            <a:r>
              <a:rPr lang="hr-HR" dirty="0"/>
              <a:t>, f. – koža</a:t>
            </a:r>
          </a:p>
          <a:p>
            <a:pPr marL="0" indent="0">
              <a:buNone/>
            </a:pPr>
            <a:endParaRPr lang="hr-HR" dirty="0"/>
          </a:p>
          <a:p>
            <a:r>
              <a:rPr lang="hr-HR" b="1" dirty="0"/>
              <a:t>Losionom se najčešće koristimo za mazanje bolesne kože. </a:t>
            </a:r>
          </a:p>
        </p:txBody>
      </p:sp>
      <p:pic>
        <p:nvPicPr>
          <p:cNvPr id="3074" name="Picture 2" descr="BELOSALIC mast i losion – Uputa o lijeku | Kreni zdravo!">
            <a:extLst>
              <a:ext uri="{FF2B5EF4-FFF2-40B4-BE49-F238E27FC236}">
                <a16:creationId xmlns:a16="http://schemas.microsoft.com/office/drawing/2014/main" id="{CF8719B4-3504-CFC7-B971-973B20FC751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007" r="21332" b="2"/>
          <a:stretch>
            <a:fillRect/>
          </a:stretch>
        </p:blipFill>
        <p:spPr bwMode="auto">
          <a:xfrm>
            <a:off x="7675658" y="2093976"/>
            <a:ext cx="3941064" cy="40965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569429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154</TotalTime>
  <Words>605</Words>
  <Application>Microsoft Office PowerPoint</Application>
  <PresentationFormat>Široki zaslon</PresentationFormat>
  <Paragraphs>68</Paragraphs>
  <Slides>10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3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10</vt:i4>
      </vt:variant>
    </vt:vector>
  </HeadingPairs>
  <TitlesOfParts>
    <vt:vector size="14" baseType="lpstr">
      <vt:lpstr>Aptos</vt:lpstr>
      <vt:lpstr>Aptos Display</vt:lpstr>
      <vt:lpstr>Arial</vt:lpstr>
      <vt:lpstr>Tema sustava Office</vt:lpstr>
      <vt:lpstr>DE LOTIONIBUS</vt:lpstr>
      <vt:lpstr>LOTIO, -ONIS, F. – losion, tekuća krema, mlijeko za kožu</vt:lpstr>
      <vt:lpstr>DE LOTIONIBUS </vt:lpstr>
      <vt:lpstr>IZVOĐENJE IMENICA OD PARTICIPSKE OSNOVE (participa perfekta pasivnog)</vt:lpstr>
      <vt:lpstr>Od kojih su glagola izvedene ove imenice?</vt:lpstr>
      <vt:lpstr>Od ovih glagola izvedi imenice na –us IV. deklinacije</vt:lpstr>
      <vt:lpstr>Lotiones preparata remediorum liquida sunt.</vt:lpstr>
      <vt:lpstr> Formae losionum sunt: solutio, suspensio, emulsio.</vt:lpstr>
      <vt:lpstr>  Lotione ad unguendam cutem aegrotam saepissime utimur.   </vt:lpstr>
      <vt:lpstr> Lotiones suspensiones et lotiones emulsiones dantur cum nota: „Ante usum agita!”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deana.radovcic@gmail.com</dc:creator>
  <cp:lastModifiedBy>deana.radovcic@gmail.com</cp:lastModifiedBy>
  <cp:revision>11</cp:revision>
  <dcterms:created xsi:type="dcterms:W3CDTF">2025-05-17T16:16:50Z</dcterms:created>
  <dcterms:modified xsi:type="dcterms:W3CDTF">2025-05-21T08:24:44Z</dcterms:modified>
</cp:coreProperties>
</file>