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319" r:id="rId2"/>
    <p:sldId id="287" r:id="rId3"/>
    <p:sldId id="288" r:id="rId4"/>
    <p:sldId id="301" r:id="rId5"/>
    <p:sldId id="312" r:id="rId6"/>
    <p:sldId id="289" r:id="rId7"/>
    <p:sldId id="302" r:id="rId8"/>
    <p:sldId id="303" r:id="rId9"/>
    <p:sldId id="304" r:id="rId10"/>
    <p:sldId id="305" r:id="rId11"/>
    <p:sldId id="314" r:id="rId12"/>
    <p:sldId id="310" r:id="rId13"/>
    <p:sldId id="311" r:id="rId14"/>
    <p:sldId id="306" r:id="rId15"/>
    <p:sldId id="300" r:id="rId16"/>
    <p:sldId id="315" r:id="rId17"/>
    <p:sldId id="291" r:id="rId18"/>
    <p:sldId id="293" r:id="rId19"/>
    <p:sldId id="294" r:id="rId20"/>
    <p:sldId id="318" r:id="rId21"/>
    <p:sldId id="298" r:id="rId22"/>
    <p:sldId id="31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C576C-CF62-40F0-8D58-BBB8125D9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228B3-C4D4-43C9-9F9E-528E8CC498B3}">
      <dgm:prSet/>
      <dgm:spPr/>
      <dgm:t>
        <a:bodyPr/>
        <a:lstStyle/>
        <a:p>
          <a:r>
            <a:rPr lang="hr-HR" b="1"/>
            <a:t>U starini bilo je mnogo hramova - svetišta posvećenih Asklepiju gdje bi dolazili bolesnici. Ozdravljenici bi u znak zahvale Asklepiju ostavljali zavjetne darove ili natpise kojima bi izricali zahvalnost na iscjeljenju.</a:t>
          </a:r>
          <a:endParaRPr lang="en-US"/>
        </a:p>
      </dgm:t>
    </dgm:pt>
    <dgm:pt modelId="{82DF2550-EDEA-459B-A0D1-192FAF80C153}" type="parTrans" cxnId="{158318B2-6E95-4547-BCDA-FCA1B9921D57}">
      <dgm:prSet/>
      <dgm:spPr/>
      <dgm:t>
        <a:bodyPr/>
        <a:lstStyle/>
        <a:p>
          <a:endParaRPr lang="en-US"/>
        </a:p>
      </dgm:t>
    </dgm:pt>
    <dgm:pt modelId="{6B669587-ACDD-4F10-A122-8FDA194F39DA}" type="sibTrans" cxnId="{158318B2-6E95-4547-BCDA-FCA1B9921D57}">
      <dgm:prSet/>
      <dgm:spPr/>
      <dgm:t>
        <a:bodyPr/>
        <a:lstStyle/>
        <a:p>
          <a:endParaRPr lang="en-US"/>
        </a:p>
      </dgm:t>
    </dgm:pt>
    <dgm:pt modelId="{1F8CC116-864B-4BD1-9E3A-07FFB9550C9D}">
      <dgm:prSet/>
      <dgm:spPr/>
      <dgm:t>
        <a:bodyPr/>
        <a:lstStyle/>
        <a:p>
          <a:r>
            <a:rPr lang="en-US" b="1"/>
            <a:t>Asklepijevo najpoznatije svetište bilo je u Epidauru</a:t>
          </a:r>
          <a:r>
            <a:rPr lang="hr-HR" b="1"/>
            <a:t>, zatim</a:t>
          </a:r>
          <a:r>
            <a:rPr lang="en-US" b="1"/>
            <a:t> na otoku Kosu gdje je Hipokrat, poznati liječnik, vjerojatno počeo karijeru.</a:t>
          </a:r>
          <a:endParaRPr lang="en-US"/>
        </a:p>
      </dgm:t>
    </dgm:pt>
    <dgm:pt modelId="{06430FC8-9173-4225-A65D-1E6075D947CF}" type="parTrans" cxnId="{69DE942B-5AFF-4376-9E0E-EE65751C03A5}">
      <dgm:prSet/>
      <dgm:spPr/>
      <dgm:t>
        <a:bodyPr/>
        <a:lstStyle/>
        <a:p>
          <a:endParaRPr lang="en-US"/>
        </a:p>
      </dgm:t>
    </dgm:pt>
    <dgm:pt modelId="{947B320D-D8B5-4A4A-8398-9E06E2C434FA}" type="sibTrans" cxnId="{69DE942B-5AFF-4376-9E0E-EE65751C03A5}">
      <dgm:prSet/>
      <dgm:spPr/>
      <dgm:t>
        <a:bodyPr/>
        <a:lstStyle/>
        <a:p>
          <a:endParaRPr lang="en-US"/>
        </a:p>
      </dgm:t>
    </dgm:pt>
    <dgm:pt modelId="{D8DE558E-7684-43B8-A5BE-33F822B16F67}" type="pres">
      <dgm:prSet presAssocID="{D03C576C-CF62-40F0-8D58-BBB8125D9067}" presName="linear" presStyleCnt="0">
        <dgm:presLayoutVars>
          <dgm:animLvl val="lvl"/>
          <dgm:resizeHandles val="exact"/>
        </dgm:presLayoutVars>
      </dgm:prSet>
      <dgm:spPr/>
    </dgm:pt>
    <dgm:pt modelId="{F16ACE6D-E0D0-4155-9125-05F9B0A29B1D}" type="pres">
      <dgm:prSet presAssocID="{771228B3-C4D4-43C9-9F9E-528E8CC498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68ABC2-FEA9-478B-BA8A-B17D0FA91ACA}" type="pres">
      <dgm:prSet presAssocID="{6B669587-ACDD-4F10-A122-8FDA194F39DA}" presName="spacer" presStyleCnt="0"/>
      <dgm:spPr/>
    </dgm:pt>
    <dgm:pt modelId="{42EC9E3E-BA40-40CD-AFB7-15975A3B0C85}" type="pres">
      <dgm:prSet presAssocID="{1F8CC116-864B-4BD1-9E3A-07FFB9550C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DE942B-5AFF-4376-9E0E-EE65751C03A5}" srcId="{D03C576C-CF62-40F0-8D58-BBB8125D9067}" destId="{1F8CC116-864B-4BD1-9E3A-07FFB9550C9D}" srcOrd="1" destOrd="0" parTransId="{06430FC8-9173-4225-A65D-1E6075D947CF}" sibTransId="{947B320D-D8B5-4A4A-8398-9E06E2C434FA}"/>
    <dgm:cxn modelId="{4D6CF04D-36B2-4527-859E-68DDD007D886}" type="presOf" srcId="{1F8CC116-864B-4BD1-9E3A-07FFB9550C9D}" destId="{42EC9E3E-BA40-40CD-AFB7-15975A3B0C85}" srcOrd="0" destOrd="0" presId="urn:microsoft.com/office/officeart/2005/8/layout/vList2"/>
    <dgm:cxn modelId="{158318B2-6E95-4547-BCDA-FCA1B9921D57}" srcId="{D03C576C-CF62-40F0-8D58-BBB8125D9067}" destId="{771228B3-C4D4-43C9-9F9E-528E8CC498B3}" srcOrd="0" destOrd="0" parTransId="{82DF2550-EDEA-459B-A0D1-192FAF80C153}" sibTransId="{6B669587-ACDD-4F10-A122-8FDA194F39DA}"/>
    <dgm:cxn modelId="{FFB455B7-A5FB-4B99-83AC-F9ACE674243A}" type="presOf" srcId="{771228B3-C4D4-43C9-9F9E-528E8CC498B3}" destId="{F16ACE6D-E0D0-4155-9125-05F9B0A29B1D}" srcOrd="0" destOrd="0" presId="urn:microsoft.com/office/officeart/2005/8/layout/vList2"/>
    <dgm:cxn modelId="{08DC2EE8-93F7-4374-8FE4-D633C70842FD}" type="presOf" srcId="{D03C576C-CF62-40F0-8D58-BBB8125D9067}" destId="{D8DE558E-7684-43B8-A5BE-33F822B16F67}" srcOrd="0" destOrd="0" presId="urn:microsoft.com/office/officeart/2005/8/layout/vList2"/>
    <dgm:cxn modelId="{98DBCBFF-195D-4A9C-B1D9-8DFA8936F460}" type="presParOf" srcId="{D8DE558E-7684-43B8-A5BE-33F822B16F67}" destId="{F16ACE6D-E0D0-4155-9125-05F9B0A29B1D}" srcOrd="0" destOrd="0" presId="urn:microsoft.com/office/officeart/2005/8/layout/vList2"/>
    <dgm:cxn modelId="{A851C528-FCFB-4726-BDF6-7A52D0B1AA07}" type="presParOf" srcId="{D8DE558E-7684-43B8-A5BE-33F822B16F67}" destId="{1968ABC2-FEA9-478B-BA8A-B17D0FA91ACA}" srcOrd="1" destOrd="0" presId="urn:microsoft.com/office/officeart/2005/8/layout/vList2"/>
    <dgm:cxn modelId="{1075CDB7-02DD-42CB-90D9-D4DE8BA1B5A2}" type="presParOf" srcId="{D8DE558E-7684-43B8-A5BE-33F822B16F67}" destId="{42EC9E3E-BA40-40CD-AFB7-15975A3B0C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C8065-367D-4071-9016-560BA4F9BB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A6E936-E41B-4887-A514-ACD66AB32089}">
      <dgm:prSet/>
      <dgm:spPr/>
      <dgm:t>
        <a:bodyPr/>
        <a:lstStyle/>
        <a:p>
          <a:r>
            <a:rPr lang="hr-HR" b="1"/>
            <a:t>Dio medicine i kulture Rimljani su već preuzeli od prastanovnika Italije – Etruščana.</a:t>
          </a:r>
          <a:endParaRPr lang="en-US"/>
        </a:p>
      </dgm:t>
    </dgm:pt>
    <dgm:pt modelId="{74A80FFE-ED42-4C77-8688-56AC17BB9282}" type="parTrans" cxnId="{DB7EE79A-82A9-4B80-BC91-E07B0D8813DA}">
      <dgm:prSet/>
      <dgm:spPr/>
      <dgm:t>
        <a:bodyPr/>
        <a:lstStyle/>
        <a:p>
          <a:endParaRPr lang="en-US"/>
        </a:p>
      </dgm:t>
    </dgm:pt>
    <dgm:pt modelId="{28C83D8D-120A-45B3-BD4A-6228AB19354F}" type="sibTrans" cxnId="{DB7EE79A-82A9-4B80-BC91-E07B0D8813DA}">
      <dgm:prSet/>
      <dgm:spPr/>
      <dgm:t>
        <a:bodyPr/>
        <a:lstStyle/>
        <a:p>
          <a:endParaRPr lang="en-US"/>
        </a:p>
      </dgm:t>
    </dgm:pt>
    <dgm:pt modelId="{90FF5EA2-570C-4FA9-A78E-ECCA2ECC4FC5}">
      <dgm:prSet/>
      <dgm:spPr/>
      <dgm:t>
        <a:bodyPr/>
        <a:lstStyle/>
        <a:p>
          <a:r>
            <a:rPr lang="hr-HR" b="1"/>
            <a:t>Do dolaska Grka u Rim Rimljani nisu imali znanstvene medicine. Rimski liječnici nemaju gotovo nikakvo medicinsko znanje. Bili su to robovi, brijači, a njihova terapeutska sredstva bila su vino, jabuke, kelj i drugo.</a:t>
          </a:r>
          <a:endParaRPr lang="en-US"/>
        </a:p>
      </dgm:t>
    </dgm:pt>
    <dgm:pt modelId="{E2B984BC-C831-4A71-8296-3B4B6A40AC29}" type="parTrans" cxnId="{2E07C64E-E50F-4B4E-A017-4F8741F1403B}">
      <dgm:prSet/>
      <dgm:spPr/>
      <dgm:t>
        <a:bodyPr/>
        <a:lstStyle/>
        <a:p>
          <a:endParaRPr lang="en-US"/>
        </a:p>
      </dgm:t>
    </dgm:pt>
    <dgm:pt modelId="{1B1DE546-D0C2-4137-9215-7C5AE1259561}" type="sibTrans" cxnId="{2E07C64E-E50F-4B4E-A017-4F8741F1403B}">
      <dgm:prSet/>
      <dgm:spPr/>
      <dgm:t>
        <a:bodyPr/>
        <a:lstStyle/>
        <a:p>
          <a:endParaRPr lang="en-US"/>
        </a:p>
      </dgm:t>
    </dgm:pt>
    <dgm:pt modelId="{382B90DD-597D-4FA0-AE7F-A537F42926A7}">
      <dgm:prSet/>
      <dgm:spPr/>
      <dgm:t>
        <a:bodyPr/>
        <a:lstStyle/>
        <a:p>
          <a:r>
            <a:rPr lang="hr-HR" b="1"/>
            <a:t>Rimski liječnici, kao šarlatan Marcus Porcius Cato, nisu bili oduševljeni kad su u Rim počeli stizati liječnici iz Grčke </a:t>
          </a:r>
          <a:endParaRPr lang="en-US"/>
        </a:p>
      </dgm:t>
    </dgm:pt>
    <dgm:pt modelId="{9BB9EC31-B895-4CE5-A018-EB7207352560}" type="parTrans" cxnId="{18B57FCC-A00B-4AEB-8625-160D387B4A51}">
      <dgm:prSet/>
      <dgm:spPr/>
      <dgm:t>
        <a:bodyPr/>
        <a:lstStyle/>
        <a:p>
          <a:endParaRPr lang="en-US"/>
        </a:p>
      </dgm:t>
    </dgm:pt>
    <dgm:pt modelId="{68424207-EF41-49C5-B247-FD80BBD5FEB3}" type="sibTrans" cxnId="{18B57FCC-A00B-4AEB-8625-160D387B4A51}">
      <dgm:prSet/>
      <dgm:spPr/>
      <dgm:t>
        <a:bodyPr/>
        <a:lstStyle/>
        <a:p>
          <a:endParaRPr lang="en-US"/>
        </a:p>
      </dgm:t>
    </dgm:pt>
    <dgm:pt modelId="{FA6E89A8-740F-4ECF-8B94-5777E12ABE9B}" type="pres">
      <dgm:prSet presAssocID="{816C8065-367D-4071-9016-560BA4F9BB9C}" presName="linear" presStyleCnt="0">
        <dgm:presLayoutVars>
          <dgm:animLvl val="lvl"/>
          <dgm:resizeHandles val="exact"/>
        </dgm:presLayoutVars>
      </dgm:prSet>
      <dgm:spPr/>
    </dgm:pt>
    <dgm:pt modelId="{1144EBC1-6ABC-45B1-AC5C-68B1D723C707}" type="pres">
      <dgm:prSet presAssocID="{43A6E936-E41B-4887-A514-ACD66AB320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03B918-7135-46C9-9AE0-B03A1C035A04}" type="pres">
      <dgm:prSet presAssocID="{28C83D8D-120A-45B3-BD4A-6228AB19354F}" presName="spacer" presStyleCnt="0"/>
      <dgm:spPr/>
    </dgm:pt>
    <dgm:pt modelId="{7F2CC895-8224-4034-9CB2-87FCF5F6EF88}" type="pres">
      <dgm:prSet presAssocID="{90FF5EA2-570C-4FA9-A78E-ECCA2ECC4F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E9DDB5-982D-4B2F-B2D9-B1F20D5DE212}" type="pres">
      <dgm:prSet presAssocID="{1B1DE546-D0C2-4137-9215-7C5AE1259561}" presName="spacer" presStyleCnt="0"/>
      <dgm:spPr/>
    </dgm:pt>
    <dgm:pt modelId="{54D5AF0F-E428-4E4B-8DAB-6E322D81C906}" type="pres">
      <dgm:prSet presAssocID="{382B90DD-597D-4FA0-AE7F-A537F42926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9C3936-9F87-4FC2-A951-A819D1E893D0}" type="presOf" srcId="{90FF5EA2-570C-4FA9-A78E-ECCA2ECC4FC5}" destId="{7F2CC895-8224-4034-9CB2-87FCF5F6EF88}" srcOrd="0" destOrd="0" presId="urn:microsoft.com/office/officeart/2005/8/layout/vList2"/>
    <dgm:cxn modelId="{DEF4E66C-81F4-4D18-A306-F265F69A7BF2}" type="presOf" srcId="{43A6E936-E41B-4887-A514-ACD66AB32089}" destId="{1144EBC1-6ABC-45B1-AC5C-68B1D723C707}" srcOrd="0" destOrd="0" presId="urn:microsoft.com/office/officeart/2005/8/layout/vList2"/>
    <dgm:cxn modelId="{2E07C64E-E50F-4B4E-A017-4F8741F1403B}" srcId="{816C8065-367D-4071-9016-560BA4F9BB9C}" destId="{90FF5EA2-570C-4FA9-A78E-ECCA2ECC4FC5}" srcOrd="1" destOrd="0" parTransId="{E2B984BC-C831-4A71-8296-3B4B6A40AC29}" sibTransId="{1B1DE546-D0C2-4137-9215-7C5AE1259561}"/>
    <dgm:cxn modelId="{A504A399-DB4C-4CE4-8FAD-21FCD2B1B575}" type="presOf" srcId="{816C8065-367D-4071-9016-560BA4F9BB9C}" destId="{FA6E89A8-740F-4ECF-8B94-5777E12ABE9B}" srcOrd="0" destOrd="0" presId="urn:microsoft.com/office/officeart/2005/8/layout/vList2"/>
    <dgm:cxn modelId="{DB7EE79A-82A9-4B80-BC91-E07B0D8813DA}" srcId="{816C8065-367D-4071-9016-560BA4F9BB9C}" destId="{43A6E936-E41B-4887-A514-ACD66AB32089}" srcOrd="0" destOrd="0" parTransId="{74A80FFE-ED42-4C77-8688-56AC17BB9282}" sibTransId="{28C83D8D-120A-45B3-BD4A-6228AB19354F}"/>
    <dgm:cxn modelId="{18B57FCC-A00B-4AEB-8625-160D387B4A51}" srcId="{816C8065-367D-4071-9016-560BA4F9BB9C}" destId="{382B90DD-597D-4FA0-AE7F-A537F42926A7}" srcOrd="2" destOrd="0" parTransId="{9BB9EC31-B895-4CE5-A018-EB7207352560}" sibTransId="{68424207-EF41-49C5-B247-FD80BBD5FEB3}"/>
    <dgm:cxn modelId="{9DCCCBFC-20AB-48AA-B04D-EE244F58B533}" type="presOf" srcId="{382B90DD-597D-4FA0-AE7F-A537F42926A7}" destId="{54D5AF0F-E428-4E4B-8DAB-6E322D81C906}" srcOrd="0" destOrd="0" presId="urn:microsoft.com/office/officeart/2005/8/layout/vList2"/>
    <dgm:cxn modelId="{F791540A-05B2-4CDF-8EDD-BF66D6B91682}" type="presParOf" srcId="{FA6E89A8-740F-4ECF-8B94-5777E12ABE9B}" destId="{1144EBC1-6ABC-45B1-AC5C-68B1D723C707}" srcOrd="0" destOrd="0" presId="urn:microsoft.com/office/officeart/2005/8/layout/vList2"/>
    <dgm:cxn modelId="{F2E2800F-5C08-4F6C-97AE-6D6ED9730938}" type="presParOf" srcId="{FA6E89A8-740F-4ECF-8B94-5777E12ABE9B}" destId="{B903B918-7135-46C9-9AE0-B03A1C035A04}" srcOrd="1" destOrd="0" presId="urn:microsoft.com/office/officeart/2005/8/layout/vList2"/>
    <dgm:cxn modelId="{6586F7D0-F0A9-4D0E-B7C8-A97C27A505C9}" type="presParOf" srcId="{FA6E89A8-740F-4ECF-8B94-5777E12ABE9B}" destId="{7F2CC895-8224-4034-9CB2-87FCF5F6EF88}" srcOrd="2" destOrd="0" presId="urn:microsoft.com/office/officeart/2005/8/layout/vList2"/>
    <dgm:cxn modelId="{066D04FF-BF63-4E2B-8321-B88B170DF579}" type="presParOf" srcId="{FA6E89A8-740F-4ECF-8B94-5777E12ABE9B}" destId="{B2E9DDB5-982D-4B2F-B2D9-B1F20D5DE212}" srcOrd="3" destOrd="0" presId="urn:microsoft.com/office/officeart/2005/8/layout/vList2"/>
    <dgm:cxn modelId="{AC401CBF-1BE9-466D-AE81-FF4D96D65221}" type="presParOf" srcId="{FA6E89A8-740F-4ECF-8B94-5777E12ABE9B}" destId="{54D5AF0F-E428-4E4B-8DAB-6E322D81C9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3269F-3A51-416F-813F-3F199E347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6527D-A531-49F2-830A-4B415552507C}">
      <dgm:prSet/>
      <dgm:spPr/>
      <dgm:t>
        <a:bodyPr/>
        <a:lstStyle/>
        <a:p>
          <a:r>
            <a:rPr lang="hr-HR" b="1" dirty="0"/>
            <a:t>Otpadne vode slijevale su se iz kuća manjim kanalima u jedan veliki zvan „</a:t>
          </a:r>
          <a:r>
            <a:rPr lang="hr-HR" b="1" dirty="0">
              <a:solidFill>
                <a:srgbClr val="FF0000"/>
              </a:solidFill>
            </a:rPr>
            <a:t>CLOACA MAXIMA</a:t>
          </a:r>
          <a:r>
            <a:rPr lang="hr-HR" b="1" dirty="0"/>
            <a:t>”. </a:t>
          </a:r>
          <a:endParaRPr lang="en-US" dirty="0"/>
        </a:p>
      </dgm:t>
    </dgm:pt>
    <dgm:pt modelId="{6EF69842-E7D9-4AAA-B8E7-391FCF0AEB74}" type="parTrans" cxnId="{AE429F19-4EE3-477C-99FF-DDB88538CECB}">
      <dgm:prSet/>
      <dgm:spPr/>
      <dgm:t>
        <a:bodyPr/>
        <a:lstStyle/>
        <a:p>
          <a:endParaRPr lang="en-US"/>
        </a:p>
      </dgm:t>
    </dgm:pt>
    <dgm:pt modelId="{DB8B8F61-ABDE-4753-BED3-A6FB8CCF848A}" type="sibTrans" cxnId="{AE429F19-4EE3-477C-99FF-DDB88538CECB}">
      <dgm:prSet/>
      <dgm:spPr/>
      <dgm:t>
        <a:bodyPr/>
        <a:lstStyle/>
        <a:p>
          <a:endParaRPr lang="en-US"/>
        </a:p>
      </dgm:t>
    </dgm:pt>
    <dgm:pt modelId="{68EDB168-2FA6-4EE9-B2D6-E79D26C5D86C}">
      <dgm:prSet/>
      <dgm:spPr/>
      <dgm:t>
        <a:bodyPr/>
        <a:lstStyle/>
        <a:p>
          <a:r>
            <a:rPr lang="hr-HR" b="1"/>
            <a:t>Prve kupaonice „lavatrine” građene su u kućama kraj kuhinje, a najprije su ih imali imućni građani. Za ostale stanovnike sagrađeno je javno kupalište „piscina publica”, a kasnije i javni bazeni „therme”. </a:t>
          </a:r>
          <a:endParaRPr lang="en-US"/>
        </a:p>
      </dgm:t>
    </dgm:pt>
    <dgm:pt modelId="{7D03C2D3-EF84-4F8C-A2A4-A58C7B466D5C}" type="parTrans" cxnId="{97AAFEF0-2FE2-441F-A82E-C4E8F45C1C97}">
      <dgm:prSet/>
      <dgm:spPr/>
      <dgm:t>
        <a:bodyPr/>
        <a:lstStyle/>
        <a:p>
          <a:endParaRPr lang="en-US"/>
        </a:p>
      </dgm:t>
    </dgm:pt>
    <dgm:pt modelId="{E15AB43E-4545-45FD-BC4F-62107BD00EA5}" type="sibTrans" cxnId="{97AAFEF0-2FE2-441F-A82E-C4E8F45C1C97}">
      <dgm:prSet/>
      <dgm:spPr/>
      <dgm:t>
        <a:bodyPr/>
        <a:lstStyle/>
        <a:p>
          <a:endParaRPr lang="en-US"/>
        </a:p>
      </dgm:t>
    </dgm:pt>
    <dgm:pt modelId="{67325F89-BC5C-4BF2-AE1D-75F4F5990740}" type="pres">
      <dgm:prSet presAssocID="{6B33269F-3A51-416F-813F-3F199E347133}" presName="linear" presStyleCnt="0">
        <dgm:presLayoutVars>
          <dgm:animLvl val="lvl"/>
          <dgm:resizeHandles val="exact"/>
        </dgm:presLayoutVars>
      </dgm:prSet>
      <dgm:spPr/>
    </dgm:pt>
    <dgm:pt modelId="{F620DFE8-8612-4811-9007-EBA91865801D}" type="pres">
      <dgm:prSet presAssocID="{C6D6527D-A531-49F2-830A-4B41555250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285596-B75B-4829-8E6A-2C357AAE3A79}" type="pres">
      <dgm:prSet presAssocID="{DB8B8F61-ABDE-4753-BED3-A6FB8CCF848A}" presName="spacer" presStyleCnt="0"/>
      <dgm:spPr/>
    </dgm:pt>
    <dgm:pt modelId="{75FC06A7-F920-4D24-A51D-3D1A40065699}" type="pres">
      <dgm:prSet presAssocID="{68EDB168-2FA6-4EE9-B2D6-E79D26C5D86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1AA660E-5398-49A9-A6D6-C4C1E51697C1}" type="presOf" srcId="{68EDB168-2FA6-4EE9-B2D6-E79D26C5D86C}" destId="{75FC06A7-F920-4D24-A51D-3D1A40065699}" srcOrd="0" destOrd="0" presId="urn:microsoft.com/office/officeart/2005/8/layout/vList2"/>
    <dgm:cxn modelId="{AE429F19-4EE3-477C-99FF-DDB88538CECB}" srcId="{6B33269F-3A51-416F-813F-3F199E347133}" destId="{C6D6527D-A531-49F2-830A-4B415552507C}" srcOrd="0" destOrd="0" parTransId="{6EF69842-E7D9-4AAA-B8E7-391FCF0AEB74}" sibTransId="{DB8B8F61-ABDE-4753-BED3-A6FB8CCF848A}"/>
    <dgm:cxn modelId="{FAE5F38D-1AA5-43FD-B48F-7584B33FE440}" type="presOf" srcId="{C6D6527D-A531-49F2-830A-4B415552507C}" destId="{F620DFE8-8612-4811-9007-EBA91865801D}" srcOrd="0" destOrd="0" presId="urn:microsoft.com/office/officeart/2005/8/layout/vList2"/>
    <dgm:cxn modelId="{578CFC9A-EE37-4A7A-B282-543223C7A007}" type="presOf" srcId="{6B33269F-3A51-416F-813F-3F199E347133}" destId="{67325F89-BC5C-4BF2-AE1D-75F4F5990740}" srcOrd="0" destOrd="0" presId="urn:microsoft.com/office/officeart/2005/8/layout/vList2"/>
    <dgm:cxn modelId="{97AAFEF0-2FE2-441F-A82E-C4E8F45C1C97}" srcId="{6B33269F-3A51-416F-813F-3F199E347133}" destId="{68EDB168-2FA6-4EE9-B2D6-E79D26C5D86C}" srcOrd="1" destOrd="0" parTransId="{7D03C2D3-EF84-4F8C-A2A4-A58C7B466D5C}" sibTransId="{E15AB43E-4545-45FD-BC4F-62107BD00EA5}"/>
    <dgm:cxn modelId="{D12449DE-5786-46FC-BEE0-28A78BDB0B07}" type="presParOf" srcId="{67325F89-BC5C-4BF2-AE1D-75F4F5990740}" destId="{F620DFE8-8612-4811-9007-EBA91865801D}" srcOrd="0" destOrd="0" presId="urn:microsoft.com/office/officeart/2005/8/layout/vList2"/>
    <dgm:cxn modelId="{43CE251E-B6E6-4BBE-ADA5-56D5607A7657}" type="presParOf" srcId="{67325F89-BC5C-4BF2-AE1D-75F4F5990740}" destId="{83285596-B75B-4829-8E6A-2C357AAE3A79}" srcOrd="1" destOrd="0" presId="urn:microsoft.com/office/officeart/2005/8/layout/vList2"/>
    <dgm:cxn modelId="{FBAD17CC-8019-4C97-B60F-6F3F7D46BC4B}" type="presParOf" srcId="{67325F89-BC5C-4BF2-AE1D-75F4F5990740}" destId="{75FC06A7-F920-4D24-A51D-3D1A400656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ACE6D-E0D0-4155-9125-05F9B0A29B1D}">
      <dsp:nvSpPr>
        <dsp:cNvPr id="0" name=""/>
        <dsp:cNvSpPr/>
      </dsp:nvSpPr>
      <dsp:spPr>
        <a:xfrm>
          <a:off x="0" y="53965"/>
          <a:ext cx="7932456" cy="219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/>
            <a:t>U starini bilo je mnogo hramova - svetišta posvećenih Asklepiju gdje bi dolazili bolesnici. Ozdravljenici bi u znak zahvale Asklepiju ostavljali zavjetne darove ili natpise kojima bi izricali zahvalnost na iscjeljenju.</a:t>
          </a:r>
          <a:endParaRPr lang="en-US" sz="2600" kern="1200"/>
        </a:p>
      </dsp:txBody>
      <dsp:txXfrm>
        <a:off x="106919" y="160884"/>
        <a:ext cx="7718618" cy="1976402"/>
      </dsp:txXfrm>
    </dsp:sp>
    <dsp:sp modelId="{42EC9E3E-BA40-40CD-AFB7-15975A3B0C85}">
      <dsp:nvSpPr>
        <dsp:cNvPr id="0" name=""/>
        <dsp:cNvSpPr/>
      </dsp:nvSpPr>
      <dsp:spPr>
        <a:xfrm>
          <a:off x="0" y="2319085"/>
          <a:ext cx="7932456" cy="219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Asklepijevo najpoznatije svetište bilo je u Epidauru</a:t>
          </a:r>
          <a:r>
            <a:rPr lang="hr-HR" sz="2600" b="1" kern="1200"/>
            <a:t>, zatim</a:t>
          </a:r>
          <a:r>
            <a:rPr lang="en-US" sz="2600" b="1" kern="1200"/>
            <a:t> na otoku Kosu gdje je Hipokrat, poznati liječnik, vjerojatno počeo karijeru.</a:t>
          </a:r>
          <a:endParaRPr lang="en-US" sz="2600" kern="1200"/>
        </a:p>
      </dsp:txBody>
      <dsp:txXfrm>
        <a:off x="106919" y="2426004"/>
        <a:ext cx="7718618" cy="1976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4EBC1-6ABC-45B1-AC5C-68B1D723C707}">
      <dsp:nvSpPr>
        <dsp:cNvPr id="0" name=""/>
        <dsp:cNvSpPr/>
      </dsp:nvSpPr>
      <dsp:spPr>
        <a:xfrm>
          <a:off x="0" y="44892"/>
          <a:ext cx="7489371" cy="14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Dio medicine i kulture Rimljani su već preuzeli od prastanovnika Italije – Etruščana.</a:t>
          </a:r>
          <a:endParaRPr lang="en-US" sz="2100" kern="1200"/>
        </a:p>
      </dsp:txBody>
      <dsp:txXfrm>
        <a:off x="69266" y="114158"/>
        <a:ext cx="7350839" cy="1280385"/>
      </dsp:txXfrm>
    </dsp:sp>
    <dsp:sp modelId="{7F2CC895-8224-4034-9CB2-87FCF5F6EF88}">
      <dsp:nvSpPr>
        <dsp:cNvPr id="0" name=""/>
        <dsp:cNvSpPr/>
      </dsp:nvSpPr>
      <dsp:spPr>
        <a:xfrm>
          <a:off x="0" y="1524289"/>
          <a:ext cx="7489371" cy="14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Do dolaska Grka u Rim Rimljani nisu imali znanstvene medicine. Rimski liječnici nemaju gotovo nikakvo medicinsko znanje. Bili su to robovi, brijači, a njihova terapeutska sredstva bila su vino, jabuke, kelj i drugo.</a:t>
          </a:r>
          <a:endParaRPr lang="en-US" sz="2100" kern="1200"/>
        </a:p>
      </dsp:txBody>
      <dsp:txXfrm>
        <a:off x="69266" y="1593555"/>
        <a:ext cx="7350839" cy="1280385"/>
      </dsp:txXfrm>
    </dsp:sp>
    <dsp:sp modelId="{54D5AF0F-E428-4E4B-8DAB-6E322D81C906}">
      <dsp:nvSpPr>
        <dsp:cNvPr id="0" name=""/>
        <dsp:cNvSpPr/>
      </dsp:nvSpPr>
      <dsp:spPr>
        <a:xfrm>
          <a:off x="0" y="3003687"/>
          <a:ext cx="7489371" cy="14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Rimski liječnici, kao šarlatan Marcus Porcius Cato, nisu bili oduševljeni kad su u Rim počeli stizati liječnici iz Grčke </a:t>
          </a:r>
          <a:endParaRPr lang="en-US" sz="2100" kern="1200"/>
        </a:p>
      </dsp:txBody>
      <dsp:txXfrm>
        <a:off x="69266" y="3072953"/>
        <a:ext cx="7350839" cy="1280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0DFE8-8612-4811-9007-EBA91865801D}">
      <dsp:nvSpPr>
        <dsp:cNvPr id="0" name=""/>
        <dsp:cNvSpPr/>
      </dsp:nvSpPr>
      <dsp:spPr>
        <a:xfrm>
          <a:off x="0" y="2773"/>
          <a:ext cx="6235337" cy="2232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Otpadne vode slijevale su se iz kuća manjim kanalima u jedan veliki zvan „</a:t>
          </a:r>
          <a:r>
            <a:rPr lang="hr-HR" sz="2300" b="1" kern="1200" dirty="0">
              <a:solidFill>
                <a:srgbClr val="FF0000"/>
              </a:solidFill>
            </a:rPr>
            <a:t>CLOACA MAXIMA</a:t>
          </a:r>
          <a:r>
            <a:rPr lang="hr-HR" sz="2300" b="1" kern="1200" dirty="0"/>
            <a:t>”. </a:t>
          </a:r>
          <a:endParaRPr lang="en-US" sz="2300" kern="1200" dirty="0"/>
        </a:p>
      </dsp:txBody>
      <dsp:txXfrm>
        <a:off x="108991" y="111764"/>
        <a:ext cx="6017355" cy="2014707"/>
      </dsp:txXfrm>
    </dsp:sp>
    <dsp:sp modelId="{75FC06A7-F920-4D24-A51D-3D1A40065699}">
      <dsp:nvSpPr>
        <dsp:cNvPr id="0" name=""/>
        <dsp:cNvSpPr/>
      </dsp:nvSpPr>
      <dsp:spPr>
        <a:xfrm>
          <a:off x="0" y="2301703"/>
          <a:ext cx="6235337" cy="2232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/>
            <a:t>Prve kupaonice „lavatrine” građene su u kućama kraj kuhinje, a najprije su ih imali imućni građani. Za ostale stanovnike sagrađeno je javno kupalište „piscina publica”, a kasnije i javni bazeni „therme”. </a:t>
          </a:r>
          <a:endParaRPr lang="en-US" sz="2300" kern="1200"/>
        </a:p>
      </dsp:txBody>
      <dsp:txXfrm>
        <a:off x="108991" y="2410694"/>
        <a:ext cx="6017355" cy="2014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61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95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69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1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18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68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06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41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9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71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8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25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38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2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02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6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34BF-3C09-4C32-883C-8CFD6244E94C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29A4-BA38-421F-A239-DE18C9ECE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622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93D5FC-63A0-47A4-A8C7-365881F6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C8E9B6-3D7A-4F5B-9DEC-7C109D10F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6DE350-A6F7-48F8-BC26-39BE38D1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A1BCF2-2977-4E81-8823-91321793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BE72E-2DA8-42F0-8ACA-D7572BFA7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A3DE34-4FBF-4E5F-AB0F-0DEC8E6B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64" r="8736"/>
          <a:stretch/>
        </p:blipFill>
        <p:spPr>
          <a:xfrm>
            <a:off x="6093558" y="-1"/>
            <a:ext cx="6095267" cy="42591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C0E7AA1-FE2C-410F-AAA7-A8D6287244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67" r="-1" b="21335"/>
          <a:stretch/>
        </p:blipFill>
        <p:spPr>
          <a:xfrm>
            <a:off x="6093554" y="4259179"/>
            <a:ext cx="6098444" cy="25988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54A749-0E2B-4E64-AFE3-648F94FE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A924A57-7F88-47CA-B3A0-A4DE369A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F4CA9C2-F8D8-4662-9BC5-94DEFAA7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MEDICINA STARIH GRKA I RIMLJANA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A3302DB-5E5B-4AD4-9DD5-52A1F307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3" y="4831173"/>
            <a:ext cx="5192940" cy="11176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Deana Karađole Radovčić, prof. savjetnik</a:t>
            </a:r>
          </a:p>
        </p:txBody>
      </p:sp>
    </p:spTree>
    <p:extLst>
      <p:ext uri="{BB962C8B-B14F-4D97-AF65-F5344CB8AC3E}">
        <p14:creationId xmlns:p14="http://schemas.microsoft.com/office/powerpoint/2010/main" val="204358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</a:rPr>
              <a:t>SVETIŠTA POSVEĆENA ESKULAPU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BFE8177D-9C90-23E7-05B1-2293BC00C1F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31978" y="2116183"/>
          <a:ext cx="7932456" cy="456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8839201" y="5416732"/>
            <a:ext cx="2987039" cy="1184365"/>
          </a:xfrm>
        </p:spPr>
        <p:txBody>
          <a:bodyPr/>
          <a:lstStyle/>
          <a:p>
            <a:r>
              <a:rPr lang="hr-HR" dirty="0"/>
              <a:t>Eskulap, muzej u Epidauru</a:t>
            </a:r>
          </a:p>
        </p:txBody>
      </p:sp>
      <p:pic>
        <p:nvPicPr>
          <p:cNvPr id="4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866142" y="465092"/>
            <a:ext cx="30289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 b="1"/>
              <a:t>Zavjetna pločica bogu Eskulapu    pronađena u Epidauru</a:t>
            </a:r>
            <a:br>
              <a:rPr lang="en-US" sz="3400" b="1"/>
            </a:br>
            <a:endParaRPr lang="en-US" sz="3400" b="1"/>
          </a:p>
        </p:txBody>
      </p:sp>
      <p:pic>
        <p:nvPicPr>
          <p:cNvPr id="7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5284606" y="924615"/>
            <a:ext cx="6260963" cy="50087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80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680320" y="753229"/>
            <a:ext cx="5859818" cy="10809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C000"/>
                </a:solidFill>
              </a:rPr>
              <a:t>ESKULAPOVO SVETIŠTE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7367451" y="5279570"/>
            <a:ext cx="4537166" cy="1262743"/>
          </a:xfrm>
        </p:spPr>
        <p:txBody>
          <a:bodyPr/>
          <a:lstStyle/>
          <a:p>
            <a:pPr algn="ctr"/>
            <a:r>
              <a:rPr lang="en-US" dirty="0" err="1"/>
              <a:t>Medicinski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 u </a:t>
            </a:r>
            <a:r>
              <a:rPr lang="en-US" dirty="0" err="1"/>
              <a:t>muzeju</a:t>
            </a:r>
            <a:r>
              <a:rPr lang="en-US" dirty="0"/>
              <a:t> u </a:t>
            </a:r>
            <a:r>
              <a:rPr lang="en-US" dirty="0" err="1"/>
              <a:t>Epidauru</a:t>
            </a:r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00297" y="2159726"/>
            <a:ext cx="660980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ea typeface="+mn-lt"/>
                <a:cs typeface="+mn-lt"/>
              </a:rPr>
              <a:t>Najveće lječilište staroga svijeta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800" b="1" dirty="0"/>
              <a:t>Nalazi se u Epidauru u Grčkoj, </a:t>
            </a:r>
            <a:r>
              <a:rPr lang="hr-HR" sz="2800" b="1" dirty="0">
                <a:ea typeface="+mn-lt"/>
                <a:cs typeface="+mn-lt"/>
              </a:rPr>
              <a:t>na poluotoku Peloponezu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ea typeface="+mn-lt"/>
                <a:cs typeface="+mn-lt"/>
              </a:rPr>
              <a:t>Bolesnici su hodočastili tu i provodili noć u velikoj dvorani za spavanje gdje im je u snovima božanstvo davalo savjete što da učine kako bi ozdravili.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78029" y="1834166"/>
            <a:ext cx="4826588" cy="31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1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4" descr="Slika na kojoj se prikazuje trava, na otvorenom, zgrada, stijena&#10;&#10;Opis je automatski generiran"/>
          <p:cNvPicPr>
            <a:picLocks noChangeAspect="1"/>
          </p:cNvPicPr>
          <p:nvPr/>
        </p:nvPicPr>
        <p:blipFill>
          <a:blip r:embed="rId2"/>
          <a:srcRect t="13606" r="-1" b="2102"/>
          <a:stretch>
            <a:fillRect/>
          </a:stretch>
        </p:blipFill>
        <p:spPr>
          <a:xfrm>
            <a:off x="3067" y="10"/>
            <a:ext cx="12188933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Pravokutnik 9"/>
          <p:cNvSpPr/>
          <p:nvPr/>
        </p:nvSpPr>
        <p:spPr>
          <a:xfrm>
            <a:off x="95794" y="5347063"/>
            <a:ext cx="12096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FF00"/>
                </a:solidFill>
                <a:ea typeface="+mn-lt"/>
                <a:cs typeface="+mn-lt"/>
              </a:rPr>
              <a:t>Mjesto na kojem se nalazi </a:t>
            </a:r>
            <a:r>
              <a:rPr lang="hr-HR" sz="3600" b="1" dirty="0" err="1">
                <a:solidFill>
                  <a:srgbClr val="FFFF00"/>
                </a:solidFill>
                <a:ea typeface="+mn-lt"/>
                <a:cs typeface="+mn-lt"/>
              </a:rPr>
              <a:t>Epi­daurum</a:t>
            </a:r>
            <a:r>
              <a:rPr lang="hr-HR" sz="3600" b="1" dirty="0">
                <a:solidFill>
                  <a:srgbClr val="FFFF00"/>
                </a:solidFill>
                <a:ea typeface="+mn-lt"/>
                <a:cs typeface="+mn-lt"/>
              </a:rPr>
              <a:t> oduvijek je bilo posvećeno liječenju</a:t>
            </a:r>
          </a:p>
          <a:p>
            <a:endParaRPr lang="hr-HR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4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solidFill>
                  <a:srgbClr val="FFFF00"/>
                </a:solidFill>
              </a:rPr>
              <a:t>KAZALIŠTE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0322" y="2336873"/>
            <a:ext cx="4483862" cy="3599316"/>
          </a:xfrm>
        </p:spPr>
        <p:txBody>
          <a:bodyPr>
            <a:normAutofit/>
          </a:bodyPr>
          <a:lstStyle/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800" b="1" dirty="0">
                <a:ea typeface="+mn-lt"/>
                <a:cs typeface="+mn-lt"/>
              </a:rPr>
              <a:t>Epidaur, danas jedan od nezaobilaznih arheoloških lokaliteta u Grčkoj, poznat je i po kazalištu s izvanrednom akustikom</a:t>
            </a:r>
          </a:p>
          <a:p>
            <a:pPr marL="0" indent="0">
              <a:buNone/>
            </a:pPr>
            <a:r>
              <a:rPr lang="en-US" sz="2800" b="1" dirty="0"/>
              <a:t>12300 </a:t>
            </a:r>
            <a:r>
              <a:rPr lang="en-US" sz="2800" b="1" dirty="0" err="1"/>
              <a:t>mjesta</a:t>
            </a:r>
            <a:endParaRPr lang="hr-HR" sz="2800" b="1" dirty="0"/>
          </a:p>
          <a:p>
            <a:endParaRPr lang="hr-HR" dirty="0">
              <a:ea typeface="+mn-lt"/>
              <a:cs typeface="+mn-lt"/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870857"/>
            <a:ext cx="5974080" cy="4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6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1DB53884-7D49-4D06-ADC1-1F12BE4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2E5E9-DE42-4120-922C-1321AC9A5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329BD449-87FC-473A-A2A2-BEE0C9A35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1FFDFE1-ACF2-4AFB-AB5B-547DC199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b="1" dirty="0" err="1"/>
              <a:t>Signum</a:t>
            </a:r>
            <a:r>
              <a:rPr lang="hr-HR" b="1" dirty="0"/>
              <a:t> </a:t>
            </a:r>
            <a:r>
              <a:rPr lang="hr-HR" b="1" dirty="0" err="1"/>
              <a:t>Aesculapii</a:t>
            </a:r>
            <a:endParaRPr lang="hr-HR" b="1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8B2AD4DD-502F-4AF2-AFAF-580E7CC4B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41074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3800" b="1" dirty="0"/>
              <a:t>Sastoji se od zmije isprepletene oko štapa.</a:t>
            </a:r>
          </a:p>
          <a:p>
            <a:pPr marL="0" indent="0">
              <a:buNone/>
            </a:pPr>
            <a:r>
              <a:rPr lang="hr-HR" sz="3800" b="1" dirty="0">
                <a:ea typeface="+mn-lt"/>
                <a:cs typeface="+mn-lt"/>
              </a:rPr>
              <a:t>Eskulapov štap simbolizira liječničko umijeće spajajući zmiju, koja svlačenjem svoje kože predstavlja simbol ponovnog rođenja i plodnosti. </a:t>
            </a:r>
            <a:endParaRPr lang="hr-HR" sz="3800" b="1" dirty="0"/>
          </a:p>
          <a:p>
            <a:pPr marL="0" indent="0">
              <a:buNone/>
            </a:pPr>
            <a:r>
              <a:rPr lang="hr-HR" sz="3800" b="1" dirty="0">
                <a:ea typeface="+mn-lt"/>
                <a:cs typeface="+mn-lt"/>
              </a:rPr>
              <a:t>Ta se simbolika očuvala i do danas pa je amblem liječnika zmija ovijena oko štapa. </a:t>
            </a:r>
          </a:p>
          <a:p>
            <a:pPr marL="0" indent="0">
              <a:buNone/>
            </a:pPr>
            <a:r>
              <a:rPr lang="hr-HR" sz="3800" b="1" dirty="0">
                <a:ea typeface="+mn-lt"/>
                <a:cs typeface="+mn-lt"/>
              </a:rPr>
              <a:t>Zmiju su u ovom amblemu sačuvali i ljekarnici (farmaceuti) i veterinari.</a:t>
            </a:r>
          </a:p>
          <a:p>
            <a:pPr marL="0" indent="0">
              <a:buNone/>
            </a:pPr>
            <a:r>
              <a:rPr lang="hr-HR" sz="3800" b="1" dirty="0">
                <a:ea typeface="+mn-lt"/>
                <a:cs typeface="+mn-lt"/>
              </a:rPr>
              <a:t>Tako je ljekarnički amblem zmija ovijena oko čaše u koju zmija iz svojih usta izbacuje otrov, a veterinarski je zmija obavijena oko konjske glave.</a:t>
            </a:r>
            <a:endParaRPr lang="hr-HR" sz="3800" b="1" dirty="0"/>
          </a:p>
          <a:p>
            <a:endParaRPr lang="hr-HR" sz="19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BB2C37-0554-4926-9BC6-636E0CA1A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8" descr="Slika na kojoj se prikazuje hrana, znak&#10;&#10;Opis je generiran uz vrlo visoku pouzdanost">
            <a:extLst>
              <a:ext uri="{FF2B5EF4-FFF2-40B4-BE49-F238E27FC236}">
                <a16:creationId xmlns:a16="http://schemas.microsoft.com/office/drawing/2014/main" id="{B260BB07-B540-4F8B-852D-43DCCDF55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576" y="955591"/>
            <a:ext cx="2385462" cy="23138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Što znači medicinski znak. Odakle potječu medicinski simboli. Gdj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8156" y="3591224"/>
            <a:ext cx="2704363" cy="17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3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131" y="949234"/>
            <a:ext cx="10059051" cy="884932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Kaducejev</a:t>
            </a:r>
            <a:r>
              <a:rPr lang="hr-HR" b="1" dirty="0"/>
              <a:t> (Hermesov) štap se često miješa s Eskulapovim no oni nemaju nikakve veze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78674" y="2336873"/>
            <a:ext cx="5100004" cy="3599316"/>
          </a:xfrm>
        </p:spPr>
        <p:txBody>
          <a:bodyPr/>
          <a:lstStyle/>
          <a:p>
            <a:r>
              <a:rPr lang="hr-HR" sz="3200" b="1" dirty="0" err="1">
                <a:solidFill>
                  <a:srgbClr val="FFFF00"/>
                </a:solidFill>
              </a:rPr>
              <a:t>Kaducej</a:t>
            </a:r>
            <a:r>
              <a:rPr lang="hr-HR" sz="3200" b="1" dirty="0">
                <a:solidFill>
                  <a:srgbClr val="FFFF00"/>
                </a:solidFill>
              </a:rPr>
              <a:t>, Hermesov štap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5942466" y="2302038"/>
            <a:ext cx="4638448" cy="440356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err="1">
                <a:solidFill>
                  <a:srgbClr val="FFFF00"/>
                </a:solidFill>
              </a:rPr>
              <a:t>Asklepijev</a:t>
            </a:r>
            <a:r>
              <a:rPr lang="hr-HR" sz="3200" b="1" dirty="0">
                <a:solidFill>
                  <a:srgbClr val="FFFF00"/>
                </a:solidFill>
              </a:rPr>
              <a:t> štap</a:t>
            </a:r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id="{B81FA644-5D19-6F4D-9A77-DA32EFB5C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1838" b="-1"/>
          <a:stretch/>
        </p:blipFill>
        <p:spPr>
          <a:xfrm>
            <a:off x="758696" y="3377736"/>
            <a:ext cx="3715850" cy="2542349"/>
          </a:xfrm>
          <a:prstGeom prst="rect">
            <a:avLst/>
          </a:prstGeom>
        </p:spPr>
      </p:pic>
      <p:pic>
        <p:nvPicPr>
          <p:cNvPr id="8" name="Picture 4" descr="Why does WHO have a snake in their logo? -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02" y="3307176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0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87" y="574765"/>
            <a:ext cx="10180320" cy="1367245"/>
          </a:xfrm>
        </p:spPr>
        <p:txBody>
          <a:bodyPr>
            <a:noAutofit/>
          </a:bodyPr>
          <a:lstStyle/>
          <a:p>
            <a:r>
              <a:rPr lang="hr-HR" sz="4600" b="1" dirty="0">
                <a:solidFill>
                  <a:srgbClr val="FFC000"/>
                </a:solidFill>
              </a:rPr>
              <a:t>U početku je znanost liječenja smatrana dijelom mudrosti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086" y="2229394"/>
            <a:ext cx="11974285" cy="4628606"/>
          </a:xfrm>
        </p:spPr>
        <p:txBody>
          <a:bodyPr>
            <a:noAutofit/>
          </a:bodyPr>
          <a:lstStyle/>
          <a:p>
            <a:r>
              <a:rPr lang="hr-HR" sz="2500" b="1" dirty="0"/>
              <a:t>Sve do 6. stoljeća pr. Kr. u grčkoj medicini prevladava </a:t>
            </a:r>
            <a:r>
              <a:rPr lang="hr-HR" sz="2500" b="1" dirty="0" err="1"/>
              <a:t>Asklepijev</a:t>
            </a:r>
            <a:r>
              <a:rPr lang="hr-HR" sz="2500" b="1" dirty="0"/>
              <a:t> kult, a medicina je u rukama svećenika. </a:t>
            </a:r>
          </a:p>
          <a:p>
            <a:r>
              <a:rPr lang="hr-HR" sz="2500" b="1" dirty="0"/>
              <a:t>U 6. stoljeću prije Krista pojavljuju se prvi filozofi prirode koji odbacuju magiju. Umijeće liječenja smatraju dijelom mudrosti.</a:t>
            </a:r>
          </a:p>
          <a:p>
            <a:r>
              <a:rPr lang="hr-HR" sz="2500" b="1" dirty="0"/>
              <a:t>Pod utjecajem filozofskih učenja formira se već u 5. stoljeću pr. Kr. novi tip liječnika koji stječe izobrazbu u liječničkim školama. Najpoznatije škole bile su u </a:t>
            </a:r>
            <a:r>
              <a:rPr lang="hr-HR" sz="2500" b="1" dirty="0" err="1"/>
              <a:t>Kireni</a:t>
            </a:r>
            <a:r>
              <a:rPr lang="hr-HR" sz="2500" b="1" dirty="0"/>
              <a:t>, </a:t>
            </a:r>
            <a:r>
              <a:rPr lang="hr-HR" sz="2500" b="1" dirty="0" err="1"/>
              <a:t>Krotonu</a:t>
            </a:r>
            <a:r>
              <a:rPr lang="hr-HR" sz="2500" b="1" dirty="0"/>
              <a:t>, </a:t>
            </a:r>
            <a:r>
              <a:rPr lang="hr-HR" sz="2500" b="1" dirty="0" err="1"/>
              <a:t>Knidu</a:t>
            </a:r>
            <a:r>
              <a:rPr lang="hr-HR" sz="2500" b="1" dirty="0"/>
              <a:t> i Kosu. </a:t>
            </a:r>
          </a:p>
          <a:p>
            <a:r>
              <a:rPr lang="hr-HR" sz="2500" b="1" dirty="0"/>
              <a:t>Najslavniji učenik škole u Kosu bio je Hipokrat.</a:t>
            </a:r>
          </a:p>
          <a:p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03477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571AFC-EC7A-076C-69E3-9B8B0DF8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pPr algn="l"/>
            <a:r>
              <a:rPr lang="hr-HR" sz="4600" dirty="0">
                <a:solidFill>
                  <a:srgbClr val="FFFFFF"/>
                </a:solidFill>
              </a:rPr>
              <a:t>HIPPOCRATES COUS  </a:t>
            </a:r>
            <a:br>
              <a:rPr lang="hr-HR" sz="4600" dirty="0">
                <a:solidFill>
                  <a:srgbClr val="FFFFFF"/>
                </a:solidFill>
              </a:rPr>
            </a:br>
            <a:r>
              <a:rPr lang="hr-HR" sz="4600" dirty="0">
                <a:solidFill>
                  <a:srgbClr val="FFFFFF"/>
                </a:solidFill>
              </a:rPr>
              <a:t>PATER MEDICINAE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864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1900" b="1" dirty="0"/>
          </a:p>
          <a:p>
            <a:pPr marL="0" indent="0" algn="l">
              <a:buNone/>
            </a:pPr>
            <a:r>
              <a:rPr lang="hr-HR" sz="3100" b="1" dirty="0"/>
              <a:t>Hipokrat, čovjek znamenit i po umjetnosti i po rječitosti prvi je uistinu odvojio medicinu kao nauku od studija mudrosti. 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61073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b="1" dirty="0">
                <a:solidFill>
                  <a:srgbClr val="FFC000"/>
                </a:solidFill>
              </a:rPr>
              <a:t>MEDICINA STARIH RIMLJANA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43BC1EEA-EFFF-95C5-34D4-FB02CE74CA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994262"/>
          <a:ext cx="7489371" cy="44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84" y="2724558"/>
            <a:ext cx="3904767" cy="28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Rezervirano mjesto sadržaja 6">
            <a:extLst>
              <a:ext uri="{FF2B5EF4-FFF2-40B4-BE49-F238E27FC236}">
                <a16:creationId xmlns:a16="http://schemas.microsoft.com/office/drawing/2014/main" id="{379DE35C-5BB7-B546-903D-63BEFED5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8" r="18899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b="1"/>
              <a:t>MEDICINA STARIH GRKA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9857" y="2336872"/>
            <a:ext cx="6613675" cy="4205441"/>
          </a:xfrm>
        </p:spPr>
        <p:txBody>
          <a:bodyPr>
            <a:normAutofit/>
          </a:bodyPr>
          <a:lstStyle/>
          <a:p>
            <a:r>
              <a:rPr lang="hr-HR" sz="2800" b="1" dirty="0"/>
              <a:t>Grci su stvorili temelje mnogim znanostima: medicini, matematici, filozofiji, kiparstvu, arhitekturi, sportu itd. </a:t>
            </a:r>
          </a:p>
          <a:p>
            <a:r>
              <a:rPr lang="hr-HR" sz="2800" b="1" dirty="0"/>
              <a:t>Vrhovno načelo liječničkog rada bilo je promatranje čovjeka i prirode, te njihova međusobna odnosa. </a:t>
            </a:r>
          </a:p>
          <a:p>
            <a:r>
              <a:rPr lang="hr-HR" sz="2800" b="1" dirty="0"/>
              <a:t>Njihov stvaralački duh preobrazio je nekadašnju medicinu, punu mistike, u novu prirodnu i znanstvenu. </a:t>
            </a:r>
          </a:p>
          <a:p>
            <a:endParaRPr lang="hr-HR" sz="2000" b="1" dirty="0"/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35845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ASLKEPIJAD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200" b="1" dirty="0"/>
              <a:t>Prvi grčki liječnik koji je stekao ugled u Rimu bio je </a:t>
            </a:r>
            <a:r>
              <a:rPr lang="hr-HR" sz="3200" b="1" dirty="0" err="1">
                <a:solidFill>
                  <a:srgbClr val="FFFF00"/>
                </a:solidFill>
              </a:rPr>
              <a:t>Asklepijad</a:t>
            </a:r>
            <a:r>
              <a:rPr lang="hr-HR" sz="3200" b="1" dirty="0"/>
              <a:t>, Ciceronov prijatelj. </a:t>
            </a:r>
          </a:p>
          <a:p>
            <a:r>
              <a:rPr lang="hr-HR" sz="3200" b="1" dirty="0" err="1"/>
              <a:t>Asklepijad</a:t>
            </a:r>
            <a:r>
              <a:rPr lang="hr-HR" sz="3200" b="1" dirty="0"/>
              <a:t> je prolazio kraj jednog sprovoda i pogledao mrtvaca. Ustanovio je da nije mrtav te je zatražio od rodbine da ga ostave nasamo sa lešom. Nakon nekog vremena leš je oživio. </a:t>
            </a:r>
          </a:p>
          <a:p>
            <a:r>
              <a:rPr lang="hr-HR" sz="3200" b="1" dirty="0"/>
              <a:t>U 1. stoljeću nastaje prvo medicinsko djelo napisano na latinskom jeziku kojeg je napisao Rimljanin </a:t>
            </a:r>
            <a:r>
              <a:rPr lang="hr-HR" sz="3200" b="1" dirty="0" err="1"/>
              <a:t>Celzo</a:t>
            </a:r>
            <a:r>
              <a:rPr lang="hr-HR" sz="3200" b="1" dirty="0"/>
              <a:t>. </a:t>
            </a:r>
          </a:p>
          <a:p>
            <a:endParaRPr lang="hr-HR" sz="32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588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Rezervirano mjesto sadržaja 3" descr="C:\Users\Korisnik\Desktop\acqa appi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r="6449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977798"/>
            <a:ext cx="3957157" cy="4564515"/>
          </a:xfrm>
        </p:spPr>
        <p:txBody>
          <a:bodyPr>
            <a:normAutofit/>
          </a:bodyPr>
          <a:lstStyle/>
          <a:p>
            <a:endParaRPr lang="hr-HR" sz="1600" b="1" dirty="0"/>
          </a:p>
          <a:p>
            <a:r>
              <a:rPr lang="hr-HR" sz="2000" b="1" dirty="0"/>
              <a:t>Rimljani nisu imali razvijenu  znanstvenu medicinu i najbolji njihovi liječnici bili su Grci. Međutim, Rimljani su u gradskoj higijeni i zdravstvenom zakonodavstvu nadmašili sve svoje prethodnike. Vrlo su rano počeli graditi vodovode. Sagradili su ih oko 40. Prvi rimski vodovod sagrađen je u Rimu 311. godine prije Krista a nazvan je „</a:t>
            </a:r>
            <a:r>
              <a:rPr lang="hr-HR" sz="2000" b="1" dirty="0">
                <a:solidFill>
                  <a:srgbClr val="FFFF00"/>
                </a:solidFill>
              </a:rPr>
              <a:t>AQUA APPIA</a:t>
            </a:r>
            <a:r>
              <a:rPr lang="hr-HR" sz="2000" b="1" dirty="0"/>
              <a:t>”.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3178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D241CF35-5930-0159-4296-CE20ACD68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15669"/>
              </p:ext>
            </p:extLst>
          </p:nvPr>
        </p:nvGraphicFramePr>
        <p:xfrm>
          <a:off x="130629" y="2046514"/>
          <a:ext cx="6235337" cy="453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32" y="2434408"/>
            <a:ext cx="5642068" cy="37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fontScale="92500" lnSpcReduction="20000"/>
          </a:bodyPr>
          <a:lstStyle/>
          <a:p>
            <a:r>
              <a:rPr lang="hr-HR" sz="2800" b="1" dirty="0"/>
              <a:t>Postojale su samo vojne bolnice „</a:t>
            </a:r>
            <a:r>
              <a:rPr lang="hr-HR" sz="2800" b="1" dirty="0" err="1"/>
              <a:t>valetudinaria</a:t>
            </a:r>
            <a:r>
              <a:rPr lang="hr-HR" sz="2800" b="1" dirty="0"/>
              <a:t>” u kojima su se liječili oboljeli robovi.</a:t>
            </a:r>
          </a:p>
          <a:p>
            <a:r>
              <a:rPr lang="hr-HR" sz="2800" b="1" dirty="0"/>
              <a:t>Zakonom je bio zabranjen umjetni pobačaj. Kralj </a:t>
            </a:r>
            <a:r>
              <a:rPr lang="hr-HR" sz="2800" b="1" dirty="0" err="1"/>
              <a:t>Numa</a:t>
            </a:r>
            <a:r>
              <a:rPr lang="hr-HR" sz="2800" b="1" dirty="0"/>
              <a:t> </a:t>
            </a:r>
            <a:r>
              <a:rPr lang="hr-HR" sz="2800" b="1" dirty="0" err="1"/>
              <a:t>Pompilije</a:t>
            </a:r>
            <a:r>
              <a:rPr lang="hr-HR" sz="2800" b="1" dirty="0"/>
              <a:t> izdaje zakon da se svakoj gravidnoj ženi koja umre na kraju trudnoće mora izvaditi dijete. Tako je Cezar dobio svoje ime jer je izvađen iz razrezane majčine utrobe „a </a:t>
            </a:r>
            <a:r>
              <a:rPr lang="hr-HR" sz="2800" b="1" dirty="0" err="1"/>
              <a:t>caeco</a:t>
            </a:r>
            <a:r>
              <a:rPr lang="hr-HR" sz="2800" b="1" dirty="0"/>
              <a:t> </a:t>
            </a:r>
            <a:r>
              <a:rPr lang="hr-HR" sz="2800" b="1" dirty="0" err="1"/>
              <a:t>matris</a:t>
            </a:r>
            <a:r>
              <a:rPr lang="hr-HR" sz="2800" b="1" dirty="0"/>
              <a:t> </a:t>
            </a:r>
            <a:r>
              <a:rPr lang="hr-HR" sz="2800" b="1" dirty="0" err="1"/>
              <a:t>utero</a:t>
            </a:r>
            <a:r>
              <a:rPr lang="hr-HR" sz="2800" b="1" dirty="0"/>
              <a:t>” Odatle je naziv „</a:t>
            </a:r>
            <a:r>
              <a:rPr lang="hr-HR" sz="2800" b="1" dirty="0" err="1"/>
              <a:t>sectio</a:t>
            </a:r>
            <a:r>
              <a:rPr lang="hr-HR" sz="2800" b="1" dirty="0"/>
              <a:t> </a:t>
            </a:r>
            <a:r>
              <a:rPr lang="hr-HR" sz="2800" b="1" dirty="0" err="1"/>
              <a:t>caesarea</a:t>
            </a:r>
            <a:r>
              <a:rPr lang="hr-HR" sz="2800" b="1" dirty="0"/>
              <a:t> – carski rez.  </a:t>
            </a:r>
          </a:p>
        </p:txBody>
      </p:sp>
      <p:pic>
        <p:nvPicPr>
          <p:cNvPr id="1026" name="Picture 2" descr="romanoimpero.com: MEDICO DELLA MUTUA ROMANA">
            <a:extLst>
              <a:ext uri="{FF2B5EF4-FFF2-40B4-BE49-F238E27FC236}">
                <a16:creationId xmlns:a16="http://schemas.microsoft.com/office/drawing/2014/main" id="{5A50700A-59B4-4DAB-3473-2C2144AF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732" y="2103648"/>
            <a:ext cx="4062528" cy="295035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b="1"/>
              <a:t>APOLON, ASKLEPIJE, HIGIJEJA, PANACEJA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2336873"/>
            <a:ext cx="6842275" cy="3599316"/>
          </a:xfrm>
        </p:spPr>
        <p:txBody>
          <a:bodyPr>
            <a:normAutofit lnSpcReduction="10000"/>
          </a:bodyPr>
          <a:lstStyle/>
          <a:p>
            <a:r>
              <a:rPr lang="hr-HR" sz="3200" b="1" dirty="0"/>
              <a:t>U početku, kao i ostali narodi, stari su Grci vjerovali u mnoge bogove i božice:</a:t>
            </a:r>
          </a:p>
          <a:p>
            <a:r>
              <a:rPr lang="hr-HR" sz="3200" b="1" dirty="0">
                <a:solidFill>
                  <a:srgbClr val="FFFF00"/>
                </a:solidFill>
              </a:rPr>
              <a:t>Apolona</a:t>
            </a:r>
            <a:r>
              <a:rPr lang="hr-HR" sz="3200" b="1" dirty="0"/>
              <a:t>, boga medicine</a:t>
            </a:r>
          </a:p>
          <a:p>
            <a:r>
              <a:rPr lang="hr-HR" sz="3200" b="1" dirty="0"/>
              <a:t>Zaštitnika liječnika i bolesnika </a:t>
            </a:r>
            <a:r>
              <a:rPr lang="hr-HR" sz="3200" b="1" dirty="0" err="1">
                <a:solidFill>
                  <a:srgbClr val="FFFF00"/>
                </a:solidFill>
              </a:rPr>
              <a:t>Asklepija</a:t>
            </a:r>
            <a:r>
              <a:rPr lang="hr-HR" sz="3200" b="1" dirty="0"/>
              <a:t>, Apolonova sina</a:t>
            </a:r>
          </a:p>
          <a:p>
            <a:r>
              <a:rPr lang="hr-HR" sz="3200" b="1" dirty="0" err="1"/>
              <a:t>Asklepijeve</a:t>
            </a:r>
            <a:r>
              <a:rPr lang="hr-HR" sz="3200" b="1" dirty="0"/>
              <a:t> kćeri </a:t>
            </a:r>
            <a:r>
              <a:rPr lang="hr-HR" sz="3200" b="1" dirty="0" err="1">
                <a:solidFill>
                  <a:srgbClr val="FFFF00"/>
                </a:solidFill>
              </a:rPr>
              <a:t>Higijeju</a:t>
            </a:r>
            <a:r>
              <a:rPr lang="hr-HR" sz="3200" b="1" dirty="0"/>
              <a:t> i </a:t>
            </a:r>
            <a:r>
              <a:rPr lang="hr-HR" sz="3200" b="1" dirty="0">
                <a:solidFill>
                  <a:srgbClr val="FFFF00"/>
                </a:solidFill>
              </a:rPr>
              <a:t>Panaceju</a:t>
            </a:r>
          </a:p>
          <a:p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1487683"/>
            <a:ext cx="3358478" cy="388263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6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b="1"/>
              <a:t>Eskulapove kćeri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1629" y="2336873"/>
            <a:ext cx="6591903" cy="40312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2000" dirty="0"/>
          </a:p>
          <a:p>
            <a:pPr marL="285750" indent="-285750"/>
            <a:r>
              <a:rPr lang="hr-HR" sz="2800" b="1" dirty="0">
                <a:solidFill>
                  <a:srgbClr val="FFFF00"/>
                </a:solidFill>
              </a:rPr>
              <a:t>PANACEJA</a:t>
            </a:r>
            <a:r>
              <a:rPr lang="hr-HR" sz="2800" dirty="0"/>
              <a:t> - </a:t>
            </a:r>
            <a:r>
              <a:rPr lang="en-US" sz="2800" dirty="0"/>
              <a:t>  </a:t>
            </a:r>
            <a:r>
              <a:rPr lang="hr-HR" sz="2800" b="1" dirty="0"/>
              <a:t>božica koja oslobađa od svih bolesti, brine se o terapiji i liječenju i oslobađa od svih bolesti.</a:t>
            </a:r>
          </a:p>
          <a:p>
            <a:pPr marL="285750" indent="-285750"/>
            <a:r>
              <a:rPr lang="hr-HR" sz="2800" b="1" dirty="0"/>
              <a:t>Riječju panaceja označuje se i trava, lijek za sve bolesti.</a:t>
            </a:r>
            <a:r>
              <a:rPr lang="en-US" sz="2800" b="1" dirty="0"/>
              <a:t>              </a:t>
            </a: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</a:rPr>
              <a:t>HIGIJ</a:t>
            </a:r>
            <a:r>
              <a:rPr lang="hr-HR" sz="2800" b="1" dirty="0">
                <a:solidFill>
                  <a:srgbClr val="FFFF00"/>
                </a:solidFill>
              </a:rPr>
              <a:t>EJA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hr-HR" sz="2800" b="1" dirty="0"/>
              <a:t>– božica zdravlja</a:t>
            </a:r>
            <a:r>
              <a:rPr lang="en-US" sz="2800" b="1" dirty="0"/>
              <a:t> </a:t>
            </a:r>
            <a:endParaRPr lang="hr-HR" sz="2800" b="1" dirty="0"/>
          </a:p>
          <a:p>
            <a:pPr marL="285750" indent="-285750"/>
            <a:r>
              <a:rPr lang="hr-HR" sz="2800" b="1" dirty="0"/>
              <a:t>Na grčkom jeziku njeno ime znači “liječiti, donijeti zdravlje” Ime joj je sačuvano do danas u riječi “higijena”.</a:t>
            </a:r>
          </a:p>
          <a:p>
            <a:endParaRPr lang="hr-HR" sz="2000" dirty="0"/>
          </a:p>
        </p:txBody>
      </p:sp>
      <p:pic>
        <p:nvPicPr>
          <p:cNvPr id="6" name="Slika 5" descr="C:\Users\Korisnik\Desktop\eskulap i higijej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894300"/>
            <a:ext cx="3358478" cy="50694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1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6428" y="772884"/>
            <a:ext cx="4169229" cy="5758545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410200" y="2764971"/>
            <a:ext cx="6215743" cy="3557451"/>
          </a:xfrm>
        </p:spPr>
        <p:txBody>
          <a:bodyPr>
            <a:normAutofit/>
          </a:bodyPr>
          <a:lstStyle/>
          <a:p>
            <a:r>
              <a:rPr lang="hr-HR" sz="2800" b="1" dirty="0"/>
              <a:t>Panaceja ili </a:t>
            </a:r>
            <a:r>
              <a:rPr lang="hr-HR" sz="2800" b="1" dirty="0" err="1"/>
              <a:t>Higijeja</a:t>
            </a:r>
            <a:r>
              <a:rPr lang="hr-HR" sz="2800" b="1" dirty="0"/>
              <a:t> u Muzeju u Epidauru</a:t>
            </a:r>
          </a:p>
        </p:txBody>
      </p:sp>
    </p:spTree>
    <p:extLst>
      <p:ext uri="{BB962C8B-B14F-4D97-AF65-F5344CB8AC3E}">
        <p14:creationId xmlns:p14="http://schemas.microsoft.com/office/powerpoint/2010/main" val="397496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C3F18-2A17-4372-BAE1-DB295E2AC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BB5819-B198-483A-901B-E9467895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0814F6-DCDA-4612-801B-FEB1C2B81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4CF788-1E16-4F1F-AAF8-5644BBA9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br>
              <a:rPr lang="hr-HR" sz="2300" dirty="0">
                <a:solidFill>
                  <a:srgbClr val="FFFFFF"/>
                </a:solidFill>
              </a:rPr>
            </a:br>
            <a:r>
              <a:rPr lang="hr-HR" sz="2300" b="1" dirty="0">
                <a:solidFill>
                  <a:srgbClr val="FFFFFF"/>
                </a:solidFill>
              </a:rPr>
              <a:t>ASKLEPIJE (kod Grka) – ESKULAP (kod Rimljana)</a:t>
            </a:r>
            <a:br>
              <a:rPr lang="hr-HR" sz="2300" b="1" dirty="0">
                <a:solidFill>
                  <a:srgbClr val="FFFFFF"/>
                </a:solidFill>
              </a:rPr>
            </a:br>
            <a:endParaRPr lang="hr-HR" sz="2300" b="1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AEBEF-EF01-44A6-A9AC-E21D52665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6571" y="2336872"/>
            <a:ext cx="6776961" cy="4140127"/>
          </a:xfrm>
        </p:spPr>
        <p:txBody>
          <a:bodyPr>
            <a:normAutofit fontScale="85000" lnSpcReduction="10000"/>
          </a:bodyPr>
          <a:lstStyle/>
          <a:p>
            <a:r>
              <a:rPr lang="hr-HR" sz="2800" b="1" dirty="0">
                <a:solidFill>
                  <a:srgbClr val="FFFFFF"/>
                </a:solidFill>
              </a:rPr>
              <a:t>Naravno postoje više mitova o Eskulapu, ovo je jedan od njih.</a:t>
            </a:r>
          </a:p>
          <a:p>
            <a:r>
              <a:rPr lang="hr-HR" sz="2800" b="1" dirty="0">
                <a:solidFill>
                  <a:srgbClr val="FFFFFF"/>
                </a:solidFill>
              </a:rPr>
              <a:t>Eskulap je došao u posjet bolesniku </a:t>
            </a:r>
            <a:r>
              <a:rPr lang="hr-HR" sz="2800" b="1" dirty="0" err="1">
                <a:solidFill>
                  <a:srgbClr val="FFFFFF"/>
                </a:solidFill>
              </a:rPr>
              <a:t>Glauku</a:t>
            </a:r>
            <a:r>
              <a:rPr lang="hr-HR" sz="2800" b="1" dirty="0">
                <a:solidFill>
                  <a:srgbClr val="FFFFFF"/>
                </a:solidFill>
              </a:rPr>
              <a:t>, a kraj sebe je ostavio štap kojeg je uvijek nosio sa sobom. Dok se Eskulap brinuo o </a:t>
            </a:r>
            <a:r>
              <a:rPr lang="hr-HR" sz="2800" b="1" dirty="0" err="1">
                <a:solidFill>
                  <a:srgbClr val="FFFFFF"/>
                </a:solidFill>
              </a:rPr>
              <a:t>Glauku</a:t>
            </a:r>
            <a:r>
              <a:rPr lang="hr-HR" sz="2800" b="1" dirty="0">
                <a:solidFill>
                  <a:srgbClr val="FFFFFF"/>
                </a:solidFill>
              </a:rPr>
              <a:t>, dođe jedna zmija i ovije se oko štapa. Eskulap je odmah ubije ali se ubrzo pojavi i druga zmija noseći u ustima neku travu i njome oživi ubijenu zmiju. Eskulap iskoristi priliku i otkrije koja je to trava te njome počne  liječiti smrtnike (ljude).</a:t>
            </a:r>
          </a:p>
          <a:p>
            <a:endParaRPr lang="hr-HR" sz="1700" b="1" dirty="0">
              <a:solidFill>
                <a:srgbClr val="FFFFFF"/>
              </a:solidFill>
            </a:endParaRPr>
          </a:p>
          <a:p>
            <a:r>
              <a:rPr lang="hr-HR" sz="1700" b="1" dirty="0">
                <a:solidFill>
                  <a:srgbClr val="FFFFFF"/>
                </a:solidFill>
              </a:rPr>
              <a:t>. </a:t>
            </a:r>
          </a:p>
          <a:p>
            <a:endParaRPr lang="hr-HR" sz="1700" dirty="0">
              <a:solidFill>
                <a:srgbClr val="FFFFFF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D6DEA9-466D-4CF0-B302-39178915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87" y="955591"/>
            <a:ext cx="2014172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67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9229" y="2170028"/>
            <a:ext cx="4789714" cy="4252543"/>
          </a:xfrm>
        </p:spPr>
        <p:txBody>
          <a:bodyPr>
            <a:normAutofit lnSpcReduction="10000"/>
          </a:bodyPr>
          <a:lstStyle/>
          <a:p>
            <a:r>
              <a:rPr lang="hr-HR" sz="2600" b="1" dirty="0"/>
              <a:t>U čast </a:t>
            </a:r>
            <a:r>
              <a:rPr lang="hr-HR" sz="2600" b="1" dirty="0" err="1"/>
              <a:t>Asklepiju</a:t>
            </a:r>
            <a:r>
              <a:rPr lang="hr-HR" sz="2600" b="1" dirty="0"/>
              <a:t>, za kojeg se smatra da je živio kao čovjek i liječnik, a nakon smrti proglašen bogom, stari su Grci gradili mnoge hramove u kojima su se liječili bolesnici. Liječnici u tim hramovima bili su svećenici koji su uz molitve propisivali dijetu, kupke, šetnje po svježem zraku. Ozdravljenje su, naravno, prepisivali bogu </a:t>
            </a:r>
            <a:r>
              <a:rPr lang="hr-HR" sz="2600" b="1" dirty="0" err="1"/>
              <a:t>Asklepiju</a:t>
            </a:r>
            <a:r>
              <a:rPr lang="hr-HR" sz="2600" b="1" dirty="0"/>
              <a:t>. </a:t>
            </a:r>
          </a:p>
          <a:p>
            <a:endParaRPr lang="hr-HR" sz="1800" dirty="0"/>
          </a:p>
        </p:txBody>
      </p:sp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965370" y="1444031"/>
            <a:ext cx="5613853" cy="393945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91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b="1" dirty="0"/>
              <a:t>Podzemni svijet -HAD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4118356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Ljudi više nisu umirali i to zabrine boga podzemnoga svijeta Hada (Plutona), koji nije više dobivao podanike, pa se obrati bratu Zeusu (Jupiteru) i zamoli ga da nešto poduzme jer u njegovu kraljevstvu (nebu i zemlji) sve je više podanika, a on će domalo ostati bez njih. </a:t>
            </a:r>
          </a:p>
          <a:p>
            <a:r>
              <a:rPr lang="hr-HR" b="1" dirty="0"/>
              <a:t>Zeus je trgnuo munju kojom je ubio liječnika Eskulapa i tako se ponovno uspostavi prvobitna ravnoteža te ljudi počeše umirati i puniti </a:t>
            </a:r>
            <a:r>
              <a:rPr lang="hr-HR" b="1" dirty="0" err="1"/>
              <a:t>Plutonovo</a:t>
            </a:r>
            <a:r>
              <a:rPr lang="hr-HR" b="1" dirty="0"/>
              <a:t> kraljevstvo. </a:t>
            </a:r>
          </a:p>
          <a:p>
            <a:r>
              <a:rPr lang="hr-HR" b="1" dirty="0"/>
              <a:t>Njegova smrt je pouka čovjeku da se ne smije igrati boga</a:t>
            </a:r>
          </a:p>
          <a:p>
            <a:endParaRPr lang="hr-HR" sz="19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rcRect l="19636" r="18093" b="1"/>
          <a:stretch>
            <a:fillRect/>
          </a:stretch>
        </p:blipFill>
        <p:spPr>
          <a:xfrm>
            <a:off x="8187091" y="1409126"/>
            <a:ext cx="3358478" cy="403974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00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Slika 5" descr="Slika na kojoj se prikazuje fotografija, na otvorenom, tekst, zgrada&#10;&#10;Opis je generiran uz vrlo visoku pouzdanost">
            <a:extLst>
              <a:ext uri="{FF2B5EF4-FFF2-40B4-BE49-F238E27FC236}">
                <a16:creationId xmlns:a16="http://schemas.microsoft.com/office/drawing/2014/main" id="{472B0F12-1572-4949-A673-B08C75F4B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7" r="-1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sz="3300" b="1" err="1"/>
              <a:t>Aesculapium</a:t>
            </a:r>
            <a:r>
              <a:rPr lang="hr-HR" sz="3300" b="1"/>
              <a:t> </a:t>
            </a:r>
            <a:r>
              <a:rPr lang="hr-HR" sz="3300" b="1" err="1"/>
              <a:t>in</a:t>
            </a:r>
            <a:r>
              <a:rPr lang="hr-HR" sz="3300" b="1"/>
              <a:t> </a:t>
            </a:r>
            <a:r>
              <a:rPr lang="hr-HR" sz="3300" b="1" err="1"/>
              <a:t>deorum</a:t>
            </a:r>
            <a:r>
              <a:rPr lang="hr-HR" sz="3300" b="1"/>
              <a:t> </a:t>
            </a:r>
            <a:r>
              <a:rPr lang="hr-HR" sz="3300" b="1" err="1"/>
              <a:t>numerum</a:t>
            </a:r>
            <a:r>
              <a:rPr lang="hr-HR" sz="3300" b="1"/>
              <a:t> </a:t>
            </a:r>
            <a:br>
              <a:rPr lang="hr-HR" sz="3300" b="1"/>
            </a:br>
            <a:r>
              <a:rPr lang="hr-HR" sz="3300" b="1" err="1"/>
              <a:t>recepērunt</a:t>
            </a:r>
            <a:endParaRPr lang="hr-HR" sz="3300" b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hr-HR" sz="3200" b="1" dirty="0"/>
              <a:t>Međutim Zeus, nakon što je shvatio važnost Eskulapa, pokaja se za svoj čin te uzdiže Eskulapa među bogove i Eskulap je vraćen u život, ali sad kao bog </a:t>
            </a:r>
            <a:r>
              <a:rPr lang="hr-HR" sz="3200" b="1" dirty="0" err="1"/>
              <a:t>liječništva</a:t>
            </a:r>
            <a:r>
              <a:rPr lang="hr-HR" sz="3200" dirty="0"/>
              <a:t>. 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711063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3199</TotalTime>
  <Words>1206</Words>
  <Application>Microsoft Office PowerPoint</Application>
  <PresentationFormat>Široki zaslon</PresentationFormat>
  <Paragraphs>77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Trebuchet MS</vt:lpstr>
      <vt:lpstr>Berlin</vt:lpstr>
      <vt:lpstr>MEDICINA STARIH GRKA I RIMLJANA</vt:lpstr>
      <vt:lpstr>MEDICINA STARIH GRKA</vt:lpstr>
      <vt:lpstr>APOLON, ASKLEPIJE, HIGIJEJA, PANACEJA</vt:lpstr>
      <vt:lpstr>Eskulapove kćeri</vt:lpstr>
      <vt:lpstr>PowerPoint prezentacija</vt:lpstr>
      <vt:lpstr> ASKLEPIJE (kod Grka) – ESKULAP (kod Rimljana) </vt:lpstr>
      <vt:lpstr>PowerPoint prezentacija</vt:lpstr>
      <vt:lpstr>Podzemni svijet -HAD</vt:lpstr>
      <vt:lpstr>Aesculapium in deorum numerum  recepērunt</vt:lpstr>
      <vt:lpstr>SVETIŠTA POSVEĆENA ESKULAPU</vt:lpstr>
      <vt:lpstr>Zavjetna pločica bogu Eskulapu    pronađena u Epidauru </vt:lpstr>
      <vt:lpstr>ESKULAPOVO SVETIŠTE</vt:lpstr>
      <vt:lpstr>PowerPoint prezentacija</vt:lpstr>
      <vt:lpstr>KAZALIŠTE</vt:lpstr>
      <vt:lpstr>Signum Aesculapii</vt:lpstr>
      <vt:lpstr>Kaducejev (Hermesov) štap se često miješa s Eskulapovim no oni nemaju nikakve veze </vt:lpstr>
      <vt:lpstr>U početku je znanost liječenja smatrana dijelom mudrosti</vt:lpstr>
      <vt:lpstr>HIPPOCRATES COUS   PATER MEDICINAE</vt:lpstr>
      <vt:lpstr>MEDICINA STARIH RIMLJANA</vt:lpstr>
      <vt:lpstr>ASLKEPIJAD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HIPOKRAT</dc:title>
  <dc:creator>Tihomir Radovčić</dc:creator>
  <cp:lastModifiedBy>deana.radovcic@gmail.com</cp:lastModifiedBy>
  <cp:revision>179</cp:revision>
  <dcterms:created xsi:type="dcterms:W3CDTF">2020-05-02T13:58:38Z</dcterms:created>
  <dcterms:modified xsi:type="dcterms:W3CDTF">2025-05-06T15:43:00Z</dcterms:modified>
</cp:coreProperties>
</file>