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301" r:id="rId3"/>
    <p:sldId id="267" r:id="rId4"/>
    <p:sldId id="329" r:id="rId5"/>
    <p:sldId id="308" r:id="rId6"/>
    <p:sldId id="309" r:id="rId7"/>
    <p:sldId id="307" r:id="rId8"/>
    <p:sldId id="303" r:id="rId9"/>
    <p:sldId id="302" r:id="rId10"/>
    <p:sldId id="304" r:id="rId11"/>
    <p:sldId id="305" r:id="rId12"/>
    <p:sldId id="306" r:id="rId13"/>
    <p:sldId id="300" r:id="rId14"/>
    <p:sldId id="257" r:id="rId15"/>
    <p:sldId id="270" r:id="rId16"/>
    <p:sldId id="299" r:id="rId17"/>
    <p:sldId id="265" r:id="rId18"/>
    <p:sldId id="271" r:id="rId19"/>
    <p:sldId id="311" r:id="rId20"/>
    <p:sldId id="258" r:id="rId21"/>
    <p:sldId id="312" r:id="rId22"/>
    <p:sldId id="272" r:id="rId23"/>
    <p:sldId id="313" r:id="rId24"/>
    <p:sldId id="314" r:id="rId25"/>
    <p:sldId id="259" r:id="rId26"/>
    <p:sldId id="315" r:id="rId27"/>
    <p:sldId id="261" r:id="rId28"/>
    <p:sldId id="262" r:id="rId29"/>
    <p:sldId id="263" r:id="rId30"/>
    <p:sldId id="264" r:id="rId31"/>
    <p:sldId id="266" r:id="rId32"/>
    <p:sldId id="316" r:id="rId33"/>
    <p:sldId id="273" r:id="rId34"/>
    <p:sldId id="317" r:id="rId35"/>
    <p:sldId id="274" r:id="rId36"/>
    <p:sldId id="318" r:id="rId37"/>
    <p:sldId id="310" r:id="rId38"/>
    <p:sldId id="279" r:id="rId39"/>
    <p:sldId id="319" r:id="rId40"/>
    <p:sldId id="275" r:id="rId41"/>
    <p:sldId id="276" r:id="rId42"/>
    <p:sldId id="277" r:id="rId43"/>
    <p:sldId id="278" r:id="rId44"/>
    <p:sldId id="321" r:id="rId45"/>
    <p:sldId id="322" r:id="rId46"/>
    <p:sldId id="320" r:id="rId47"/>
    <p:sldId id="280" r:id="rId48"/>
    <p:sldId id="323" r:id="rId49"/>
    <p:sldId id="281" r:id="rId50"/>
    <p:sldId id="283" r:id="rId51"/>
    <p:sldId id="282" r:id="rId52"/>
    <p:sldId id="284" r:id="rId53"/>
    <p:sldId id="324" r:id="rId54"/>
    <p:sldId id="325" r:id="rId55"/>
    <p:sldId id="285" r:id="rId56"/>
    <p:sldId id="286" r:id="rId57"/>
    <p:sldId id="287" r:id="rId58"/>
    <p:sldId id="288" r:id="rId59"/>
    <p:sldId id="290" r:id="rId60"/>
    <p:sldId id="327" r:id="rId61"/>
    <p:sldId id="289" r:id="rId62"/>
    <p:sldId id="291" r:id="rId63"/>
    <p:sldId id="328" r:id="rId64"/>
    <p:sldId id="292" r:id="rId65"/>
    <p:sldId id="293" r:id="rId66"/>
    <p:sldId id="294" r:id="rId67"/>
    <p:sldId id="295" r:id="rId68"/>
    <p:sldId id="296" r:id="rId69"/>
    <p:sldId id="297" r:id="rId70"/>
    <p:sldId id="298" r:id="rId7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guide orient="horz" pos="2160"/>
        <p:guide pos="3840"/>
        <p:guide pos="39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r-HR"/>
              <a:t>Uredite stil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394474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r-HR"/>
              <a:t>Uredite stil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357171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a:t>Uredite stil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Uredite stilove teksta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015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r-HR"/>
              <a:t>Uredite stil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3495049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58119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r-HR"/>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102308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1984746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r-HR"/>
              <a:t>Uredite stil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349669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r-HR"/>
              <a:t>Uredite stil naslova matrice</a:t>
            </a:r>
            <a:endParaRPr lang="en-US" dirty="0"/>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276594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r-HR"/>
              <a:t>Uredite stil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2A3C35AA-94EC-4948-A29C-2427AA41C852}" type="datetimeFigureOut">
              <a:rPr lang="hr-HR" smtClean="0"/>
              <a:t>15.5.2025.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127477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2A3C35AA-94EC-4948-A29C-2427AA41C852}" type="datetimeFigureOut">
              <a:rPr lang="hr-HR" smtClean="0"/>
              <a:t>15.5.2025.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23989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a:t>Uredite stil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2A3C35AA-94EC-4948-A29C-2427AA41C852}" type="datetimeFigureOut">
              <a:rPr lang="hr-HR" smtClean="0"/>
              <a:t>15.5.2025.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3411190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r-HR"/>
              <a:t>Uredite stil naslova matrice</a:t>
            </a:r>
            <a:endParaRPr lang="en-US" dirty="0"/>
          </a:p>
        </p:txBody>
      </p:sp>
      <p:sp>
        <p:nvSpPr>
          <p:cNvPr id="3" name="Date Placeholder 2"/>
          <p:cNvSpPr>
            <a:spLocks noGrp="1"/>
          </p:cNvSpPr>
          <p:nvPr>
            <p:ph type="dt" sz="half" idx="10"/>
          </p:nvPr>
        </p:nvSpPr>
        <p:spPr/>
        <p:txBody>
          <a:bodyPr/>
          <a:lstStyle/>
          <a:p>
            <a:fld id="{2A3C35AA-94EC-4948-A29C-2427AA41C852}" type="datetimeFigureOut">
              <a:rPr lang="hr-HR" smtClean="0"/>
              <a:t>15.5.2025.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368420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C35AA-94EC-4948-A29C-2427AA41C852}" type="datetimeFigureOut">
              <a:rPr lang="hr-HR" smtClean="0"/>
              <a:t>15.5.2025.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277650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r-HR"/>
              <a:t>Uredite stil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2A3C35AA-94EC-4948-A29C-2427AA41C852}" type="datetimeFigureOut">
              <a:rPr lang="hr-HR" smtClean="0"/>
              <a:t>15.5.2025.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115833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r-HR"/>
              <a:t>Uredite stil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2A3C35AA-94EC-4948-A29C-2427AA41C852}" type="datetimeFigureOut">
              <a:rPr lang="hr-HR" smtClean="0"/>
              <a:t>15.5.2025.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B68B804-1071-4EAD-862D-17472BB7E329}" type="slidenum">
              <a:rPr lang="hr-HR" smtClean="0"/>
              <a:t>‹#›</a:t>
            </a:fld>
            <a:endParaRPr lang="hr-HR"/>
          </a:p>
        </p:txBody>
      </p:sp>
    </p:spTree>
    <p:extLst>
      <p:ext uri="{BB962C8B-B14F-4D97-AF65-F5344CB8AC3E}">
        <p14:creationId xmlns:p14="http://schemas.microsoft.com/office/powerpoint/2010/main" val="177770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r-HR"/>
              <a:t>Uredite stil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3C35AA-94EC-4948-A29C-2427AA41C852}" type="datetimeFigureOut">
              <a:rPr lang="hr-HR" smtClean="0"/>
              <a:t>15.5.2025.</a:t>
            </a:fld>
            <a:endParaRPr lang="hr-H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B68B804-1071-4EAD-862D-17472BB7E329}" type="slidenum">
              <a:rPr lang="hr-HR" smtClean="0"/>
              <a:t>‹#›</a:t>
            </a:fld>
            <a:endParaRPr lang="hr-HR"/>
          </a:p>
        </p:txBody>
      </p:sp>
    </p:spTree>
    <p:extLst>
      <p:ext uri="{BB962C8B-B14F-4D97-AF65-F5344CB8AC3E}">
        <p14:creationId xmlns:p14="http://schemas.microsoft.com/office/powerpoint/2010/main" val="4103779601"/>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s://hr.wikipedia.org/wiki/Religija"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sh.wikipedia.org/wiki/Atena" TargetMode="External"/><Relationship Id="rId1" Type="http://schemas.openxmlformats.org/officeDocument/2006/relationships/slideLayout" Target="../slideLayouts/slideLayout10.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hr.wikipedia.org/wiki/Helena_(mitologija)" TargetMode="Externa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0.xml"/><Relationship Id="rId4" Type="http://schemas.openxmlformats.org/officeDocument/2006/relationships/image" Target="../media/image74.jp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10.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0.xml"/><Relationship Id="rId5" Type="http://schemas.openxmlformats.org/officeDocument/2006/relationships/image" Target="../media/image97.jpg"/><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ikovni rezultat za rimska i grčka mitolog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31" y="2360905"/>
            <a:ext cx="4858205" cy="3643654"/>
          </a:xfrm>
          <a:prstGeom prst="rect">
            <a:avLst/>
          </a:prstGeom>
          <a:noFill/>
          <a:extLst>
            <a:ext uri="{909E8E84-426E-40DD-AFC4-6F175D3DCCD1}">
              <a14:hiddenFill xmlns:a14="http://schemas.microsoft.com/office/drawing/2010/main">
                <a:solidFill>
                  <a:srgbClr val="FFFFFF"/>
                </a:solidFill>
              </a14:hiddenFill>
            </a:ext>
          </a:extLst>
        </p:spPr>
      </p:pic>
      <p:sp>
        <p:nvSpPr>
          <p:cNvPr id="5" name="Naslov 3"/>
          <p:cNvSpPr>
            <a:spLocks noGrp="1"/>
          </p:cNvSpPr>
          <p:nvPr>
            <p:ph type="ctrTitle" idx="4294967295"/>
          </p:nvPr>
        </p:nvSpPr>
        <p:spPr>
          <a:xfrm>
            <a:off x="287383" y="339635"/>
            <a:ext cx="11495313" cy="6418216"/>
          </a:xfrm>
        </p:spPr>
        <p:txBody>
          <a:bodyPr>
            <a:normAutofit fontScale="90000"/>
          </a:bodyPr>
          <a:lstStyle/>
          <a:p>
            <a:pPr algn="ctr"/>
            <a:r>
              <a:rPr lang="hr-HR" sz="6600" b="1" dirty="0"/>
              <a:t>MITOLOGIJA</a:t>
            </a:r>
            <a:br>
              <a:rPr lang="hr-HR" sz="6600" b="1" dirty="0"/>
            </a:br>
            <a:r>
              <a:rPr lang="hr-HR" sz="6600" b="1" dirty="0"/>
              <a:t>GRČKI I RIMSKI BOGOVI</a:t>
            </a:r>
            <a:br>
              <a:rPr lang="hr-HR" sz="6600" b="1" dirty="0"/>
            </a:br>
            <a:br>
              <a:rPr lang="hr-HR" sz="6600" b="1" dirty="0"/>
            </a:br>
            <a:r>
              <a:rPr lang="hr-HR" sz="6600" b="1" dirty="0"/>
              <a:t>                  </a:t>
            </a:r>
            <a:br>
              <a:rPr lang="hr-HR" sz="6600" b="1" dirty="0"/>
            </a:br>
            <a:br>
              <a:rPr lang="hr-HR" sz="6600" b="1" dirty="0"/>
            </a:br>
            <a:br>
              <a:rPr lang="hr-HR" sz="6600" b="1" dirty="0"/>
            </a:br>
            <a:r>
              <a:rPr lang="hr-HR" sz="6600" b="1" dirty="0"/>
              <a:t>                 </a:t>
            </a:r>
            <a:r>
              <a:rPr lang="hr-HR" sz="3100" b="1" dirty="0">
                <a:solidFill>
                  <a:schemeClr val="tx1"/>
                </a:solidFill>
              </a:rPr>
              <a:t>Deana </a:t>
            </a:r>
            <a:r>
              <a:rPr lang="hr-HR" sz="3100" b="1" dirty="0" err="1">
                <a:solidFill>
                  <a:schemeClr val="tx1"/>
                </a:solidFill>
              </a:rPr>
              <a:t>Karađole</a:t>
            </a:r>
            <a:r>
              <a:rPr lang="hr-HR" sz="3100" b="1" dirty="0">
                <a:solidFill>
                  <a:schemeClr val="tx1"/>
                </a:solidFill>
              </a:rPr>
              <a:t> Radovčić, prof. savjetnik</a:t>
            </a:r>
            <a:endParaRPr lang="hr-HR" sz="4800" b="1" dirty="0">
              <a:solidFill>
                <a:schemeClr val="tx1"/>
              </a:solidFill>
            </a:endParaRPr>
          </a:p>
        </p:txBody>
      </p:sp>
    </p:spTree>
    <p:extLst>
      <p:ext uri="{BB962C8B-B14F-4D97-AF65-F5344CB8AC3E}">
        <p14:creationId xmlns:p14="http://schemas.microsoft.com/office/powerpoint/2010/main" val="396213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5464" y="278674"/>
            <a:ext cx="9108540" cy="1175657"/>
          </a:xfrm>
        </p:spPr>
        <p:txBody>
          <a:bodyPr/>
          <a:lstStyle/>
          <a:p>
            <a:r>
              <a:rPr lang="hr-HR" dirty="0"/>
              <a:t>SPOREDNA BOŽANSTVA</a:t>
            </a:r>
          </a:p>
        </p:txBody>
      </p:sp>
      <p:sp>
        <p:nvSpPr>
          <p:cNvPr id="3" name="Rezervirano mjesto teksta 2"/>
          <p:cNvSpPr>
            <a:spLocks noGrp="1"/>
          </p:cNvSpPr>
          <p:nvPr>
            <p:ph type="body" idx="1"/>
          </p:nvPr>
        </p:nvSpPr>
        <p:spPr>
          <a:xfrm>
            <a:off x="80683" y="0"/>
            <a:ext cx="11901799" cy="6608013"/>
          </a:xfrm>
        </p:spPr>
        <p:txBody>
          <a:bodyPr>
            <a:normAutofit fontScale="92500" lnSpcReduction="20000"/>
          </a:bodyPr>
          <a:lstStyle/>
          <a:p>
            <a:endParaRPr lang="hr-HR" dirty="0"/>
          </a:p>
          <a:p>
            <a:endParaRPr lang="hr-HR" dirty="0"/>
          </a:p>
          <a:p>
            <a:r>
              <a:rPr lang="hr-HR" dirty="0"/>
              <a:t>                                                                            </a:t>
            </a:r>
          </a:p>
          <a:p>
            <a:r>
              <a:rPr lang="hr-HR" dirty="0"/>
              <a:t>                                                                                          </a:t>
            </a:r>
          </a:p>
          <a:p>
            <a:r>
              <a:rPr lang="hr-HR" dirty="0"/>
              <a:t>                                                                                         </a:t>
            </a:r>
          </a:p>
          <a:p>
            <a:r>
              <a:rPr lang="hr-HR" dirty="0"/>
              <a:t>                                                                                        </a:t>
            </a:r>
          </a:p>
          <a:p>
            <a:r>
              <a:rPr lang="hr-HR" dirty="0"/>
              <a:t>                                                                                          </a:t>
            </a:r>
          </a:p>
          <a:p>
            <a:r>
              <a:rPr lang="hr-HR" dirty="0"/>
              <a:t>                                                                                            EOL - bog vjetra               EROS – KUPIDON bog ljubavi                              </a:t>
            </a:r>
          </a:p>
          <a:p>
            <a:r>
              <a:rPr lang="hr-HR" dirty="0"/>
              <a:t>                                                                                                                           </a:t>
            </a:r>
          </a:p>
          <a:p>
            <a:r>
              <a:rPr lang="hr-HR" dirty="0"/>
              <a:t>                                                                                                                       </a:t>
            </a:r>
          </a:p>
          <a:p>
            <a:r>
              <a:rPr lang="hr-HR" dirty="0"/>
              <a:t>                                                                     </a:t>
            </a:r>
          </a:p>
          <a:p>
            <a:endParaRPr lang="hr-HR" dirty="0"/>
          </a:p>
          <a:p>
            <a:r>
              <a:rPr lang="hr-HR" dirty="0"/>
              <a:t>ASKLEPIJE – ESKULAP, bog zdravlja </a:t>
            </a:r>
          </a:p>
          <a:p>
            <a:r>
              <a:rPr lang="hr-HR" dirty="0"/>
              <a:t>        </a:t>
            </a:r>
          </a:p>
          <a:p>
            <a:r>
              <a:rPr lang="hr-HR" dirty="0"/>
              <a:t>PERZEFONA – PROZERPINA, božica podzemlja </a:t>
            </a:r>
          </a:p>
          <a:p>
            <a:r>
              <a:rPr lang="hr-HR" dirty="0"/>
              <a:t>                                                                   </a:t>
            </a:r>
          </a:p>
          <a:p>
            <a:r>
              <a:rPr lang="hr-HR" dirty="0"/>
              <a:t>                                                                                              </a:t>
            </a:r>
          </a:p>
          <a:p>
            <a:r>
              <a:rPr lang="hr-HR" dirty="0"/>
              <a:t>                                 LETA – LATONA, božica ratara i stočara</a:t>
            </a:r>
          </a:p>
          <a:p>
            <a:r>
              <a:rPr lang="hr-HR" dirty="0"/>
              <a:t>                                                                                                    PAN – FAUN, bog šuma, njiva, zaštitnik stada i pastira </a:t>
            </a:r>
          </a:p>
        </p:txBody>
      </p:sp>
      <p:pic>
        <p:nvPicPr>
          <p:cNvPr id="5" name="Slika 4"/>
          <p:cNvPicPr>
            <a:picLocks noChangeAspect="1"/>
          </p:cNvPicPr>
          <p:nvPr/>
        </p:nvPicPr>
        <p:blipFill>
          <a:blip r:embed="rId2"/>
          <a:stretch>
            <a:fillRect/>
          </a:stretch>
        </p:blipFill>
        <p:spPr>
          <a:xfrm>
            <a:off x="346621" y="1261750"/>
            <a:ext cx="1647825" cy="2781300"/>
          </a:xfrm>
          <a:prstGeom prst="rect">
            <a:avLst/>
          </a:prstGeom>
        </p:spPr>
      </p:pic>
      <p:pic>
        <p:nvPicPr>
          <p:cNvPr id="6" name="Slika 5"/>
          <p:cNvPicPr>
            <a:picLocks noChangeAspect="1"/>
          </p:cNvPicPr>
          <p:nvPr/>
        </p:nvPicPr>
        <p:blipFill>
          <a:blip r:embed="rId3"/>
          <a:stretch>
            <a:fillRect/>
          </a:stretch>
        </p:blipFill>
        <p:spPr>
          <a:xfrm>
            <a:off x="6165597" y="188258"/>
            <a:ext cx="2009775" cy="2276475"/>
          </a:xfrm>
          <a:prstGeom prst="rect">
            <a:avLst/>
          </a:prstGeom>
        </p:spPr>
      </p:pic>
      <p:pic>
        <p:nvPicPr>
          <p:cNvPr id="7" name="Slika 6"/>
          <p:cNvPicPr>
            <a:picLocks noChangeAspect="1"/>
          </p:cNvPicPr>
          <p:nvPr/>
        </p:nvPicPr>
        <p:blipFill>
          <a:blip r:embed="rId4"/>
          <a:stretch>
            <a:fillRect/>
          </a:stretch>
        </p:blipFill>
        <p:spPr>
          <a:xfrm>
            <a:off x="9239725" y="215153"/>
            <a:ext cx="2057400" cy="2219325"/>
          </a:xfrm>
          <a:prstGeom prst="rect">
            <a:avLst/>
          </a:prstGeom>
        </p:spPr>
      </p:pic>
      <p:pic>
        <p:nvPicPr>
          <p:cNvPr id="8" name="Slika 7"/>
          <p:cNvPicPr>
            <a:picLocks noChangeAspect="1"/>
          </p:cNvPicPr>
          <p:nvPr/>
        </p:nvPicPr>
        <p:blipFill>
          <a:blip r:embed="rId5"/>
          <a:stretch>
            <a:fillRect/>
          </a:stretch>
        </p:blipFill>
        <p:spPr>
          <a:xfrm>
            <a:off x="5804516" y="3750066"/>
            <a:ext cx="2150928" cy="1976165"/>
          </a:xfrm>
          <a:prstGeom prst="rect">
            <a:avLst/>
          </a:prstGeom>
        </p:spPr>
      </p:pic>
      <p:pic>
        <p:nvPicPr>
          <p:cNvPr id="9" name="Slika 8"/>
          <p:cNvPicPr>
            <a:picLocks noChangeAspect="1"/>
          </p:cNvPicPr>
          <p:nvPr/>
        </p:nvPicPr>
        <p:blipFill>
          <a:blip r:embed="rId6"/>
          <a:stretch>
            <a:fillRect/>
          </a:stretch>
        </p:blipFill>
        <p:spPr>
          <a:xfrm>
            <a:off x="8846116" y="2936511"/>
            <a:ext cx="1471748" cy="3078460"/>
          </a:xfrm>
          <a:prstGeom prst="rect">
            <a:avLst/>
          </a:prstGeom>
        </p:spPr>
      </p:pic>
      <p:pic>
        <p:nvPicPr>
          <p:cNvPr id="10" name="Slika 9"/>
          <p:cNvPicPr>
            <a:picLocks noChangeAspect="1"/>
          </p:cNvPicPr>
          <p:nvPr/>
        </p:nvPicPr>
        <p:blipFill>
          <a:blip r:embed="rId7"/>
          <a:stretch>
            <a:fillRect/>
          </a:stretch>
        </p:blipFill>
        <p:spPr>
          <a:xfrm>
            <a:off x="3773117" y="1294169"/>
            <a:ext cx="1609039" cy="3491039"/>
          </a:xfrm>
          <a:prstGeom prst="rect">
            <a:avLst/>
          </a:prstGeom>
        </p:spPr>
      </p:pic>
    </p:spTree>
    <p:extLst>
      <p:ext uri="{BB962C8B-B14F-4D97-AF65-F5344CB8AC3E}">
        <p14:creationId xmlns:p14="http://schemas.microsoft.com/office/powerpoint/2010/main" val="4059738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251012" y="259976"/>
            <a:ext cx="9022990" cy="968189"/>
          </a:xfrm>
        </p:spPr>
        <p:txBody>
          <a:bodyPr/>
          <a:lstStyle/>
          <a:p>
            <a:r>
              <a:rPr lang="hr-HR" b="1" dirty="0"/>
              <a:t>MITSKA BIĆA</a:t>
            </a:r>
          </a:p>
        </p:txBody>
      </p:sp>
      <p:sp>
        <p:nvSpPr>
          <p:cNvPr id="5" name="Rezervirano mjesto sadržaja 4"/>
          <p:cNvSpPr>
            <a:spLocks noGrp="1"/>
          </p:cNvSpPr>
          <p:nvPr>
            <p:ph idx="1"/>
          </p:nvPr>
        </p:nvSpPr>
        <p:spPr>
          <a:xfrm>
            <a:off x="69668" y="679269"/>
            <a:ext cx="12061371" cy="6115977"/>
          </a:xfrm>
        </p:spPr>
        <p:txBody>
          <a:bodyPr/>
          <a:lstStyle/>
          <a:p>
            <a:pPr marL="0" indent="0">
              <a:buNone/>
            </a:pPr>
            <a:r>
              <a:rPr lang="hr-HR" dirty="0"/>
              <a:t> </a:t>
            </a:r>
          </a:p>
          <a:p>
            <a:r>
              <a:rPr lang="hr-HR" dirty="0"/>
              <a:t>PEGAZ, krilati Posejdonov konj                      KERBER, opasan pas koji je čuvao vrata Hada           </a:t>
            </a:r>
          </a:p>
          <a:p>
            <a:endParaRPr lang="hr-HR" dirty="0"/>
          </a:p>
          <a:p>
            <a:endParaRPr lang="hr-HR" dirty="0"/>
          </a:p>
          <a:p>
            <a:endParaRPr lang="hr-HR" dirty="0"/>
          </a:p>
          <a:p>
            <a:endParaRPr lang="hr-HR" dirty="0"/>
          </a:p>
          <a:p>
            <a:endParaRPr lang="hr-HR" dirty="0"/>
          </a:p>
          <a:p>
            <a:r>
              <a:rPr lang="hr-HR" dirty="0"/>
              <a:t>                                                 </a:t>
            </a:r>
          </a:p>
          <a:p>
            <a:r>
              <a:rPr lang="hr-HR" dirty="0"/>
              <a:t>KENTAUR, pola čovjek, pola konj                  KIKLOP, ogromno jednooko čudovište</a:t>
            </a:r>
          </a:p>
        </p:txBody>
      </p:sp>
      <p:pic>
        <p:nvPicPr>
          <p:cNvPr id="2050" name="Picture 2" descr="https://www.znanje.org/i/i2014/2014iii09/2014iii0917/slike/pega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2743200"/>
            <a:ext cx="3275105" cy="2456329"/>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p:cNvPicPr>
            <a:picLocks noChangeAspect="1"/>
          </p:cNvPicPr>
          <p:nvPr/>
        </p:nvPicPr>
        <p:blipFill>
          <a:blip r:embed="rId3"/>
          <a:stretch>
            <a:fillRect/>
          </a:stretch>
        </p:blipFill>
        <p:spPr>
          <a:xfrm>
            <a:off x="417243" y="1637338"/>
            <a:ext cx="2689413" cy="2017060"/>
          </a:xfrm>
          <a:prstGeom prst="rect">
            <a:avLst/>
          </a:prstGeom>
        </p:spPr>
      </p:pic>
      <p:pic>
        <p:nvPicPr>
          <p:cNvPr id="7" name="Slika 6"/>
          <p:cNvPicPr>
            <a:picLocks noChangeAspect="1"/>
          </p:cNvPicPr>
          <p:nvPr/>
        </p:nvPicPr>
        <p:blipFill>
          <a:blip r:embed="rId4"/>
          <a:stretch>
            <a:fillRect/>
          </a:stretch>
        </p:blipFill>
        <p:spPr>
          <a:xfrm>
            <a:off x="741767" y="4532299"/>
            <a:ext cx="2850049" cy="2057948"/>
          </a:xfrm>
          <a:prstGeom prst="rect">
            <a:avLst/>
          </a:prstGeom>
        </p:spPr>
      </p:pic>
      <p:pic>
        <p:nvPicPr>
          <p:cNvPr id="8" name="Slika 7"/>
          <p:cNvPicPr>
            <a:picLocks noChangeAspect="1"/>
          </p:cNvPicPr>
          <p:nvPr/>
        </p:nvPicPr>
        <p:blipFill>
          <a:blip r:embed="rId5"/>
          <a:stretch>
            <a:fillRect/>
          </a:stretch>
        </p:blipFill>
        <p:spPr>
          <a:xfrm>
            <a:off x="5738948" y="4285769"/>
            <a:ext cx="2427899" cy="2427899"/>
          </a:xfrm>
          <a:prstGeom prst="rect">
            <a:avLst/>
          </a:prstGeom>
        </p:spPr>
      </p:pic>
      <p:pic>
        <p:nvPicPr>
          <p:cNvPr id="9" name="Slika 8"/>
          <p:cNvPicPr>
            <a:picLocks noChangeAspect="1"/>
          </p:cNvPicPr>
          <p:nvPr/>
        </p:nvPicPr>
        <p:blipFill>
          <a:blip r:embed="rId6"/>
          <a:stretch>
            <a:fillRect/>
          </a:stretch>
        </p:blipFill>
        <p:spPr>
          <a:xfrm>
            <a:off x="5136697" y="1628503"/>
            <a:ext cx="3014239" cy="2130062"/>
          </a:xfrm>
          <a:prstGeom prst="rect">
            <a:avLst/>
          </a:prstGeom>
        </p:spPr>
      </p:pic>
    </p:spTree>
    <p:extLst>
      <p:ext uri="{BB962C8B-B14F-4D97-AF65-F5344CB8AC3E}">
        <p14:creationId xmlns:p14="http://schemas.microsoft.com/office/powerpoint/2010/main" val="2669022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z="4400" b="1" dirty="0"/>
              <a:t>TITANI</a:t>
            </a:r>
            <a:r>
              <a:rPr lang="hr-HR" dirty="0"/>
              <a:t> </a:t>
            </a:r>
          </a:p>
        </p:txBody>
      </p:sp>
      <p:sp>
        <p:nvSpPr>
          <p:cNvPr id="3" name="Rezervirano mjesto sadržaja 2"/>
          <p:cNvSpPr>
            <a:spLocks noGrp="1"/>
          </p:cNvSpPr>
          <p:nvPr>
            <p:ph idx="1"/>
          </p:nvPr>
        </p:nvSpPr>
        <p:spPr>
          <a:xfrm>
            <a:off x="374469" y="1515291"/>
            <a:ext cx="11164387" cy="5077098"/>
          </a:xfrm>
        </p:spPr>
        <p:txBody>
          <a:bodyPr/>
          <a:lstStyle/>
          <a:p>
            <a:r>
              <a:rPr lang="hr-HR" dirty="0"/>
              <a:t>KRON – SATURN</a:t>
            </a:r>
          </a:p>
          <a:p>
            <a:endParaRPr lang="hr-HR" dirty="0"/>
          </a:p>
          <a:p>
            <a:endParaRPr lang="hr-HR" dirty="0"/>
          </a:p>
          <a:p>
            <a:endParaRPr lang="hr-HR" dirty="0"/>
          </a:p>
          <a:p>
            <a:endParaRPr lang="hr-HR" dirty="0"/>
          </a:p>
          <a:p>
            <a:r>
              <a:rPr lang="hr-HR" dirty="0"/>
              <a:t>                                                                                                                         URAN I GEJA</a:t>
            </a:r>
          </a:p>
          <a:p>
            <a:endParaRPr lang="hr-HR" dirty="0"/>
          </a:p>
          <a:p>
            <a:endParaRPr lang="hr-HR" dirty="0"/>
          </a:p>
          <a:p>
            <a:endParaRPr lang="hr-HR" dirty="0"/>
          </a:p>
          <a:p>
            <a:endParaRPr lang="hr-HR" dirty="0"/>
          </a:p>
          <a:p>
            <a:endParaRPr lang="hr-HR" dirty="0"/>
          </a:p>
          <a:p>
            <a:r>
              <a:rPr lang="hr-HR" dirty="0"/>
              <a:t>                                                                           REA </a:t>
            </a:r>
          </a:p>
        </p:txBody>
      </p:sp>
      <p:pic>
        <p:nvPicPr>
          <p:cNvPr id="4" name="Slika 3"/>
          <p:cNvPicPr>
            <a:picLocks noChangeAspect="1"/>
          </p:cNvPicPr>
          <p:nvPr/>
        </p:nvPicPr>
        <p:blipFill>
          <a:blip r:embed="rId2"/>
          <a:stretch>
            <a:fillRect/>
          </a:stretch>
        </p:blipFill>
        <p:spPr>
          <a:xfrm>
            <a:off x="534758" y="1959429"/>
            <a:ext cx="3732198" cy="3410765"/>
          </a:xfrm>
          <a:prstGeom prst="rect">
            <a:avLst/>
          </a:prstGeom>
        </p:spPr>
      </p:pic>
      <p:pic>
        <p:nvPicPr>
          <p:cNvPr id="5" name="Slika 4"/>
          <p:cNvPicPr>
            <a:picLocks noChangeAspect="1"/>
          </p:cNvPicPr>
          <p:nvPr/>
        </p:nvPicPr>
        <p:blipFill>
          <a:blip r:embed="rId3"/>
          <a:stretch>
            <a:fillRect/>
          </a:stretch>
        </p:blipFill>
        <p:spPr>
          <a:xfrm>
            <a:off x="4732971" y="1237705"/>
            <a:ext cx="2556102" cy="4549503"/>
          </a:xfrm>
          <a:prstGeom prst="rect">
            <a:avLst/>
          </a:prstGeom>
        </p:spPr>
      </p:pic>
      <p:pic>
        <p:nvPicPr>
          <p:cNvPr id="6" name="Slika 5"/>
          <p:cNvPicPr>
            <a:picLocks noChangeAspect="1"/>
          </p:cNvPicPr>
          <p:nvPr/>
        </p:nvPicPr>
        <p:blipFill>
          <a:blip r:embed="rId4"/>
          <a:stretch>
            <a:fillRect/>
          </a:stretch>
        </p:blipFill>
        <p:spPr>
          <a:xfrm>
            <a:off x="7650480" y="344968"/>
            <a:ext cx="4315097" cy="3209353"/>
          </a:xfrm>
          <a:prstGeom prst="rect">
            <a:avLst/>
          </a:prstGeom>
        </p:spPr>
      </p:pic>
    </p:spTree>
    <p:extLst>
      <p:ext uri="{BB962C8B-B14F-4D97-AF65-F5344CB8AC3E}">
        <p14:creationId xmlns:p14="http://schemas.microsoft.com/office/powerpoint/2010/main" val="1399553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marL="342900" indent="-342900">
              <a:buFont typeface="Wingdings" panose="05000000000000000000" pitchFamily="2" charset="2"/>
              <a:buChar char="§"/>
            </a:pPr>
            <a:br>
              <a:rPr lang="hr-HR" sz="2200" dirty="0"/>
            </a:br>
            <a:endParaRPr lang="hr-HR" dirty="0"/>
          </a:p>
        </p:txBody>
      </p:sp>
      <p:sp>
        <p:nvSpPr>
          <p:cNvPr id="10" name="Pravokutnik 9"/>
          <p:cNvSpPr/>
          <p:nvPr/>
        </p:nvSpPr>
        <p:spPr>
          <a:xfrm>
            <a:off x="400595" y="478972"/>
            <a:ext cx="8447314" cy="646331"/>
          </a:xfrm>
          <a:prstGeom prst="rect">
            <a:avLst/>
          </a:prstGeom>
        </p:spPr>
        <p:txBody>
          <a:bodyPr wrap="square">
            <a:spAutoFit/>
          </a:bodyPr>
          <a:lstStyle/>
          <a:p>
            <a:r>
              <a:rPr lang="hr-HR" sz="3600" b="1" dirty="0">
                <a:solidFill>
                  <a:schemeClr val="accent1"/>
                </a:solidFill>
              </a:rPr>
              <a:t>POSTANAK SVIJETA I BOGOVA</a:t>
            </a:r>
          </a:p>
        </p:txBody>
      </p:sp>
      <p:sp>
        <p:nvSpPr>
          <p:cNvPr id="9" name="Pravokutnik 8"/>
          <p:cNvSpPr/>
          <p:nvPr/>
        </p:nvSpPr>
        <p:spPr>
          <a:xfrm>
            <a:off x="435430" y="1288867"/>
            <a:ext cx="6534538" cy="4832092"/>
          </a:xfrm>
          <a:prstGeom prst="rect">
            <a:avLst/>
          </a:prstGeom>
        </p:spPr>
        <p:txBody>
          <a:bodyPr wrap="square">
            <a:spAutoFit/>
          </a:bodyPr>
          <a:lstStyle/>
          <a:p>
            <a:r>
              <a:rPr lang="hr-HR" sz="3600" dirty="0"/>
              <a:t>U početku svega bijaše </a:t>
            </a:r>
            <a:r>
              <a:rPr lang="hr-HR" sz="3600" b="1" dirty="0">
                <a:solidFill>
                  <a:srgbClr val="00B050"/>
                </a:solidFill>
              </a:rPr>
              <a:t>KAOS</a:t>
            </a:r>
            <a:r>
              <a:rPr lang="hr-HR" sz="3600" b="1" dirty="0"/>
              <a:t>, </a:t>
            </a:r>
            <a:r>
              <a:rPr lang="hr-HR" sz="3600" dirty="0"/>
              <a:t>praznina bez igdje ičega. </a:t>
            </a:r>
          </a:p>
          <a:p>
            <a:r>
              <a:rPr lang="hr-HR" sz="3600" dirty="0"/>
              <a:t>Iz kaosa prva je nastala </a:t>
            </a:r>
            <a:r>
              <a:rPr lang="hr-HR" sz="3600" b="1" dirty="0">
                <a:solidFill>
                  <a:srgbClr val="00B050"/>
                </a:solidFill>
              </a:rPr>
              <a:t>GEJA</a:t>
            </a:r>
            <a:r>
              <a:rPr lang="hr-HR" sz="3600" dirty="0"/>
              <a:t> (zemlja),zatim </a:t>
            </a:r>
            <a:r>
              <a:rPr lang="hr-HR" sz="3600" b="1" dirty="0">
                <a:solidFill>
                  <a:srgbClr val="00B050"/>
                </a:solidFill>
              </a:rPr>
              <a:t>TARTAR</a:t>
            </a:r>
            <a:r>
              <a:rPr lang="hr-HR" sz="3600" dirty="0"/>
              <a:t> (tamni ponor) a njih je slijedio  </a:t>
            </a:r>
            <a:r>
              <a:rPr lang="hr-HR" sz="3600" b="1" dirty="0">
                <a:solidFill>
                  <a:srgbClr val="00B050"/>
                </a:solidFill>
              </a:rPr>
              <a:t>EROS</a:t>
            </a:r>
            <a:r>
              <a:rPr lang="hr-HR" sz="3600" dirty="0"/>
              <a:t> (ljubav) kao stvaralačka snaga svega. </a:t>
            </a:r>
          </a:p>
          <a:p>
            <a:endParaRPr lang="hr-HR" sz="2000" dirty="0"/>
          </a:p>
          <a:p>
            <a:endParaRPr lang="hr-HR" sz="3600" dirty="0"/>
          </a:p>
        </p:txBody>
      </p:sp>
      <p:pic>
        <p:nvPicPr>
          <p:cNvPr id="3" name="Slika 2"/>
          <p:cNvPicPr>
            <a:picLocks noChangeAspect="1"/>
          </p:cNvPicPr>
          <p:nvPr/>
        </p:nvPicPr>
        <p:blipFill>
          <a:blip r:embed="rId2"/>
          <a:stretch>
            <a:fillRect/>
          </a:stretch>
        </p:blipFill>
        <p:spPr>
          <a:xfrm>
            <a:off x="7044100" y="405694"/>
            <a:ext cx="4298123" cy="2947105"/>
          </a:xfrm>
          <a:prstGeom prst="rect">
            <a:avLst/>
          </a:prstGeom>
        </p:spPr>
      </p:pic>
    </p:spTree>
    <p:extLst>
      <p:ext uri="{BB962C8B-B14F-4D97-AF65-F5344CB8AC3E}">
        <p14:creationId xmlns:p14="http://schemas.microsoft.com/office/powerpoint/2010/main" val="2969296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5" y="609600"/>
            <a:ext cx="8596668" cy="918754"/>
          </a:xfrm>
        </p:spPr>
        <p:txBody>
          <a:bodyPr>
            <a:normAutofit fontScale="90000"/>
          </a:bodyPr>
          <a:lstStyle/>
          <a:p>
            <a:br>
              <a:rPr lang="hr-HR" dirty="0"/>
            </a:br>
            <a:endParaRPr lang="hr-HR" dirty="0"/>
          </a:p>
        </p:txBody>
      </p:sp>
      <p:sp>
        <p:nvSpPr>
          <p:cNvPr id="4" name="Rezervirano mjesto teksta 3"/>
          <p:cNvSpPr>
            <a:spLocks noGrp="1"/>
          </p:cNvSpPr>
          <p:nvPr>
            <p:ph type="body" idx="1"/>
          </p:nvPr>
        </p:nvSpPr>
        <p:spPr>
          <a:xfrm>
            <a:off x="113211" y="209006"/>
            <a:ext cx="6653349" cy="1666447"/>
          </a:xfrm>
        </p:spPr>
        <p:txBody>
          <a:bodyPr>
            <a:normAutofit fontScale="70000" lnSpcReduction="20000"/>
          </a:bodyPr>
          <a:lstStyle/>
          <a:p>
            <a:pPr marL="742950" indent="-742950">
              <a:buAutoNum type="arabicPeriod"/>
            </a:pPr>
            <a:endParaRPr lang="hr-HR" sz="4200" b="1" dirty="0">
              <a:solidFill>
                <a:srgbClr val="92D050"/>
              </a:solidFill>
            </a:endParaRPr>
          </a:p>
          <a:p>
            <a:r>
              <a:rPr lang="hr-HR" sz="5100" b="1" dirty="0">
                <a:solidFill>
                  <a:srgbClr val="92D050"/>
                </a:solidFill>
              </a:rPr>
              <a:t>Prvo pokoljenje bogova   </a:t>
            </a:r>
          </a:p>
          <a:p>
            <a:r>
              <a:rPr lang="hr-HR" sz="5100" b="1" dirty="0">
                <a:solidFill>
                  <a:srgbClr val="92D050"/>
                </a:solidFill>
              </a:rPr>
              <a:t>GEJA + URAN </a:t>
            </a:r>
          </a:p>
          <a:p>
            <a:endParaRPr lang="hr-HR" sz="4000" dirty="0"/>
          </a:p>
          <a:p>
            <a:endParaRPr lang="hr-HR" sz="2400" dirty="0"/>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892" y="302311"/>
            <a:ext cx="4392935" cy="3294701"/>
          </a:xfrm>
          <a:prstGeom prst="rect">
            <a:avLst/>
          </a:prstGeom>
        </p:spPr>
      </p:pic>
      <p:sp>
        <p:nvSpPr>
          <p:cNvPr id="5" name="Pravokutnik 4"/>
          <p:cNvSpPr/>
          <p:nvPr/>
        </p:nvSpPr>
        <p:spPr>
          <a:xfrm>
            <a:off x="330926" y="2151017"/>
            <a:ext cx="5895703" cy="4031873"/>
          </a:xfrm>
          <a:prstGeom prst="rect">
            <a:avLst/>
          </a:prstGeom>
        </p:spPr>
        <p:txBody>
          <a:bodyPr wrap="square">
            <a:spAutoFit/>
          </a:bodyPr>
          <a:lstStyle/>
          <a:p>
            <a:r>
              <a:rPr lang="hr-HR" sz="3200" dirty="0"/>
              <a:t>Geja je prvo rodila </a:t>
            </a:r>
            <a:r>
              <a:rPr lang="hr-HR" sz="3200" b="1" dirty="0">
                <a:solidFill>
                  <a:srgbClr val="00B050"/>
                </a:solidFill>
              </a:rPr>
              <a:t>URANA</a:t>
            </a:r>
            <a:r>
              <a:rPr lang="hr-HR" sz="3200" dirty="0"/>
              <a:t> (nebo), a zatim Gore i Mora. Uran je postao </a:t>
            </a:r>
            <a:r>
              <a:rPr lang="hr-HR" sz="3200" dirty="0" err="1"/>
              <a:t>Gejin</a:t>
            </a:r>
            <a:r>
              <a:rPr lang="hr-HR" sz="3200" dirty="0"/>
              <a:t> muž i okružio ju je sa svih strana. </a:t>
            </a:r>
          </a:p>
          <a:p>
            <a:r>
              <a:rPr lang="hr-HR" sz="3200" dirty="0"/>
              <a:t>Stvorili su zajedno i druga božanstva: 12 titana i 3 jednooka kiklopa.  </a:t>
            </a:r>
            <a:br>
              <a:rPr lang="hr-HR" sz="3200" dirty="0"/>
            </a:br>
            <a:endParaRPr lang="hr-HR" sz="3200" dirty="0"/>
          </a:p>
        </p:txBody>
      </p:sp>
      <p:pic>
        <p:nvPicPr>
          <p:cNvPr id="6" name="Slika 5"/>
          <p:cNvPicPr>
            <a:picLocks noChangeAspect="1"/>
          </p:cNvPicPr>
          <p:nvPr/>
        </p:nvPicPr>
        <p:blipFill>
          <a:blip r:embed="rId3"/>
          <a:stretch>
            <a:fillRect/>
          </a:stretch>
        </p:blipFill>
        <p:spPr>
          <a:xfrm>
            <a:off x="7454538" y="3989162"/>
            <a:ext cx="2966532" cy="2486236"/>
          </a:xfrm>
          <a:prstGeom prst="rect">
            <a:avLst/>
          </a:prstGeom>
        </p:spPr>
      </p:pic>
    </p:spTree>
    <p:extLst>
      <p:ext uri="{BB962C8B-B14F-4D97-AF65-F5344CB8AC3E}">
        <p14:creationId xmlns:p14="http://schemas.microsoft.com/office/powerpoint/2010/main" val="266548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22070" y="186595"/>
            <a:ext cx="5577840" cy="5874571"/>
          </a:xfrm>
        </p:spPr>
        <p:txBody>
          <a:bodyPr>
            <a:normAutofit/>
          </a:bodyPr>
          <a:lstStyle/>
          <a:p>
            <a:br>
              <a:rPr lang="hr-HR" sz="2400" dirty="0">
                <a:solidFill>
                  <a:schemeClr val="tx1"/>
                </a:solidFill>
              </a:rPr>
            </a:br>
            <a:endParaRPr lang="hr-HR" dirty="0">
              <a:solidFill>
                <a:schemeClr val="tx1"/>
              </a:solidFill>
            </a:endParaRPr>
          </a:p>
        </p:txBody>
      </p:sp>
      <p:sp>
        <p:nvSpPr>
          <p:cNvPr id="3" name="Rezervirano mjesto teksta 2"/>
          <p:cNvSpPr>
            <a:spLocks noGrp="1"/>
          </p:cNvSpPr>
          <p:nvPr>
            <p:ph type="body" idx="1"/>
          </p:nvPr>
        </p:nvSpPr>
        <p:spPr>
          <a:xfrm>
            <a:off x="2545949" y="9355908"/>
            <a:ext cx="8596668" cy="1570962"/>
          </a:xfrm>
        </p:spPr>
        <p:txBody>
          <a:bodyPr/>
          <a:lstStyle/>
          <a:p>
            <a:endParaRPr lang="hr-HR" dirty="0"/>
          </a:p>
        </p:txBody>
      </p:sp>
      <p:pic>
        <p:nvPicPr>
          <p:cNvPr id="1030" name="Picture 6" descr="Slikovni rezultat za titani, jednooki kiklo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46" y="435456"/>
            <a:ext cx="2447082" cy="24470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vezana sli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73" y="4351176"/>
            <a:ext cx="3754489" cy="2287892"/>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4"/>
          <a:stretch>
            <a:fillRect/>
          </a:stretch>
        </p:blipFill>
        <p:spPr>
          <a:xfrm>
            <a:off x="3223768" y="1663409"/>
            <a:ext cx="4552986" cy="3535259"/>
          </a:xfrm>
          <a:prstGeom prst="rect">
            <a:avLst/>
          </a:prstGeom>
        </p:spPr>
      </p:pic>
    </p:spTree>
    <p:extLst>
      <p:ext uri="{BB962C8B-B14F-4D97-AF65-F5344CB8AC3E}">
        <p14:creationId xmlns:p14="http://schemas.microsoft.com/office/powerpoint/2010/main" val="365658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4171" y="322217"/>
            <a:ext cx="4554583" cy="6061165"/>
          </a:xfrm>
        </p:spPr>
        <p:txBody>
          <a:bodyPr>
            <a:normAutofit/>
          </a:bodyPr>
          <a:lstStyle/>
          <a:p>
            <a:r>
              <a:rPr lang="hr-HR" sz="2800" dirty="0">
                <a:solidFill>
                  <a:schemeClr val="tx1"/>
                </a:solidFill>
              </a:rPr>
              <a:t>Priča se da je Uran dolazio svake noći da bi spavao s Gejom, ali je mrzio djecu koju bi mu ona rodila. On ih je zatvarao u Tartar što je Geji uzrokovalo veliku bol. Zbog toga nagovara svog najmlađeg sina, titana </a:t>
            </a:r>
            <a:r>
              <a:rPr lang="hr-HR" sz="2800" b="1" dirty="0">
                <a:solidFill>
                  <a:srgbClr val="00B050"/>
                </a:solidFill>
              </a:rPr>
              <a:t>KRONA</a:t>
            </a:r>
            <a:r>
              <a:rPr lang="hr-HR" sz="2800" dirty="0">
                <a:solidFill>
                  <a:schemeClr val="tx1"/>
                </a:solidFill>
              </a:rPr>
              <a:t> da sebičnog oca osakati srpom i da mu otme vlast.</a:t>
            </a:r>
          </a:p>
        </p:txBody>
      </p:sp>
      <p:pic>
        <p:nvPicPr>
          <p:cNvPr id="4" name="Picture 4" descr="Slikovni rezultat za titani, jednooki kiklo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748" y="1000885"/>
            <a:ext cx="6677143" cy="4903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816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1920" y="278675"/>
            <a:ext cx="11669486" cy="2164080"/>
          </a:xfrm>
        </p:spPr>
        <p:txBody>
          <a:bodyPr>
            <a:noAutofit/>
          </a:bodyPr>
          <a:lstStyle/>
          <a:p>
            <a:r>
              <a:rPr lang="hr-HR" sz="2800" dirty="0">
                <a:solidFill>
                  <a:schemeClr val="tx1"/>
                </a:solidFill>
              </a:rPr>
              <a:t>Tako je </a:t>
            </a:r>
            <a:r>
              <a:rPr lang="hr-HR" sz="2800" dirty="0" err="1">
                <a:solidFill>
                  <a:schemeClr val="tx1"/>
                </a:solidFill>
              </a:rPr>
              <a:t>Kron</a:t>
            </a:r>
            <a:r>
              <a:rPr lang="hr-HR" sz="2800" dirty="0">
                <a:solidFill>
                  <a:schemeClr val="tx1"/>
                </a:solidFill>
              </a:rPr>
              <a:t> jedne večeri skočio na oca i kastrirao ga, bacivši njegove testise u more. Iz genitalija bačenih u more stvorila se pjena. Iz te je pjene na obali otoka Cipra izašla prekrasna djevojka, Afrodita - Venera. </a:t>
            </a:r>
            <a:br>
              <a:rPr lang="hr-HR" sz="2800" dirty="0">
                <a:solidFill>
                  <a:schemeClr val="tx1"/>
                </a:solidFill>
              </a:rPr>
            </a:br>
            <a:endParaRPr lang="hr-HR" sz="2800" dirty="0">
              <a:solidFill>
                <a:schemeClr val="tx1"/>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48" y="2090057"/>
            <a:ext cx="10683994" cy="4376057"/>
          </a:xfrm>
          <a:prstGeom prst="rect">
            <a:avLst/>
          </a:prstGeom>
        </p:spPr>
      </p:pic>
    </p:spTree>
    <p:extLst>
      <p:ext uri="{BB962C8B-B14F-4D97-AF65-F5344CB8AC3E}">
        <p14:creationId xmlns:p14="http://schemas.microsoft.com/office/powerpoint/2010/main" val="18612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9635" y="341811"/>
            <a:ext cx="8786322" cy="1068978"/>
          </a:xfrm>
        </p:spPr>
        <p:txBody>
          <a:bodyPr>
            <a:noAutofit/>
          </a:bodyPr>
          <a:lstStyle/>
          <a:p>
            <a:r>
              <a:rPr lang="hr-HR" sz="3600" b="1" dirty="0"/>
              <a:t>Rođenje  AFRODITE –VENERE</a:t>
            </a:r>
          </a:p>
        </p:txBody>
      </p:sp>
      <p:sp>
        <p:nvSpPr>
          <p:cNvPr id="6" name="Rezervirano mjesto teksta 5"/>
          <p:cNvSpPr>
            <a:spLocks noGrp="1"/>
          </p:cNvSpPr>
          <p:nvPr>
            <p:ph type="body" sz="half" idx="2"/>
          </p:nvPr>
        </p:nvSpPr>
        <p:spPr>
          <a:xfrm>
            <a:off x="200298" y="1698171"/>
            <a:ext cx="7332616" cy="4343191"/>
          </a:xfrm>
        </p:spPr>
        <p:txBody>
          <a:bodyPr>
            <a:normAutofit lnSpcReduction="10000"/>
          </a:bodyPr>
          <a:lstStyle/>
          <a:p>
            <a:r>
              <a:rPr lang="hr-HR" sz="2800" dirty="0"/>
              <a:t>Afroditino je porijeklo nejasno. Prema Homeru, ona je kći vrhovnog  boga Zeusa.</a:t>
            </a:r>
            <a:br>
              <a:rPr lang="hr-HR" sz="2800" dirty="0"/>
            </a:br>
            <a:r>
              <a:rPr lang="hr-HR" sz="2800" dirty="0"/>
              <a:t>Prema grčkom pjesniku </a:t>
            </a:r>
            <a:r>
              <a:rPr lang="hr-HR" sz="2800" dirty="0" err="1"/>
              <a:t>Heziodu</a:t>
            </a:r>
            <a:r>
              <a:rPr lang="hr-HR" sz="2800" dirty="0"/>
              <a:t>  rodila se iz morske pjene, koju je oplodio bog neba Uran, nakon što mu je njegov sin </a:t>
            </a:r>
            <a:r>
              <a:rPr lang="hr-HR" sz="2800" dirty="0" err="1"/>
              <a:t>Kron</a:t>
            </a:r>
            <a:r>
              <a:rPr lang="hr-HR" sz="2800" dirty="0"/>
              <a:t> odsjekao genitalije kamenim srpom. Potom je izašla iz mora na otok Cipar.</a:t>
            </a:r>
            <a:br>
              <a:rPr lang="hr-HR" sz="2800" dirty="0"/>
            </a:br>
            <a:endParaRPr lang="hr-HR" sz="2800"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8523" y="435427"/>
            <a:ext cx="4150757" cy="5860869"/>
          </a:xfrm>
          <a:prstGeom prst="rect">
            <a:avLst/>
          </a:prstGeom>
        </p:spPr>
      </p:pic>
    </p:spTree>
    <p:extLst>
      <p:ext uri="{BB962C8B-B14F-4D97-AF65-F5344CB8AC3E}">
        <p14:creationId xmlns:p14="http://schemas.microsoft.com/office/powerpoint/2010/main" val="245049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1"/>
          </p:nvPr>
        </p:nvSpPr>
        <p:spPr>
          <a:xfrm>
            <a:off x="607666" y="4496525"/>
            <a:ext cx="10608974" cy="1570962"/>
          </a:xfrm>
        </p:spPr>
        <p:txBody>
          <a:bodyPr>
            <a:normAutofit fontScale="77500" lnSpcReduction="20000"/>
          </a:bodyPr>
          <a:lstStyle/>
          <a:p>
            <a:r>
              <a:rPr lang="hr-HR" dirty="0"/>
              <a:t> </a:t>
            </a:r>
          </a:p>
          <a:p>
            <a:r>
              <a:rPr lang="hr-HR" b="1" dirty="0">
                <a:solidFill>
                  <a:srgbClr val="00B050"/>
                </a:solidFill>
              </a:rPr>
              <a:t>„</a:t>
            </a:r>
            <a:r>
              <a:rPr lang="hr-HR" sz="2800" b="1" dirty="0">
                <a:solidFill>
                  <a:srgbClr val="00B050"/>
                </a:solidFill>
              </a:rPr>
              <a:t>Rođenje Venere”</a:t>
            </a:r>
            <a:r>
              <a:rPr lang="hr-HR" sz="2800" b="1" dirty="0"/>
              <a:t> slika velikog majstora Sandra </a:t>
            </a:r>
            <a:r>
              <a:rPr lang="hr-HR" sz="2800" b="1" dirty="0" err="1"/>
              <a:t>Botticellija</a:t>
            </a:r>
            <a:r>
              <a:rPr lang="hr-HR" sz="2800" b="1" dirty="0"/>
              <a:t>, remek-djelo renesanse</a:t>
            </a:r>
          </a:p>
          <a:p>
            <a:pPr fontAlgn="base"/>
            <a:r>
              <a:rPr lang="hr-HR" sz="2800" b="1" dirty="0"/>
              <a:t>Slika se nalazi u galeriji </a:t>
            </a:r>
            <a:r>
              <a:rPr lang="hr-HR" sz="2800" b="1" dirty="0" err="1"/>
              <a:t>Uffizi</a:t>
            </a:r>
            <a:r>
              <a:rPr lang="hr-HR" sz="2800" b="1" dirty="0"/>
              <a:t> u Firenci i naslikana je oko 1484.godine u platnu</a:t>
            </a:r>
          </a:p>
          <a:p>
            <a:endParaRPr lang="hr-HR" dirty="0"/>
          </a:p>
        </p:txBody>
      </p:sp>
      <p:pic>
        <p:nvPicPr>
          <p:cNvPr id="2050" name="Picture 2" descr="Sandro Botticelli - La nascita di Venere - Google Art Project - edi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360" y="545237"/>
            <a:ext cx="6278879" cy="394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63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half" idx="2"/>
          </p:nvPr>
        </p:nvSpPr>
        <p:spPr>
          <a:xfrm>
            <a:off x="174171" y="539931"/>
            <a:ext cx="4188823" cy="4066903"/>
          </a:xfrm>
        </p:spPr>
        <p:txBody>
          <a:bodyPr>
            <a:noAutofit/>
          </a:bodyPr>
          <a:lstStyle/>
          <a:p>
            <a:r>
              <a:rPr lang="hr-HR" sz="2000" dirty="0"/>
              <a:t>Svaki narod ima svoj mit, svoju legendu stoga prihvaća svoj način razmišljanja kako bi potvrdio svoje podrijetlo, ojačao svoje zajedništvo i potvrdio svoj identitet. </a:t>
            </a:r>
            <a:br>
              <a:rPr lang="hr-HR" sz="2000" dirty="0"/>
            </a:br>
            <a:br>
              <a:rPr lang="hr-HR" sz="2000" dirty="0"/>
            </a:br>
            <a:r>
              <a:rPr lang="hr-HR" sz="2000" dirty="0"/>
              <a:t>Svaka zemlja ima svoju jezgru mitova koja se ponekad može činiti „čudesna, čarobna ”, ali ako je želimo shvatiti, moramo se na trenutak odreći razuma i logike i prepustiti se mašti.</a:t>
            </a:r>
            <a:br>
              <a:rPr lang="hr-HR" sz="2000" dirty="0"/>
            </a:br>
            <a:endParaRPr lang="hr-HR" sz="2000" dirty="0"/>
          </a:p>
        </p:txBody>
      </p:sp>
      <p:sp>
        <p:nvSpPr>
          <p:cNvPr id="7" name="Rezervirano mjesto sadržaja 6"/>
          <p:cNvSpPr>
            <a:spLocks noGrp="1"/>
          </p:cNvSpPr>
          <p:nvPr>
            <p:ph sz="quarter" idx="4"/>
          </p:nvPr>
        </p:nvSpPr>
        <p:spPr>
          <a:xfrm>
            <a:off x="7933509" y="2011680"/>
            <a:ext cx="4336868" cy="4145279"/>
          </a:xfrm>
        </p:spPr>
        <p:txBody>
          <a:bodyPr>
            <a:normAutofit/>
          </a:bodyPr>
          <a:lstStyle/>
          <a:p>
            <a:r>
              <a:rPr lang="hr-HR" sz="2000" dirty="0"/>
              <a:t>Mitovi ne umiru; oni se samo mijenjaju u skladu s promjenama uvjerenja koje čovječanstvo doživljava.</a:t>
            </a:r>
            <a:br>
              <a:rPr lang="hr-HR" sz="2000" dirty="0"/>
            </a:br>
            <a:br>
              <a:rPr lang="hr-HR" sz="2000" dirty="0"/>
            </a:br>
            <a:r>
              <a:rPr lang="hr-HR" sz="2000" dirty="0"/>
              <a:t>Mitovi su možda više postojali u srcima ljudi nego u stvarnosti, ali su također izražavali potrebe, želje i težnje ljudi te predstavljali nešto što je nadilazilo svjetovnu prirodu ljudskih života</a:t>
            </a:r>
          </a:p>
        </p:txBody>
      </p:sp>
      <p:pic>
        <p:nvPicPr>
          <p:cNvPr id="8" name="Picture 2" descr="https://www.znanje.org/i/i2014/2014iii09/2014iii0917/slike/pegas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993" y="1127759"/>
            <a:ext cx="5367907" cy="573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5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1553" y="226422"/>
            <a:ext cx="4998721" cy="1393371"/>
          </a:xfrm>
        </p:spPr>
        <p:txBody>
          <a:bodyPr>
            <a:noAutofit/>
          </a:bodyPr>
          <a:lstStyle/>
          <a:p>
            <a:r>
              <a:rPr lang="hr-HR" sz="3200" b="1" dirty="0">
                <a:solidFill>
                  <a:srgbClr val="00B050"/>
                </a:solidFill>
              </a:rPr>
              <a:t> </a:t>
            </a:r>
            <a:br>
              <a:rPr lang="hr-HR" sz="3200" b="1" dirty="0">
                <a:solidFill>
                  <a:srgbClr val="00B050"/>
                </a:solidFill>
              </a:rPr>
            </a:br>
            <a:br>
              <a:rPr lang="hr-HR" sz="3200" b="1" dirty="0">
                <a:solidFill>
                  <a:srgbClr val="00B050"/>
                </a:solidFill>
              </a:rPr>
            </a:br>
            <a:br>
              <a:rPr lang="hr-HR" sz="3200" b="1" dirty="0">
                <a:solidFill>
                  <a:srgbClr val="00B050"/>
                </a:solidFill>
              </a:rPr>
            </a:br>
            <a:r>
              <a:rPr lang="hr-HR" sz="3200" b="1" dirty="0">
                <a:solidFill>
                  <a:srgbClr val="00B050"/>
                </a:solidFill>
              </a:rPr>
              <a:t>2. Pokoljenje bogova</a:t>
            </a:r>
            <a:br>
              <a:rPr lang="hr-HR" sz="3200" b="1" dirty="0">
                <a:solidFill>
                  <a:srgbClr val="00B050"/>
                </a:solidFill>
              </a:rPr>
            </a:br>
            <a:r>
              <a:rPr lang="hr-HR" sz="3600" b="1" dirty="0">
                <a:solidFill>
                  <a:srgbClr val="00B050"/>
                </a:solidFill>
              </a:rPr>
              <a:t>KRON + REJA</a:t>
            </a:r>
            <a:br>
              <a:rPr lang="hr-HR" sz="3600" b="1" dirty="0">
                <a:solidFill>
                  <a:srgbClr val="00B050"/>
                </a:solidFill>
              </a:rPr>
            </a:br>
            <a:r>
              <a:rPr lang="hr-HR" sz="4000" b="1" dirty="0">
                <a:solidFill>
                  <a:srgbClr val="00B050"/>
                </a:solidFill>
              </a:rPr>
              <a:t> </a:t>
            </a:r>
            <a:br>
              <a:rPr lang="hr-HR" sz="4000" b="1" dirty="0">
                <a:solidFill>
                  <a:srgbClr val="00B050"/>
                </a:solidFill>
              </a:rPr>
            </a:br>
            <a:endParaRPr lang="hr-HR" dirty="0"/>
          </a:p>
        </p:txBody>
      </p:sp>
      <p:sp>
        <p:nvSpPr>
          <p:cNvPr id="3" name="Rezervirano mjesto teksta 2"/>
          <p:cNvSpPr>
            <a:spLocks noGrp="1"/>
          </p:cNvSpPr>
          <p:nvPr>
            <p:ph type="body" idx="1"/>
          </p:nvPr>
        </p:nvSpPr>
        <p:spPr>
          <a:xfrm>
            <a:off x="426719" y="1689463"/>
            <a:ext cx="5660571" cy="4959531"/>
          </a:xfrm>
        </p:spPr>
        <p:txBody>
          <a:bodyPr>
            <a:normAutofit/>
          </a:bodyPr>
          <a:lstStyle/>
          <a:p>
            <a:r>
              <a:rPr lang="hr-HR" sz="2800" dirty="0" err="1"/>
              <a:t>Kron</a:t>
            </a:r>
            <a:r>
              <a:rPr lang="hr-HR" sz="2800" dirty="0"/>
              <a:t> oslobađa svoju braću i vlast prigrabi u svoje ruke. Oženi se </a:t>
            </a:r>
            <a:r>
              <a:rPr lang="hr-HR" sz="2800" dirty="0" err="1"/>
              <a:t>Rejom</a:t>
            </a:r>
            <a:r>
              <a:rPr lang="hr-HR" sz="2800" dirty="0"/>
              <a:t> koja mu rodi tri kćeri, </a:t>
            </a:r>
            <a:r>
              <a:rPr lang="hr-HR" sz="2800" b="1" dirty="0">
                <a:solidFill>
                  <a:srgbClr val="0070C0"/>
                </a:solidFill>
              </a:rPr>
              <a:t>HESTIJU, DEMETRU, HERU  </a:t>
            </a:r>
            <a:r>
              <a:rPr lang="hr-HR" sz="2800" dirty="0"/>
              <a:t>i dva sina </a:t>
            </a:r>
            <a:r>
              <a:rPr lang="hr-HR" sz="2800" b="1" dirty="0">
                <a:solidFill>
                  <a:srgbClr val="0070C0"/>
                </a:solidFill>
              </a:rPr>
              <a:t>HADA I POSEJDONA</a:t>
            </a:r>
            <a:r>
              <a:rPr lang="hr-HR" sz="2800" dirty="0"/>
              <a:t>.</a:t>
            </a:r>
          </a:p>
          <a:p>
            <a:r>
              <a:rPr lang="hr-HR" sz="2800" dirty="0"/>
              <a:t>Otac Uran prorekao je </a:t>
            </a:r>
            <a:r>
              <a:rPr lang="hr-HR" sz="2800" dirty="0" err="1"/>
              <a:t>Kronu</a:t>
            </a:r>
            <a:r>
              <a:rPr lang="hr-HR" sz="2800" dirty="0"/>
              <a:t> da će i njemu njegova djeca spremiti istu sudbinu kakvu je on spremio svome ocu zato </a:t>
            </a:r>
            <a:r>
              <a:rPr lang="hr-HR" sz="2800" dirty="0" err="1"/>
              <a:t>Kron</a:t>
            </a:r>
            <a:r>
              <a:rPr lang="hr-HR" sz="2800" dirty="0"/>
              <a:t> svako dijete, čim se rodi, proguta. </a:t>
            </a:r>
            <a:endParaRPr lang="hr-HR" sz="2000" dirty="0"/>
          </a:p>
        </p:txBody>
      </p:sp>
      <p:pic>
        <p:nvPicPr>
          <p:cNvPr id="2052" name="Picture 4" descr="Slikovni rezultat za kron i rej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353" y="315618"/>
            <a:ext cx="5558939" cy="413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70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352" y="918755"/>
            <a:ext cx="5622578" cy="5138336"/>
          </a:xfrm>
          <a:prstGeom prst="rect">
            <a:avLst/>
          </a:prstGeom>
        </p:spPr>
      </p:pic>
      <p:pic>
        <p:nvPicPr>
          <p:cNvPr id="5" name="Picture 2" descr="Slikovni rezultat za kron i re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611" y="664028"/>
            <a:ext cx="2951750" cy="544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164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6754" y="570411"/>
            <a:ext cx="11665132" cy="2616926"/>
          </a:xfrm>
        </p:spPr>
        <p:txBody>
          <a:bodyPr>
            <a:normAutofit/>
          </a:bodyPr>
          <a:lstStyle/>
          <a:p>
            <a:pPr marL="285750" indent="-285750" algn="just"/>
            <a:r>
              <a:rPr lang="hr-HR" sz="2200" dirty="0">
                <a:solidFill>
                  <a:schemeClr val="tx1"/>
                </a:solidFill>
              </a:rPr>
              <a:t>   </a:t>
            </a:r>
            <a:r>
              <a:rPr lang="hr-HR" sz="2700" dirty="0" err="1">
                <a:solidFill>
                  <a:schemeClr val="tx1"/>
                </a:solidFill>
              </a:rPr>
              <a:t>Reja</a:t>
            </a:r>
            <a:r>
              <a:rPr lang="hr-HR" sz="2700" dirty="0">
                <a:solidFill>
                  <a:schemeClr val="tx1"/>
                </a:solidFill>
              </a:rPr>
              <a:t> treba roditi trećeg sina ali zbog straha od </a:t>
            </a:r>
            <a:r>
              <a:rPr lang="hr-HR" sz="2700" dirty="0" err="1">
                <a:solidFill>
                  <a:schemeClr val="tx1"/>
                </a:solidFill>
              </a:rPr>
              <a:t>Krona</a:t>
            </a:r>
            <a:r>
              <a:rPr lang="hr-HR" sz="2700" dirty="0">
                <a:solidFill>
                  <a:schemeClr val="tx1"/>
                </a:solidFill>
              </a:rPr>
              <a:t> odlazi na otok Kretu i u špilji potajno rodi </a:t>
            </a:r>
            <a:r>
              <a:rPr lang="hr-HR" sz="2700" b="1" dirty="0">
                <a:solidFill>
                  <a:schemeClr val="tx1"/>
                </a:solidFill>
              </a:rPr>
              <a:t>ZEUSA</a:t>
            </a:r>
            <a:r>
              <a:rPr lang="hr-HR" sz="2700" dirty="0">
                <a:solidFill>
                  <a:schemeClr val="tx1"/>
                </a:solidFill>
              </a:rPr>
              <a:t>. Svom mužu daje kamen umotan u pelene a </a:t>
            </a:r>
            <a:r>
              <a:rPr lang="hr-HR" sz="2700" dirty="0" err="1">
                <a:solidFill>
                  <a:schemeClr val="tx1"/>
                </a:solidFill>
              </a:rPr>
              <a:t>Kron</a:t>
            </a:r>
            <a:r>
              <a:rPr lang="hr-HR" sz="2700" dirty="0">
                <a:solidFill>
                  <a:schemeClr val="tx1"/>
                </a:solidFill>
              </a:rPr>
              <a:t> misleći da je to Zeus odmah ga proguta.																					 </a:t>
            </a:r>
            <a:br>
              <a:rPr lang="hr-HR" sz="2700" dirty="0">
                <a:solidFill>
                  <a:schemeClr val="tx1"/>
                </a:solidFill>
              </a:rPr>
            </a:br>
            <a:endParaRPr lang="hr-HR" sz="4900" dirty="0">
              <a:solidFill>
                <a:schemeClr val="tx1"/>
              </a:solidFill>
            </a:endParaRPr>
          </a:p>
        </p:txBody>
      </p:sp>
      <p:pic>
        <p:nvPicPr>
          <p:cNvPr id="5" name="Slika 4"/>
          <p:cNvPicPr>
            <a:picLocks noChangeAspect="1"/>
          </p:cNvPicPr>
          <p:nvPr/>
        </p:nvPicPr>
        <p:blipFill>
          <a:blip r:embed="rId2"/>
          <a:stretch>
            <a:fillRect/>
          </a:stretch>
        </p:blipFill>
        <p:spPr>
          <a:xfrm>
            <a:off x="6464209" y="2159999"/>
            <a:ext cx="4482465" cy="4482465"/>
          </a:xfrm>
          <a:prstGeom prst="rect">
            <a:avLst/>
          </a:prstGeom>
        </p:spPr>
      </p:pic>
      <p:pic>
        <p:nvPicPr>
          <p:cNvPr id="6" name="Slika 5"/>
          <p:cNvPicPr>
            <a:picLocks noChangeAspect="1"/>
          </p:cNvPicPr>
          <p:nvPr/>
        </p:nvPicPr>
        <p:blipFill>
          <a:blip r:embed="rId3"/>
          <a:stretch>
            <a:fillRect/>
          </a:stretch>
        </p:blipFill>
        <p:spPr>
          <a:xfrm>
            <a:off x="1024344" y="2731367"/>
            <a:ext cx="4028047" cy="2685364"/>
          </a:xfrm>
          <a:prstGeom prst="rect">
            <a:avLst/>
          </a:prstGeom>
        </p:spPr>
      </p:pic>
    </p:spTree>
    <p:extLst>
      <p:ext uri="{BB962C8B-B14F-4D97-AF65-F5344CB8AC3E}">
        <p14:creationId xmlns:p14="http://schemas.microsoft.com/office/powerpoint/2010/main" val="4061039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503" y="1645920"/>
            <a:ext cx="6270172" cy="5024846"/>
          </a:xfrm>
        </p:spPr>
        <p:txBody>
          <a:bodyPr>
            <a:noAutofit/>
          </a:bodyPr>
          <a:lstStyle/>
          <a:p>
            <a:r>
              <a:rPr lang="hr-HR" sz="2800" dirty="0">
                <a:solidFill>
                  <a:schemeClr val="tx1"/>
                </a:solidFill>
              </a:rPr>
              <a:t>Zeus u svom skrovištu brzo odrasta i na lukav način oduzima ocu vlast. </a:t>
            </a:r>
            <a:br>
              <a:rPr lang="hr-HR" sz="2800" dirty="0">
                <a:solidFill>
                  <a:schemeClr val="tx1"/>
                </a:solidFill>
              </a:rPr>
            </a:br>
            <a:r>
              <a:rPr lang="hr-HR" sz="2800" dirty="0">
                <a:solidFill>
                  <a:schemeClr val="tx1"/>
                </a:solidFill>
              </a:rPr>
              <a:t>Geja mu daje zeleni napitak koji Zeus daje svom ocu.</a:t>
            </a:r>
            <a:br>
              <a:rPr lang="hr-HR" sz="2800" dirty="0">
                <a:solidFill>
                  <a:schemeClr val="tx1"/>
                </a:solidFill>
              </a:rPr>
            </a:br>
            <a:r>
              <a:rPr lang="hr-HR" sz="2800" dirty="0" err="1">
                <a:solidFill>
                  <a:schemeClr val="tx1"/>
                </a:solidFill>
              </a:rPr>
              <a:t>Kron</a:t>
            </a:r>
            <a:r>
              <a:rPr lang="hr-HR" sz="2800" dirty="0">
                <a:solidFill>
                  <a:schemeClr val="tx1"/>
                </a:solidFill>
              </a:rPr>
              <a:t> ispija zelenu tekućinu i ubrzo mu pozlije. Odmah povrati i iz usta kamen a zatim mu izlete i progutana djeca. </a:t>
            </a:r>
            <a:br>
              <a:rPr lang="hr-HR" sz="2800" dirty="0">
                <a:solidFill>
                  <a:schemeClr val="tx1"/>
                </a:solidFill>
              </a:rPr>
            </a:br>
            <a:r>
              <a:rPr lang="hr-HR" sz="2800" dirty="0">
                <a:solidFill>
                  <a:schemeClr val="tx1"/>
                </a:solidFill>
              </a:rPr>
              <a:t>Oslobodivši svoju braću i </a:t>
            </a:r>
            <a:r>
              <a:rPr lang="hr-HR" sz="2800" dirty="0" err="1">
                <a:solidFill>
                  <a:schemeClr val="tx1"/>
                </a:solidFill>
              </a:rPr>
              <a:t>suprostavi</a:t>
            </a:r>
            <a:r>
              <a:rPr lang="hr-HR" sz="2800" dirty="0">
                <a:solidFill>
                  <a:schemeClr val="tx1"/>
                </a:solidFill>
              </a:rPr>
              <a:t> se ocu.</a:t>
            </a:r>
            <a:br>
              <a:rPr lang="hr-HR" sz="2800" dirty="0">
                <a:solidFill>
                  <a:schemeClr val="tx1"/>
                </a:solidFill>
              </a:rPr>
            </a:br>
            <a:r>
              <a:rPr lang="hr-HR" sz="2800" dirty="0" err="1">
                <a:solidFill>
                  <a:schemeClr val="tx1"/>
                </a:solidFill>
              </a:rPr>
              <a:t>Kron</a:t>
            </a:r>
            <a:r>
              <a:rPr lang="hr-HR" sz="2800" dirty="0">
                <a:solidFill>
                  <a:schemeClr val="tx1"/>
                </a:solidFill>
              </a:rPr>
              <a:t> pobjegne i ostavi svoje moći.</a:t>
            </a:r>
            <a:br>
              <a:rPr lang="hr-HR" sz="2800" dirty="0">
                <a:solidFill>
                  <a:schemeClr val="tx1"/>
                </a:solidFill>
              </a:rPr>
            </a:br>
            <a:r>
              <a:rPr lang="hr-HR" sz="2800" dirty="0">
                <a:solidFill>
                  <a:schemeClr val="tx1"/>
                </a:solidFill>
              </a:rPr>
              <a:t>Zeus uzme moći i proglasi se gospodarom svijeta</a:t>
            </a:r>
            <a:br>
              <a:rPr lang="hr-HR" sz="2800" dirty="0">
                <a:solidFill>
                  <a:schemeClr val="tx1"/>
                </a:solidFill>
              </a:rPr>
            </a:br>
            <a:br>
              <a:rPr lang="hr-HR" sz="2800" dirty="0">
                <a:solidFill>
                  <a:schemeClr val="tx1"/>
                </a:solidFill>
              </a:rPr>
            </a:br>
            <a:br>
              <a:rPr lang="hr-HR" sz="2500" dirty="0">
                <a:solidFill>
                  <a:schemeClr val="tx1"/>
                </a:solidFill>
              </a:rPr>
            </a:br>
            <a:br>
              <a:rPr lang="hr-HR" sz="2500" dirty="0">
                <a:solidFill>
                  <a:schemeClr val="tx1"/>
                </a:solidFill>
              </a:rPr>
            </a:br>
            <a:br>
              <a:rPr lang="hr-HR" sz="2500" dirty="0">
                <a:solidFill>
                  <a:schemeClr val="tx1"/>
                </a:solidFill>
              </a:rPr>
            </a:br>
            <a:endParaRPr lang="hr-HR" sz="2500" dirty="0"/>
          </a:p>
        </p:txBody>
      </p:sp>
      <p:pic>
        <p:nvPicPr>
          <p:cNvPr id="6" name="Slika 5"/>
          <p:cNvPicPr>
            <a:picLocks noChangeAspect="1"/>
          </p:cNvPicPr>
          <p:nvPr/>
        </p:nvPicPr>
        <p:blipFill>
          <a:blip r:embed="rId2"/>
          <a:stretch>
            <a:fillRect/>
          </a:stretch>
        </p:blipFill>
        <p:spPr>
          <a:xfrm>
            <a:off x="6259718" y="2665093"/>
            <a:ext cx="5531251" cy="3457032"/>
          </a:xfrm>
          <a:prstGeom prst="rect">
            <a:avLst/>
          </a:prstGeom>
        </p:spPr>
      </p:pic>
    </p:spTree>
    <p:extLst>
      <p:ext uri="{BB962C8B-B14F-4D97-AF65-F5344CB8AC3E}">
        <p14:creationId xmlns:p14="http://schemas.microsoft.com/office/powerpoint/2010/main" val="1360442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1554" y="609600"/>
            <a:ext cx="4545875" cy="5643154"/>
          </a:xfrm>
        </p:spPr>
        <p:txBody>
          <a:bodyPr>
            <a:normAutofit fontScale="90000"/>
          </a:bodyPr>
          <a:lstStyle/>
          <a:p>
            <a:br>
              <a:rPr lang="hr-HR" dirty="0">
                <a:solidFill>
                  <a:schemeClr val="tx1"/>
                </a:solidFill>
              </a:rPr>
            </a:br>
            <a:r>
              <a:rPr lang="hr-HR" dirty="0">
                <a:solidFill>
                  <a:schemeClr val="tx1"/>
                </a:solidFill>
              </a:rPr>
              <a:t>Nakon toga izbija rat između mladih bogova i titana.</a:t>
            </a:r>
            <a:br>
              <a:rPr lang="hr-HR" dirty="0">
                <a:solidFill>
                  <a:schemeClr val="tx1"/>
                </a:solidFill>
              </a:rPr>
            </a:br>
            <a:r>
              <a:rPr lang="hr-HR" dirty="0">
                <a:solidFill>
                  <a:schemeClr val="tx1"/>
                </a:solidFill>
              </a:rPr>
              <a:t>Slijedi pad vlasti Titana…….</a:t>
            </a:r>
            <a:br>
              <a:rPr lang="hr-HR" dirty="0">
                <a:solidFill>
                  <a:schemeClr val="tx1"/>
                </a:solidFill>
              </a:rPr>
            </a:br>
            <a:r>
              <a:rPr lang="hr-HR" dirty="0">
                <a:solidFill>
                  <a:schemeClr val="tx1"/>
                </a:solidFill>
              </a:rPr>
              <a:t>Titani potjerani u Tartar</a:t>
            </a:r>
            <a:br>
              <a:rPr lang="hr-HR" dirty="0">
                <a:solidFill>
                  <a:schemeClr val="tx1"/>
                </a:solidFill>
              </a:rPr>
            </a:br>
            <a:br>
              <a:rPr lang="hr-HR" dirty="0"/>
            </a:br>
            <a:br>
              <a:rPr lang="hr-HR" dirty="0">
                <a:solidFill>
                  <a:schemeClr val="tx1"/>
                </a:solidFill>
              </a:rPr>
            </a:br>
            <a:endParaRPr lang="hr-HR"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154" y="1132114"/>
            <a:ext cx="5820698" cy="4511041"/>
          </a:xfrm>
          <a:prstGeom prst="rect">
            <a:avLst/>
          </a:prstGeom>
        </p:spPr>
      </p:pic>
    </p:spTree>
    <p:extLst>
      <p:ext uri="{BB962C8B-B14F-4D97-AF65-F5344CB8AC3E}">
        <p14:creationId xmlns:p14="http://schemas.microsoft.com/office/powerpoint/2010/main" val="3038476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9634" y="269966"/>
            <a:ext cx="5538653" cy="1506583"/>
          </a:xfrm>
        </p:spPr>
        <p:txBody>
          <a:bodyPr>
            <a:normAutofit/>
          </a:bodyPr>
          <a:lstStyle/>
          <a:p>
            <a:r>
              <a:rPr lang="hr-HR" sz="3200" b="1" dirty="0">
                <a:solidFill>
                  <a:srgbClr val="00B050"/>
                </a:solidFill>
              </a:rPr>
              <a:t>3. </a:t>
            </a:r>
            <a:r>
              <a:rPr lang="hr-HR" sz="3600" b="1" dirty="0">
                <a:solidFill>
                  <a:srgbClr val="00B050"/>
                </a:solidFill>
              </a:rPr>
              <a:t>Pokoljenje bogova </a:t>
            </a:r>
            <a:br>
              <a:rPr lang="hr-HR" sz="3600" b="1" dirty="0">
                <a:solidFill>
                  <a:srgbClr val="00B050"/>
                </a:solidFill>
              </a:rPr>
            </a:br>
            <a:r>
              <a:rPr lang="hr-HR" sz="3600" b="1" dirty="0">
                <a:solidFill>
                  <a:srgbClr val="00B050"/>
                </a:solidFill>
              </a:rPr>
              <a:t>    ZEUS + HERA</a:t>
            </a:r>
          </a:p>
        </p:txBody>
      </p:sp>
      <p:sp>
        <p:nvSpPr>
          <p:cNvPr id="3" name="Rezervirano mjesto teksta 2"/>
          <p:cNvSpPr>
            <a:spLocks noGrp="1"/>
          </p:cNvSpPr>
          <p:nvPr>
            <p:ph type="body" idx="1"/>
          </p:nvPr>
        </p:nvSpPr>
        <p:spPr>
          <a:xfrm>
            <a:off x="174172" y="1767840"/>
            <a:ext cx="6156960" cy="4855028"/>
          </a:xfrm>
        </p:spPr>
        <p:txBody>
          <a:bodyPr>
            <a:normAutofit/>
          </a:bodyPr>
          <a:lstStyle/>
          <a:p>
            <a:r>
              <a:rPr lang="hr-HR" sz="3200" dirty="0"/>
              <a:t>Dakle svemirom je prvo vladao Uran, zatim </a:t>
            </a:r>
            <a:r>
              <a:rPr lang="hr-HR" sz="3200" dirty="0" err="1"/>
              <a:t>Kron</a:t>
            </a:r>
            <a:r>
              <a:rPr lang="hr-HR" sz="3200" dirty="0"/>
              <a:t> i na kraju Zeus.</a:t>
            </a:r>
          </a:p>
          <a:p>
            <a:endParaRPr lang="hr-HR" sz="3200" dirty="0"/>
          </a:p>
          <a:p>
            <a:r>
              <a:rPr lang="hr-HR" sz="3200" dirty="0"/>
              <a:t>Kad je Zeus počeo vladati počinje vladavina bogova u koje su vjerovali stari Grci i Rimljani</a:t>
            </a: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016" y="444137"/>
            <a:ext cx="4532812" cy="5500985"/>
          </a:xfrm>
          <a:prstGeom prst="rect">
            <a:avLst/>
          </a:prstGeom>
        </p:spPr>
      </p:pic>
    </p:spTree>
    <p:extLst>
      <p:ext uri="{BB962C8B-B14F-4D97-AF65-F5344CB8AC3E}">
        <p14:creationId xmlns:p14="http://schemas.microsoft.com/office/powerpoint/2010/main" val="1568954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9634" y="609600"/>
            <a:ext cx="8934369" cy="1489166"/>
          </a:xfrm>
        </p:spPr>
        <p:txBody>
          <a:bodyPr/>
          <a:lstStyle/>
          <a:p>
            <a:r>
              <a:rPr lang="hr-HR" dirty="0"/>
              <a:t>PODJELA VLASTI</a:t>
            </a:r>
          </a:p>
        </p:txBody>
      </p:sp>
      <p:pic>
        <p:nvPicPr>
          <p:cNvPr id="5" name="Slika 4"/>
          <p:cNvPicPr>
            <a:picLocks noChangeAspect="1"/>
          </p:cNvPicPr>
          <p:nvPr/>
        </p:nvPicPr>
        <p:blipFill>
          <a:blip r:embed="rId2"/>
          <a:stretch>
            <a:fillRect/>
          </a:stretch>
        </p:blipFill>
        <p:spPr>
          <a:xfrm>
            <a:off x="5425440" y="391886"/>
            <a:ext cx="4992116" cy="4038811"/>
          </a:xfrm>
          <a:prstGeom prst="rect">
            <a:avLst/>
          </a:prstGeom>
        </p:spPr>
      </p:pic>
      <p:sp>
        <p:nvSpPr>
          <p:cNvPr id="3" name="Rezervirano mjesto teksta 2"/>
          <p:cNvSpPr>
            <a:spLocks noGrp="1"/>
          </p:cNvSpPr>
          <p:nvPr>
            <p:ph type="body" idx="1"/>
          </p:nvPr>
        </p:nvSpPr>
        <p:spPr>
          <a:xfrm>
            <a:off x="243840" y="4650377"/>
            <a:ext cx="11721737" cy="1881051"/>
          </a:xfrm>
        </p:spPr>
        <p:txBody>
          <a:bodyPr>
            <a:normAutofit lnSpcReduction="10000"/>
          </a:bodyPr>
          <a:lstStyle/>
          <a:p>
            <a:r>
              <a:rPr lang="hr-HR" sz="2800" dirty="0"/>
              <a:t>Olimpijski bogovi su se dogovorili i izvlačeći slamke raspodijelili su vlast.</a:t>
            </a:r>
          </a:p>
          <a:p>
            <a:r>
              <a:rPr lang="hr-HR" sz="2800" dirty="0"/>
              <a:t>Zeus lukavstvom dobije nebo i zemlju, Posejdon more a Had podzemni svijet</a:t>
            </a:r>
          </a:p>
          <a:p>
            <a:endParaRPr lang="hr-HR" dirty="0"/>
          </a:p>
        </p:txBody>
      </p:sp>
    </p:spTree>
    <p:extLst>
      <p:ext uri="{BB962C8B-B14F-4D97-AF65-F5344CB8AC3E}">
        <p14:creationId xmlns:p14="http://schemas.microsoft.com/office/powerpoint/2010/main" val="3405082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3177" y="452846"/>
            <a:ext cx="10276114" cy="1702525"/>
          </a:xfrm>
        </p:spPr>
        <p:txBody>
          <a:bodyPr>
            <a:noAutofit/>
          </a:bodyPr>
          <a:lstStyle/>
          <a:p>
            <a:r>
              <a:rPr lang="hr-HR" sz="2800" dirty="0">
                <a:solidFill>
                  <a:schemeClr val="tx1"/>
                </a:solidFill>
              </a:rPr>
              <a:t>Vrhovnu trijadu čine JUPITER, JUNONA I MINERVA kojima je posljednji rimski kralj, </a:t>
            </a:r>
            <a:r>
              <a:rPr lang="hr-HR" sz="2800" dirty="0" err="1">
                <a:solidFill>
                  <a:schemeClr val="tx1"/>
                </a:solidFill>
              </a:rPr>
              <a:t>Tarquinius</a:t>
            </a:r>
            <a:r>
              <a:rPr lang="hr-HR" sz="2800" dirty="0">
                <a:solidFill>
                  <a:schemeClr val="tx1"/>
                </a:solidFill>
              </a:rPr>
              <a:t> </a:t>
            </a:r>
            <a:r>
              <a:rPr lang="hr-HR" sz="2800" dirty="0" err="1">
                <a:solidFill>
                  <a:schemeClr val="tx1"/>
                </a:solidFill>
              </a:rPr>
              <a:t>Superbus</a:t>
            </a:r>
            <a:r>
              <a:rPr lang="hr-HR" sz="2800" dirty="0">
                <a:solidFill>
                  <a:schemeClr val="tx1"/>
                </a:solidFill>
              </a:rPr>
              <a:t> (oholi), sagradio hram na </a:t>
            </a:r>
            <a:r>
              <a:rPr lang="hr-HR" sz="2800" dirty="0" err="1">
                <a:solidFill>
                  <a:schemeClr val="tx1"/>
                </a:solidFill>
              </a:rPr>
              <a:t>Kapitoliju</a:t>
            </a:r>
            <a:r>
              <a:rPr lang="hr-HR" sz="2800" dirty="0">
                <a:solidFill>
                  <a:schemeClr val="tx1"/>
                </a:solidFill>
              </a:rPr>
              <a:t>, posvećen 509.g.pr.Kr. (početak republike)</a:t>
            </a:r>
          </a:p>
        </p:txBody>
      </p:sp>
      <p:pic>
        <p:nvPicPr>
          <p:cNvPr id="3074"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274" y="2080063"/>
            <a:ext cx="6065520" cy="454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274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600" b="1" dirty="0"/>
              <a:t>                      JUPPITER – ZEUS  </a:t>
            </a:r>
          </a:p>
        </p:txBody>
      </p:sp>
      <p:sp>
        <p:nvSpPr>
          <p:cNvPr id="3" name="Rezervirano mjesto teksta 2"/>
          <p:cNvSpPr>
            <a:spLocks noGrp="1"/>
          </p:cNvSpPr>
          <p:nvPr>
            <p:ph type="body" idx="1"/>
          </p:nvPr>
        </p:nvSpPr>
        <p:spPr>
          <a:xfrm>
            <a:off x="155575" y="3357011"/>
            <a:ext cx="7512322" cy="3357298"/>
          </a:xfrm>
        </p:spPr>
        <p:txBody>
          <a:bodyPr>
            <a:normAutofit/>
          </a:bodyPr>
          <a:lstStyle/>
          <a:p>
            <a:pPr marL="285750" indent="-285750">
              <a:buFontTx/>
              <a:buChar char="-"/>
            </a:pPr>
            <a:r>
              <a:rPr lang="hr-HR" sz="2000" dirty="0"/>
              <a:t>Vrhovni bog, vladar neba i zemlje</a:t>
            </a:r>
          </a:p>
          <a:p>
            <a:pPr marL="285750" indent="-285750">
              <a:buFontTx/>
              <a:buChar char="-"/>
            </a:pPr>
            <a:r>
              <a:rPr lang="hr-HR" sz="2000" dirty="0"/>
              <a:t>Zaštitni znak mu je munja, biljka hrast, a životinja orao</a:t>
            </a:r>
          </a:p>
          <a:p>
            <a:pPr marL="285750" indent="-285750">
              <a:buFontTx/>
              <a:buChar char="-"/>
            </a:pPr>
            <a:r>
              <a:rPr lang="hr-HR" sz="2000" dirty="0"/>
              <a:t>Donosi kišu i daje plodove</a:t>
            </a:r>
          </a:p>
          <a:p>
            <a:pPr marL="285750" indent="-285750">
              <a:buFontTx/>
              <a:buChar char="-"/>
            </a:pPr>
            <a:r>
              <a:rPr lang="hr-HR" sz="2000" dirty="0"/>
              <a:t>Razni nadimci: Stator (bog koji zaustavlja neprijatelje),  </a:t>
            </a:r>
            <a:r>
              <a:rPr lang="hr-HR" sz="2000" dirty="0" err="1"/>
              <a:t>Victor</a:t>
            </a:r>
            <a:r>
              <a:rPr lang="hr-HR" sz="2000" dirty="0"/>
              <a:t> (bog koji donosi pobjedu), </a:t>
            </a:r>
            <a:r>
              <a:rPr lang="hr-HR" sz="2000" dirty="0" err="1"/>
              <a:t>Capitolinus</a:t>
            </a:r>
            <a:r>
              <a:rPr lang="hr-HR" sz="2000" dirty="0"/>
              <a:t> – </a:t>
            </a:r>
            <a:r>
              <a:rPr lang="hr-HR" sz="2000" dirty="0" err="1"/>
              <a:t>Optimus</a:t>
            </a:r>
            <a:r>
              <a:rPr lang="hr-HR" sz="2000" dirty="0"/>
              <a:t> </a:t>
            </a:r>
            <a:r>
              <a:rPr lang="hr-HR" sz="2000" dirty="0" err="1"/>
              <a:t>Maximus</a:t>
            </a:r>
            <a:r>
              <a:rPr lang="hr-HR" sz="2000" dirty="0"/>
              <a:t>……..</a:t>
            </a:r>
          </a:p>
          <a:p>
            <a:pPr marL="285750" indent="-285750">
              <a:buFontTx/>
              <a:buChar char="-"/>
            </a:pPr>
            <a:r>
              <a:rPr lang="hr-HR" sz="2000" dirty="0"/>
              <a:t>Posvećene su mu Ide (13 i 15 dan u mjesecu) i Ludi Romani (4. – 19. studenoga)</a:t>
            </a:r>
          </a:p>
          <a:p>
            <a:endParaRPr lang="hr-HR" sz="2000"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657" y="831669"/>
            <a:ext cx="3349965" cy="5240455"/>
          </a:xfrm>
          <a:prstGeom prst="rect">
            <a:avLst/>
          </a:prstGeom>
        </p:spPr>
      </p:pic>
      <p:sp>
        <p:nvSpPr>
          <p:cNvPr id="6" name="AutoShape 2" descr="Slikovni rezultat za jupiter ze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5" y="248019"/>
            <a:ext cx="2443281" cy="2984895"/>
          </a:xfrm>
          <a:prstGeom prst="rect">
            <a:avLst/>
          </a:prstGeom>
        </p:spPr>
      </p:pic>
    </p:spTree>
    <p:extLst>
      <p:ext uri="{BB962C8B-B14F-4D97-AF65-F5344CB8AC3E}">
        <p14:creationId xmlns:p14="http://schemas.microsoft.com/office/powerpoint/2010/main" val="4036241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94151" y="1300707"/>
            <a:ext cx="8596668" cy="3403600"/>
          </a:xfrm>
        </p:spPr>
        <p:txBody>
          <a:bodyPr>
            <a:normAutofit/>
          </a:bodyPr>
          <a:lstStyle/>
          <a:p>
            <a:r>
              <a:rPr lang="hr-HR" sz="3200" b="1" dirty="0"/>
              <a:t>JUNONA – HERA </a:t>
            </a:r>
          </a:p>
        </p:txBody>
      </p:sp>
      <p:sp>
        <p:nvSpPr>
          <p:cNvPr id="3" name="Rezervirano mjesto teksta 2"/>
          <p:cNvSpPr>
            <a:spLocks noGrp="1"/>
          </p:cNvSpPr>
          <p:nvPr>
            <p:ph type="body" idx="1"/>
          </p:nvPr>
        </p:nvSpPr>
        <p:spPr>
          <a:xfrm>
            <a:off x="548640" y="3357155"/>
            <a:ext cx="9287691" cy="3122022"/>
          </a:xfrm>
        </p:spPr>
        <p:txBody>
          <a:bodyPr>
            <a:normAutofit/>
          </a:bodyPr>
          <a:lstStyle/>
          <a:p>
            <a:pPr marL="285750" indent="-285750">
              <a:buFontTx/>
              <a:buChar char="-"/>
            </a:pPr>
            <a:r>
              <a:rPr lang="hr-HR" sz="2000" dirty="0"/>
              <a:t>Sestra i žena Jupiterova</a:t>
            </a:r>
          </a:p>
          <a:p>
            <a:pPr marL="285750" indent="-285750">
              <a:buFontTx/>
              <a:buChar char="-"/>
            </a:pPr>
            <a:r>
              <a:rPr lang="hr-HR" sz="2000" dirty="0"/>
              <a:t>Božica je svjetlosti i mladog mjeseca</a:t>
            </a:r>
          </a:p>
          <a:p>
            <a:pPr marL="285750" indent="-285750">
              <a:buFontTx/>
              <a:buChar char="-"/>
            </a:pPr>
            <a:r>
              <a:rPr lang="hr-HR" sz="2000" dirty="0" err="1"/>
              <a:t>Junona</a:t>
            </a:r>
            <a:r>
              <a:rPr lang="hr-HR" sz="2000" dirty="0"/>
              <a:t> je sa Zeusom imala Marsa i Vulkana</a:t>
            </a:r>
          </a:p>
          <a:p>
            <a:pPr marL="285750" indent="-285750">
              <a:buFontTx/>
              <a:buChar char="-"/>
            </a:pPr>
            <a:r>
              <a:rPr lang="hr-HR" sz="2000" dirty="0"/>
              <a:t>Često je prikazana s paunom</a:t>
            </a:r>
          </a:p>
          <a:p>
            <a:pPr marL="285750" indent="-285750">
              <a:buFontTx/>
              <a:buChar char="-"/>
            </a:pPr>
            <a:r>
              <a:rPr lang="hr-HR" sz="2000" dirty="0"/>
              <a:t>Zaštitnica braka, porođaja, gradova i tvrđava</a:t>
            </a:r>
          </a:p>
          <a:p>
            <a:pPr marL="285750" indent="-285750">
              <a:buFontTx/>
              <a:buChar char="-"/>
            </a:pPr>
            <a:r>
              <a:rPr lang="hr-HR" sz="2000" dirty="0"/>
              <a:t>Glavna svetkovina  MATRONALIA (1. ožujka)</a:t>
            </a:r>
          </a:p>
          <a:p>
            <a:pPr marL="285750" indent="-285750">
              <a:buFontTx/>
              <a:buChar char="-"/>
            </a:pPr>
            <a:r>
              <a:rPr lang="hr-HR" sz="2000" dirty="0"/>
              <a:t>Prostitutke ne smiju dotaći njen oltar</a:t>
            </a:r>
          </a:p>
        </p:txBody>
      </p:sp>
      <p:pic>
        <p:nvPicPr>
          <p:cNvPr id="8" name="Slik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283" y="2144214"/>
            <a:ext cx="3692434" cy="3923211"/>
          </a:xfrm>
          <a:prstGeom prst="rect">
            <a:avLst/>
          </a:prstGeom>
        </p:spPr>
      </p:pic>
      <p:pic>
        <p:nvPicPr>
          <p:cNvPr id="4098" name="Picture 2" descr="Slikovni rezultat za H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4" y="237037"/>
            <a:ext cx="4467602" cy="227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58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0629" y="548641"/>
            <a:ext cx="11686902" cy="5721530"/>
          </a:xfrm>
        </p:spPr>
        <p:txBody>
          <a:bodyPr>
            <a:normAutofit fontScale="90000"/>
          </a:bodyPr>
          <a:lstStyle/>
          <a:p>
            <a:r>
              <a:rPr lang="hr-HR" sz="3100" b="1" dirty="0">
                <a:solidFill>
                  <a:srgbClr val="00B050"/>
                </a:solidFill>
              </a:rPr>
              <a:t>GRČKA I RIMSKA MITOLOGIJA</a:t>
            </a:r>
            <a:br>
              <a:rPr lang="hr-HR" sz="3100" b="1" dirty="0">
                <a:solidFill>
                  <a:srgbClr val="00B050"/>
                </a:solidFill>
              </a:rPr>
            </a:br>
            <a:br>
              <a:rPr lang="hr-HR" sz="2700" dirty="0"/>
            </a:br>
            <a:r>
              <a:rPr lang="hr-HR" sz="3100" dirty="0">
                <a:solidFill>
                  <a:schemeClr val="tx1"/>
                </a:solidFill>
              </a:rPr>
              <a:t>Grčka mitologija sastoji se od legendi (mitova) o bogovima i herojima, a korijen joj je u vjerovanju starih Grka. </a:t>
            </a:r>
            <a:br>
              <a:rPr lang="hr-HR" sz="3100" dirty="0">
                <a:solidFill>
                  <a:schemeClr val="tx1"/>
                </a:solidFill>
              </a:rPr>
            </a:br>
            <a:r>
              <a:rPr lang="hr-HR" sz="3100" dirty="0">
                <a:solidFill>
                  <a:schemeClr val="tx1"/>
                </a:solidFill>
              </a:rPr>
              <a:t>Grčki bogovi izgledali su kao ljudi, imali vrline i mane kao ljudi, razlikovali se po tome što su bili besmrtni, više-manje neranjivi te sposobni postati nevidljivi i putovati brzinom svjetlosti, a živjeli su na Olimpu. </a:t>
            </a:r>
            <a:br>
              <a:rPr lang="hr-HR" sz="3100" dirty="0">
                <a:solidFill>
                  <a:schemeClr val="tx1"/>
                </a:solidFill>
              </a:rPr>
            </a:br>
            <a:r>
              <a:rPr lang="hr-HR" sz="3100" dirty="0">
                <a:solidFill>
                  <a:schemeClr val="tx1"/>
                </a:solidFill>
              </a:rPr>
              <a:t>Ova izvješća su prvobitno širena usmenom predajom, no da nemamo pisanih podataka, vjerojatno bismo ih do danas zaboravili. Pisane mitove možemo naći u djelima mnogih pisaca grčke a i rimske književnosti. </a:t>
            </a:r>
            <a:br>
              <a:rPr lang="hr-HR" sz="3100" dirty="0">
                <a:solidFill>
                  <a:schemeClr val="tx1"/>
                </a:solidFill>
              </a:rPr>
            </a:br>
            <a:r>
              <a:rPr lang="hr-HR" sz="3100" dirty="0">
                <a:solidFill>
                  <a:schemeClr val="tx1"/>
                </a:solidFill>
              </a:rPr>
              <a:t>Rimljani su </a:t>
            </a:r>
            <a:r>
              <a:rPr lang="hr-HR" sz="3100" dirty="0">
                <a:solidFill>
                  <a:schemeClr val="tx1"/>
                </a:solidFill>
                <a:hlinkClick r:id="rId2" tooltip="Religija"/>
              </a:rPr>
              <a:t>religiju</a:t>
            </a:r>
            <a:r>
              <a:rPr lang="hr-HR" sz="3100" dirty="0">
                <a:solidFill>
                  <a:schemeClr val="tx1"/>
                </a:solidFill>
              </a:rPr>
              <a:t> preuzeli od Grka i imali su iste bogove i božice, s tim što su ih nazivali drugačije.</a:t>
            </a:r>
            <a:br>
              <a:rPr lang="hr-HR" sz="3100" dirty="0">
                <a:solidFill>
                  <a:schemeClr val="tx1"/>
                </a:solidFill>
              </a:rPr>
            </a:br>
            <a:r>
              <a:rPr lang="hr-HR" sz="3100" dirty="0">
                <a:solidFill>
                  <a:schemeClr val="tx1"/>
                </a:solidFill>
              </a:rPr>
              <a:t> </a:t>
            </a:r>
            <a:endParaRPr lang="hr-HR" sz="4000" dirty="0">
              <a:solidFill>
                <a:schemeClr val="tx1"/>
              </a:solidFill>
            </a:endParaRPr>
          </a:p>
        </p:txBody>
      </p:sp>
    </p:spTree>
    <p:extLst>
      <p:ext uri="{BB962C8B-B14F-4D97-AF65-F5344CB8AC3E}">
        <p14:creationId xmlns:p14="http://schemas.microsoft.com/office/powerpoint/2010/main" val="20228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38251" y="609600"/>
            <a:ext cx="6935752" cy="3403600"/>
          </a:xfrm>
        </p:spPr>
        <p:txBody>
          <a:bodyPr>
            <a:normAutofit/>
          </a:bodyPr>
          <a:lstStyle/>
          <a:p>
            <a:r>
              <a:rPr lang="hr-HR" sz="3600" b="1" dirty="0"/>
              <a:t>             MINERVA - ATENA </a:t>
            </a:r>
          </a:p>
        </p:txBody>
      </p:sp>
      <p:sp>
        <p:nvSpPr>
          <p:cNvPr id="3" name="Rezervirano mjesto teksta 2"/>
          <p:cNvSpPr>
            <a:spLocks noGrp="1"/>
          </p:cNvSpPr>
          <p:nvPr>
            <p:ph type="body" idx="1"/>
          </p:nvPr>
        </p:nvSpPr>
        <p:spPr>
          <a:xfrm>
            <a:off x="235133" y="3965636"/>
            <a:ext cx="7654834" cy="2531290"/>
          </a:xfrm>
        </p:spPr>
        <p:txBody>
          <a:bodyPr>
            <a:normAutofit/>
          </a:bodyPr>
          <a:lstStyle/>
          <a:p>
            <a:pPr marL="285750" indent="-285750">
              <a:buFontTx/>
              <a:buChar char="-"/>
            </a:pPr>
            <a:r>
              <a:rPr lang="hr-HR" dirty="0"/>
              <a:t>Jupiterova kći; iskočila je naoružana ocu iz glave</a:t>
            </a:r>
          </a:p>
          <a:p>
            <a:pPr marL="285750" indent="-285750">
              <a:buFontTx/>
              <a:buChar char="-"/>
            </a:pPr>
            <a:r>
              <a:rPr lang="hr-HR" dirty="0"/>
              <a:t>Atena je omiljena božica, Zeusu najdraža kćer. </a:t>
            </a:r>
          </a:p>
          <a:p>
            <a:pPr marL="285750" indent="-285750">
              <a:buFontTx/>
              <a:buChar char="-"/>
            </a:pPr>
            <a:r>
              <a:rPr lang="hr-HR" dirty="0"/>
              <a:t>Zeus joj je dao velik i lijep grad - </a:t>
            </a:r>
            <a:r>
              <a:rPr lang="hr-HR" dirty="0">
                <a:hlinkClick r:id="rId2" tooltip="Atena"/>
              </a:rPr>
              <a:t>Atenu</a:t>
            </a:r>
            <a:r>
              <a:rPr lang="hr-HR" dirty="0"/>
              <a:t>.</a:t>
            </a:r>
          </a:p>
          <a:p>
            <a:pPr marL="285750" indent="-285750">
              <a:buFontTx/>
              <a:buChar char="-"/>
            </a:pPr>
            <a:r>
              <a:rPr lang="hr-HR" dirty="0"/>
              <a:t>Božica je mudrosti i pravednog rata</a:t>
            </a:r>
          </a:p>
          <a:p>
            <a:pPr marL="285750" indent="-285750">
              <a:buFontTx/>
              <a:buChar char="-"/>
            </a:pPr>
            <a:r>
              <a:rPr lang="hr-HR" dirty="0"/>
              <a:t>Njezin kip </a:t>
            </a:r>
            <a:r>
              <a:rPr lang="hr-HR" dirty="0" err="1"/>
              <a:t>Paladij</a:t>
            </a:r>
            <a:r>
              <a:rPr lang="hr-HR" dirty="0"/>
              <a:t> donio je Eneja iz Troje; čuvao se u </a:t>
            </a:r>
            <a:r>
              <a:rPr lang="hr-HR" dirty="0" err="1"/>
              <a:t>Vestinom</a:t>
            </a:r>
            <a:r>
              <a:rPr lang="hr-HR" dirty="0"/>
              <a:t> hramu</a:t>
            </a:r>
          </a:p>
          <a:p>
            <a:pPr marL="285750" indent="-285750">
              <a:buFontTx/>
              <a:buChar char="-"/>
            </a:pPr>
            <a:r>
              <a:rPr lang="hr-HR" dirty="0"/>
              <a:t>Sveta joj je životinja sova, a biljka maslina</a:t>
            </a:r>
          </a:p>
        </p:txBody>
      </p:sp>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2" y="560934"/>
            <a:ext cx="3370217" cy="3050046"/>
          </a:xfrm>
          <a:prstGeom prst="rect">
            <a:avLst/>
          </a:prstGeom>
        </p:spPr>
      </p:pic>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507" y="351928"/>
            <a:ext cx="3352911" cy="5850829"/>
          </a:xfrm>
          <a:prstGeom prst="rect">
            <a:avLst/>
          </a:prstGeom>
        </p:spPr>
      </p:pic>
    </p:spTree>
    <p:extLst>
      <p:ext uri="{BB962C8B-B14F-4D97-AF65-F5344CB8AC3E}">
        <p14:creationId xmlns:p14="http://schemas.microsoft.com/office/powerpoint/2010/main" val="2845717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5" y="609600"/>
            <a:ext cx="8596668" cy="853440"/>
          </a:xfrm>
        </p:spPr>
        <p:txBody>
          <a:bodyPr>
            <a:normAutofit/>
          </a:bodyPr>
          <a:lstStyle/>
          <a:p>
            <a:r>
              <a:rPr lang="hr-HR" sz="3200" b="1" dirty="0"/>
              <a:t>MARS - ARES</a:t>
            </a:r>
          </a:p>
        </p:txBody>
      </p:sp>
      <p:sp>
        <p:nvSpPr>
          <p:cNvPr id="3" name="Rezervirano mjesto teksta 2"/>
          <p:cNvSpPr>
            <a:spLocks noGrp="1"/>
          </p:cNvSpPr>
          <p:nvPr>
            <p:ph type="body" idx="1"/>
          </p:nvPr>
        </p:nvSpPr>
        <p:spPr>
          <a:xfrm>
            <a:off x="391886" y="609600"/>
            <a:ext cx="6827520" cy="6526349"/>
          </a:xfrm>
        </p:spPr>
        <p:txBody>
          <a:bodyPr>
            <a:normAutofit/>
          </a:bodyPr>
          <a:lstStyle/>
          <a:p>
            <a:pPr marL="285750" indent="-285750">
              <a:buFontTx/>
              <a:buChar char="-"/>
            </a:pPr>
            <a:r>
              <a:rPr lang="hr-HR" sz="2800" dirty="0"/>
              <a:t>Bog rata, sin Jupitera i </a:t>
            </a:r>
            <a:r>
              <a:rPr lang="hr-HR" sz="2800" dirty="0" err="1"/>
              <a:t>Junone</a:t>
            </a:r>
            <a:endParaRPr lang="hr-HR" sz="2800" dirty="0"/>
          </a:p>
          <a:p>
            <a:pPr marL="285750" indent="-285750">
              <a:buFontTx/>
              <a:buChar char="-"/>
            </a:pPr>
            <a:r>
              <a:rPr lang="hr-HR" sz="2800" dirty="0"/>
              <a:t>August ga naziva ULTOR – osvetnik</a:t>
            </a:r>
          </a:p>
          <a:p>
            <a:pPr marL="285750" indent="-285750">
              <a:buFontTx/>
              <a:buChar char="-"/>
            </a:pPr>
            <a:r>
              <a:rPr lang="hr-HR" sz="2800" dirty="0"/>
              <a:t>S vestalkom Reom Silvijom otac </a:t>
            </a:r>
            <a:r>
              <a:rPr lang="hr-HR" sz="2800" dirty="0" err="1"/>
              <a:t>Romula</a:t>
            </a:r>
            <a:r>
              <a:rPr lang="hr-HR" sz="2800" dirty="0"/>
              <a:t> i Rema</a:t>
            </a:r>
          </a:p>
          <a:p>
            <a:pPr marL="285750" indent="-285750">
              <a:buFontTx/>
              <a:buChar char="-"/>
            </a:pPr>
            <a:r>
              <a:rPr lang="hr-HR" sz="2800" dirty="0"/>
              <a:t>Marsu je posvećen i dan u tjednu – MARTIS DIES odnosno utorak i jedan planet sunčevog sustava</a:t>
            </a:r>
          </a:p>
          <a:p>
            <a:pPr marL="285750" indent="-285750">
              <a:buFontTx/>
              <a:buChar char="-"/>
            </a:pPr>
            <a:r>
              <a:rPr lang="hr-HR" sz="2800" dirty="0"/>
              <a:t>Bio je često s Venerom, božicom ljubavi i ljepote</a:t>
            </a: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228" y="1449978"/>
            <a:ext cx="3404339" cy="4132216"/>
          </a:xfrm>
          <a:prstGeom prst="rect">
            <a:avLst/>
          </a:prstGeom>
        </p:spPr>
      </p:pic>
    </p:spTree>
    <p:extLst>
      <p:ext uri="{BB962C8B-B14F-4D97-AF65-F5344CB8AC3E}">
        <p14:creationId xmlns:p14="http://schemas.microsoft.com/office/powerpoint/2010/main" val="2527882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2499360" y="121920"/>
            <a:ext cx="5322269" cy="3560373"/>
          </a:xfrm>
          <a:prstGeom prst="rect">
            <a:avLst/>
          </a:prstGeom>
        </p:spPr>
      </p:pic>
      <p:sp>
        <p:nvSpPr>
          <p:cNvPr id="3" name="Rezervirano mjesto teksta 2"/>
          <p:cNvSpPr>
            <a:spLocks noGrp="1"/>
          </p:cNvSpPr>
          <p:nvPr>
            <p:ph type="body" idx="1"/>
          </p:nvPr>
        </p:nvSpPr>
        <p:spPr>
          <a:xfrm>
            <a:off x="322218" y="3631473"/>
            <a:ext cx="11338560" cy="2969623"/>
          </a:xfrm>
        </p:spPr>
        <p:txBody>
          <a:bodyPr>
            <a:normAutofit/>
          </a:bodyPr>
          <a:lstStyle/>
          <a:p>
            <a:r>
              <a:rPr lang="hr-HR" sz="2400" b="1" dirty="0" err="1"/>
              <a:t>Marsov</a:t>
            </a:r>
            <a:r>
              <a:rPr lang="hr-HR" sz="2400" b="1" dirty="0"/>
              <a:t> sveti štit – </a:t>
            </a:r>
            <a:r>
              <a:rPr lang="hr-HR" sz="2400" b="1" dirty="0">
                <a:solidFill>
                  <a:srgbClr val="00B050"/>
                </a:solidFill>
              </a:rPr>
              <a:t>ANCILE</a:t>
            </a:r>
            <a:r>
              <a:rPr lang="hr-HR" sz="2400" b="1" dirty="0"/>
              <a:t> pao je s neba. Čuvao ga je </a:t>
            </a:r>
            <a:r>
              <a:rPr lang="hr-HR" sz="2400" b="1" dirty="0" err="1"/>
              <a:t>pontifex</a:t>
            </a:r>
            <a:r>
              <a:rPr lang="hr-HR" sz="2400" b="1" dirty="0"/>
              <a:t> </a:t>
            </a:r>
            <a:r>
              <a:rPr lang="hr-HR" sz="2400" b="1" dirty="0" err="1"/>
              <a:t>maximus</a:t>
            </a:r>
            <a:r>
              <a:rPr lang="hr-HR" sz="2400" b="1" dirty="0"/>
              <a:t> i s njim su plesali </a:t>
            </a:r>
            <a:r>
              <a:rPr lang="hr-HR" sz="2400" b="1" dirty="0" err="1"/>
              <a:t>Salijci</a:t>
            </a:r>
            <a:endParaRPr lang="hr-HR" sz="2400" b="1" dirty="0"/>
          </a:p>
          <a:p>
            <a:r>
              <a:rPr lang="hr-HR" sz="2400" b="1" dirty="0">
                <a:solidFill>
                  <a:srgbClr val="00B050"/>
                </a:solidFill>
              </a:rPr>
              <a:t>SALIJCI</a:t>
            </a:r>
            <a:r>
              <a:rPr lang="hr-HR" sz="2400" b="1" dirty="0"/>
              <a:t> -  u starome Rimu svećenički kolegij u službi boga rata. Dva puta godišnje, u ožujku i listopadu, po 12 </a:t>
            </a:r>
            <a:r>
              <a:rPr lang="hr-HR" sz="2400" b="1" dirty="0" err="1"/>
              <a:t>Salijaca</a:t>
            </a:r>
            <a:r>
              <a:rPr lang="hr-HR" sz="2400" b="1" dirty="0"/>
              <a:t> u punoj ratnoj opremi obilazilo je gradom, plešući i pjevajući starinsku obrednu pjesmu </a:t>
            </a:r>
            <a:r>
              <a:rPr lang="hr-HR" sz="2400" b="1" dirty="0">
                <a:solidFill>
                  <a:srgbClr val="00B050"/>
                </a:solidFill>
              </a:rPr>
              <a:t>CARMEN SALIARE </a:t>
            </a:r>
            <a:r>
              <a:rPr lang="hr-HR" sz="2400" b="1" dirty="0"/>
              <a:t>od koje su sačuvani ulomci – najstariji spomenik latinskog jezika</a:t>
            </a:r>
          </a:p>
          <a:p>
            <a:endParaRPr lang="hr-HR" dirty="0"/>
          </a:p>
        </p:txBody>
      </p:sp>
    </p:spTree>
    <p:extLst>
      <p:ext uri="{BB962C8B-B14F-4D97-AF65-F5344CB8AC3E}">
        <p14:creationId xmlns:p14="http://schemas.microsoft.com/office/powerpoint/2010/main" val="3582077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09006" y="339634"/>
            <a:ext cx="6061165" cy="2220686"/>
          </a:xfrm>
        </p:spPr>
        <p:txBody>
          <a:bodyPr/>
          <a:lstStyle/>
          <a:p>
            <a:r>
              <a:rPr lang="hr-HR" dirty="0"/>
              <a:t>VENERA - AFRODITA</a:t>
            </a:r>
          </a:p>
        </p:txBody>
      </p:sp>
      <p:sp>
        <p:nvSpPr>
          <p:cNvPr id="3" name="Rezervirano mjesto teksta 2"/>
          <p:cNvSpPr>
            <a:spLocks noGrp="1"/>
          </p:cNvSpPr>
          <p:nvPr>
            <p:ph type="body" idx="1"/>
          </p:nvPr>
        </p:nvSpPr>
        <p:spPr>
          <a:xfrm>
            <a:off x="165463" y="2264229"/>
            <a:ext cx="11425646" cy="5246914"/>
          </a:xfrm>
        </p:spPr>
        <p:txBody>
          <a:bodyPr>
            <a:normAutofit/>
          </a:bodyPr>
          <a:lstStyle/>
          <a:p>
            <a:r>
              <a:rPr lang="hr-HR" sz="2800" dirty="0"/>
              <a:t>Jupiterova kći, božica ljubavi i ljepote.</a:t>
            </a:r>
          </a:p>
          <a:p>
            <a:r>
              <a:rPr lang="hr-HR" sz="2800" dirty="0"/>
              <a:t>Kao najljepša među božicama udana je za najružnijeg boga Vulkana, ali ga  stalno vara s Marsom, njegovim bratom, s </a:t>
            </a:r>
            <a:r>
              <a:rPr lang="hr-HR" sz="2800" dirty="0" err="1"/>
              <a:t>Anhizom</a:t>
            </a:r>
            <a:r>
              <a:rPr lang="hr-HR" sz="2800" dirty="0"/>
              <a:t> (Enejinim ocem), s </a:t>
            </a:r>
            <a:r>
              <a:rPr lang="hr-HR" sz="2800" dirty="0" err="1"/>
              <a:t>Dionizom</a:t>
            </a:r>
            <a:r>
              <a:rPr lang="hr-HR" sz="2800" dirty="0"/>
              <a:t>…..</a:t>
            </a:r>
          </a:p>
          <a:p>
            <a:r>
              <a:rPr lang="hr-HR" sz="2800" dirty="0"/>
              <a:t>Venera je majka boga ljubavi </a:t>
            </a:r>
            <a:r>
              <a:rPr lang="hr-HR" sz="2800" dirty="0" err="1"/>
              <a:t>Amora</a:t>
            </a:r>
            <a:r>
              <a:rPr lang="hr-HR" sz="2800" dirty="0"/>
              <a:t> i majka Eneje, praoca Rimljana, kojega je štitila tijekom svih njegovih bitaka.</a:t>
            </a:r>
          </a:p>
          <a:p>
            <a:endParaRPr lang="hr-HR" dirty="0"/>
          </a:p>
          <a:p>
            <a:r>
              <a:rPr lang="hr-HR" dirty="0"/>
              <a:t> </a:t>
            </a: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551" y="315685"/>
            <a:ext cx="5016137" cy="2821577"/>
          </a:xfrm>
          <a:prstGeom prst="rect">
            <a:avLst/>
          </a:prstGeom>
        </p:spPr>
      </p:pic>
    </p:spTree>
    <p:extLst>
      <p:ext uri="{BB962C8B-B14F-4D97-AF65-F5344CB8AC3E}">
        <p14:creationId xmlns:p14="http://schemas.microsoft.com/office/powerpoint/2010/main" val="1978008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1"/>
          </p:nvPr>
        </p:nvSpPr>
        <p:spPr>
          <a:xfrm>
            <a:off x="182880" y="905691"/>
            <a:ext cx="6426927" cy="5135671"/>
          </a:xfrm>
        </p:spPr>
        <p:txBody>
          <a:bodyPr>
            <a:normAutofit/>
          </a:bodyPr>
          <a:lstStyle/>
          <a:p>
            <a:r>
              <a:rPr lang="hr-HR" sz="2800" dirty="0"/>
              <a:t>U Trojanskom ratu bila na strani Trojanaca. Osobito je bila naklonjena Parisu jer joj je dodijelio zlatnu jabuku. </a:t>
            </a:r>
          </a:p>
          <a:p>
            <a:r>
              <a:rPr lang="hr-HR" sz="2800" dirty="0"/>
              <a:t>Poznata je bila i kao VENUS GENETRIX – Majka Venera</a:t>
            </a:r>
          </a:p>
          <a:p>
            <a:r>
              <a:rPr lang="hr-HR" sz="2800" dirty="0"/>
              <a:t>Venera je, zajedno sa boginjom grada Rima, Romom, imala zajednički hram nedaleko od </a:t>
            </a:r>
            <a:r>
              <a:rPr lang="hr-HR" sz="2800" dirty="0" err="1"/>
              <a:t>Koloseuma</a:t>
            </a:r>
            <a:r>
              <a:rPr lang="hr-HR" sz="2800" dirty="0"/>
              <a:t>. To je bio najveći hram antičkog Rima.</a:t>
            </a:r>
          </a:p>
          <a:p>
            <a:endParaRPr lang="hr-HR" dirty="0"/>
          </a:p>
        </p:txBody>
      </p:sp>
      <p:pic>
        <p:nvPicPr>
          <p:cNvPr id="4" name="Slika 3"/>
          <p:cNvPicPr>
            <a:picLocks noChangeAspect="1"/>
          </p:cNvPicPr>
          <p:nvPr/>
        </p:nvPicPr>
        <p:blipFill>
          <a:blip r:embed="rId2"/>
          <a:stretch>
            <a:fillRect/>
          </a:stretch>
        </p:blipFill>
        <p:spPr>
          <a:xfrm>
            <a:off x="6896709" y="83030"/>
            <a:ext cx="4349265" cy="3705198"/>
          </a:xfrm>
          <a:prstGeom prst="rect">
            <a:avLst/>
          </a:prstGeom>
        </p:spPr>
      </p:pic>
      <p:pic>
        <p:nvPicPr>
          <p:cNvPr id="5" name="Slika 4"/>
          <p:cNvPicPr>
            <a:picLocks noChangeAspect="1"/>
          </p:cNvPicPr>
          <p:nvPr/>
        </p:nvPicPr>
        <p:blipFill>
          <a:blip r:embed="rId3"/>
          <a:stretch>
            <a:fillRect/>
          </a:stretch>
        </p:blipFill>
        <p:spPr>
          <a:xfrm>
            <a:off x="7201988" y="4058194"/>
            <a:ext cx="3762632" cy="2510381"/>
          </a:xfrm>
          <a:prstGeom prst="rect">
            <a:avLst/>
          </a:prstGeom>
        </p:spPr>
      </p:pic>
    </p:spTree>
    <p:extLst>
      <p:ext uri="{BB962C8B-B14F-4D97-AF65-F5344CB8AC3E}">
        <p14:creationId xmlns:p14="http://schemas.microsoft.com/office/powerpoint/2010/main" val="2594086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2520" y="0"/>
            <a:ext cx="6984303" cy="7815903"/>
          </a:xfrm>
        </p:spPr>
        <p:txBody>
          <a:bodyPr>
            <a:normAutofit/>
          </a:bodyPr>
          <a:lstStyle/>
          <a:p>
            <a:r>
              <a:rPr lang="hr-HR" b="1" dirty="0"/>
              <a:t>PARISOV SUD</a:t>
            </a:r>
            <a:br>
              <a:rPr lang="hr-HR" b="1" dirty="0"/>
            </a:br>
            <a:br>
              <a:rPr lang="hr-HR" sz="2800" b="1" dirty="0"/>
            </a:br>
            <a:br>
              <a:rPr lang="hr-HR" sz="1800" dirty="0">
                <a:solidFill>
                  <a:schemeClr val="tx1"/>
                </a:solidFill>
              </a:rPr>
            </a:br>
            <a:r>
              <a:rPr lang="hr-HR" sz="2800" dirty="0">
                <a:solidFill>
                  <a:schemeClr val="tx1">
                    <a:lumMod val="75000"/>
                    <a:lumOff val="25000"/>
                  </a:schemeClr>
                </a:solidFill>
                <a:latin typeface="+mn-lt"/>
                <a:ea typeface="+mn-ea"/>
                <a:cs typeface="+mn-cs"/>
              </a:rPr>
              <a:t>Na Olimpu se odvijalo vjenčanje na kojem se trebala dodijeliti zlatna jabuka na kojoj je bio urezan natpis „najljepšoj boginji”.</a:t>
            </a:r>
            <a:br>
              <a:rPr lang="hr-HR" sz="2800" dirty="0">
                <a:solidFill>
                  <a:schemeClr val="tx1">
                    <a:lumMod val="75000"/>
                    <a:lumOff val="25000"/>
                  </a:schemeClr>
                </a:solidFill>
                <a:latin typeface="+mn-lt"/>
                <a:ea typeface="+mn-ea"/>
                <a:cs typeface="+mn-cs"/>
              </a:rPr>
            </a:br>
            <a:r>
              <a:rPr lang="hr-HR" sz="2800" dirty="0">
                <a:solidFill>
                  <a:schemeClr val="tx1">
                    <a:lumMod val="75000"/>
                    <a:lumOff val="25000"/>
                  </a:schemeClr>
                </a:solidFill>
                <a:latin typeface="+mn-lt"/>
                <a:ea typeface="+mn-ea"/>
                <a:cs typeface="+mn-cs"/>
              </a:rPr>
              <a:t>Ubrzo su se boginje počele prepirati koja je od njih najljepša i kojoj je namijenjena zlatna jabuka. Da bi razriješio ovaj spor, Zeus preda jabuku mladom trojanskom princu Parisu, jer je </a:t>
            </a:r>
            <a:br>
              <a:rPr lang="hr-HR" sz="2800" dirty="0">
                <a:solidFill>
                  <a:schemeClr val="tx1">
                    <a:lumMod val="75000"/>
                    <a:lumOff val="25000"/>
                  </a:schemeClr>
                </a:solidFill>
                <a:latin typeface="+mn-lt"/>
                <a:ea typeface="+mn-ea"/>
                <a:cs typeface="+mn-cs"/>
              </a:rPr>
            </a:br>
            <a:r>
              <a:rPr lang="hr-HR" sz="2800" dirty="0">
                <a:solidFill>
                  <a:schemeClr val="tx1">
                    <a:lumMod val="75000"/>
                    <a:lumOff val="25000"/>
                  </a:schemeClr>
                </a:solidFill>
                <a:latin typeface="+mn-lt"/>
                <a:ea typeface="+mn-ea"/>
                <a:cs typeface="+mn-cs"/>
              </a:rPr>
              <a:t>želio da on odabere najljepšu djevojku. </a:t>
            </a:r>
            <a:br>
              <a:rPr lang="hr-HR" sz="2800" dirty="0">
                <a:solidFill>
                  <a:schemeClr val="tx1">
                    <a:lumMod val="75000"/>
                    <a:lumOff val="25000"/>
                  </a:schemeClr>
                </a:solidFill>
                <a:latin typeface="+mn-lt"/>
                <a:ea typeface="+mn-ea"/>
                <a:cs typeface="+mn-cs"/>
              </a:rPr>
            </a:br>
            <a:br>
              <a:rPr lang="hr-HR" sz="2800" dirty="0">
                <a:solidFill>
                  <a:schemeClr val="tx1">
                    <a:lumMod val="75000"/>
                    <a:lumOff val="25000"/>
                  </a:schemeClr>
                </a:solidFill>
                <a:latin typeface="+mn-lt"/>
                <a:ea typeface="+mn-ea"/>
                <a:cs typeface="+mn-cs"/>
              </a:rPr>
            </a:br>
            <a:r>
              <a:rPr lang="hr-HR" sz="2000" dirty="0">
                <a:solidFill>
                  <a:schemeClr val="tx1">
                    <a:lumMod val="75000"/>
                    <a:lumOff val="25000"/>
                  </a:schemeClr>
                </a:solidFill>
                <a:latin typeface="+mn-lt"/>
                <a:ea typeface="+mn-ea"/>
                <a:cs typeface="+mn-cs"/>
              </a:rPr>
              <a:t>-</a:t>
            </a:r>
            <a:br>
              <a:rPr lang="hr-HR" dirty="0"/>
            </a:br>
            <a:br>
              <a:rPr lang="hr-HR" dirty="0"/>
            </a:br>
            <a:endParaRPr lang="hr-HR" sz="1800" dirty="0">
              <a:solidFill>
                <a:schemeClr val="tx1"/>
              </a:solidFill>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269" y="468274"/>
            <a:ext cx="4627045" cy="3250286"/>
          </a:xfrm>
          <a:prstGeom prst="rect">
            <a:avLst/>
          </a:prstGeom>
        </p:spPr>
      </p:pic>
    </p:spTree>
    <p:extLst>
      <p:ext uri="{BB962C8B-B14F-4D97-AF65-F5344CB8AC3E}">
        <p14:creationId xmlns:p14="http://schemas.microsoft.com/office/powerpoint/2010/main" val="1915138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7274539" y="748935"/>
            <a:ext cx="4004145" cy="5146767"/>
          </a:xfrm>
          <a:prstGeom prst="rect">
            <a:avLst/>
          </a:prstGeom>
        </p:spPr>
      </p:pic>
      <p:sp>
        <p:nvSpPr>
          <p:cNvPr id="3" name="Rezervirano mjesto teksta 2"/>
          <p:cNvSpPr>
            <a:spLocks noGrp="1"/>
          </p:cNvSpPr>
          <p:nvPr>
            <p:ph type="body" idx="1"/>
          </p:nvPr>
        </p:nvSpPr>
        <p:spPr>
          <a:xfrm>
            <a:off x="304800" y="757647"/>
            <a:ext cx="7428411" cy="5283716"/>
          </a:xfrm>
        </p:spPr>
        <p:txBody>
          <a:bodyPr>
            <a:normAutofit/>
          </a:bodyPr>
          <a:lstStyle/>
          <a:p>
            <a:r>
              <a:rPr lang="hr-HR" sz="2400" dirty="0"/>
              <a:t>- Ako odabereš mene - reče </a:t>
            </a:r>
            <a:r>
              <a:rPr lang="hr-HR" sz="2400" b="1" dirty="0" err="1">
                <a:solidFill>
                  <a:srgbClr val="00B050"/>
                </a:solidFill>
              </a:rPr>
              <a:t>Hera</a:t>
            </a:r>
            <a:r>
              <a:rPr lang="hr-HR" sz="2400" dirty="0"/>
              <a:t> - učinit ću da postaneš najmoćniji čovjek na svijetu!</a:t>
            </a:r>
            <a:br>
              <a:rPr lang="hr-HR" sz="2400" dirty="0"/>
            </a:br>
            <a:r>
              <a:rPr lang="hr-HR" sz="2400" dirty="0"/>
              <a:t>- Ako prosudiš da sam ja najljepša - reče </a:t>
            </a:r>
            <a:r>
              <a:rPr lang="hr-HR" sz="2400" b="1" dirty="0">
                <a:solidFill>
                  <a:srgbClr val="00B050"/>
                </a:solidFill>
              </a:rPr>
              <a:t>Atena</a:t>
            </a:r>
            <a:r>
              <a:rPr lang="hr-HR" sz="2400" dirty="0"/>
              <a:t> - postat ćeš najhrabriji među ratnicima!</a:t>
            </a:r>
            <a:br>
              <a:rPr lang="hr-HR" sz="2400" dirty="0"/>
            </a:br>
            <a:r>
              <a:rPr lang="hr-HR" sz="2400" dirty="0"/>
              <a:t>- Ako meni daš jabuku - </a:t>
            </a:r>
            <a:r>
              <a:rPr lang="hr-HR" sz="2400" b="1" dirty="0">
                <a:solidFill>
                  <a:srgbClr val="00B050"/>
                </a:solidFill>
              </a:rPr>
              <a:t>Afrodita</a:t>
            </a:r>
            <a:r>
              <a:rPr lang="hr-HR" sz="2400" dirty="0"/>
              <a:t> mu umiljatim glasom šapne u uho - naći ću način da oženiš najljepšu djevojku na svijetu!</a:t>
            </a:r>
            <a:br>
              <a:rPr lang="hr-HR" sz="2400" dirty="0"/>
            </a:br>
            <a:br>
              <a:rPr lang="hr-HR" sz="2400" dirty="0"/>
            </a:br>
            <a:r>
              <a:rPr lang="hr-HR" sz="2400" dirty="0"/>
              <a:t>Paris, koji je bio mlad i romantičan, odabere Afroditin dar. </a:t>
            </a:r>
            <a:br>
              <a:rPr lang="hr-HR" sz="2400" dirty="0"/>
            </a:br>
            <a:r>
              <a:rPr lang="hr-HR" sz="2400" dirty="0"/>
              <a:t>Ubrzo se zaljubio u grčku princezu Helenu i tako izazvao strašan Trojanski rat.</a:t>
            </a:r>
            <a:br>
              <a:rPr lang="hr-HR" sz="2400" dirty="0"/>
            </a:br>
            <a:br>
              <a:rPr lang="hr-HR" sz="2400" dirty="0"/>
            </a:br>
            <a:endParaRPr lang="hr-HR" sz="2400" dirty="0"/>
          </a:p>
        </p:txBody>
      </p:sp>
    </p:spTree>
    <p:extLst>
      <p:ext uri="{BB962C8B-B14F-4D97-AF65-F5344CB8AC3E}">
        <p14:creationId xmlns:p14="http://schemas.microsoft.com/office/powerpoint/2010/main" val="137225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00297" y="139338"/>
            <a:ext cx="11181806" cy="1576251"/>
          </a:xfrm>
        </p:spPr>
        <p:txBody>
          <a:bodyPr/>
          <a:lstStyle/>
          <a:p>
            <a:r>
              <a:rPr lang="hr-HR" dirty="0"/>
              <a:t>Afrodita daje Parisu </a:t>
            </a:r>
            <a:r>
              <a:rPr lang="hr-HR" u="sng" dirty="0">
                <a:hlinkClick r:id="rId2" tooltip="Helena (mitologija)"/>
              </a:rPr>
              <a:t>Helenu</a:t>
            </a:r>
            <a:r>
              <a:rPr lang="hr-HR" dirty="0"/>
              <a:t> za ženu</a:t>
            </a:r>
          </a:p>
        </p:txBody>
      </p:sp>
      <p:pic>
        <p:nvPicPr>
          <p:cNvPr id="1026" name="Picture 2" descr="https://upload.wikimedia.org/wikipedia/commons/thumb/2/2b/Gavin_Hamilton_001.jpg/800px-Gavin_Hamilton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839" y="1463041"/>
            <a:ext cx="4313299" cy="507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90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4171" y="225245"/>
            <a:ext cx="9099831" cy="1172482"/>
          </a:xfrm>
        </p:spPr>
        <p:txBody>
          <a:bodyPr/>
          <a:lstStyle/>
          <a:p>
            <a:r>
              <a:rPr lang="hr-HR" dirty="0"/>
              <a:t> Rođenje Diane i Apolona</a:t>
            </a:r>
          </a:p>
        </p:txBody>
      </p:sp>
      <p:sp>
        <p:nvSpPr>
          <p:cNvPr id="3" name="Rezervirano mjesto teksta 2"/>
          <p:cNvSpPr>
            <a:spLocks noGrp="1"/>
          </p:cNvSpPr>
          <p:nvPr>
            <p:ph type="body" idx="1"/>
          </p:nvPr>
        </p:nvSpPr>
        <p:spPr>
          <a:xfrm>
            <a:off x="322217" y="1881051"/>
            <a:ext cx="11730446" cy="5747658"/>
          </a:xfrm>
        </p:spPr>
        <p:txBody>
          <a:bodyPr>
            <a:normAutofit/>
          </a:bodyPr>
          <a:lstStyle/>
          <a:p>
            <a:r>
              <a:rPr lang="hr-HR" sz="2400" dirty="0"/>
              <a:t>Kad je božica </a:t>
            </a:r>
            <a:r>
              <a:rPr lang="hr-HR" sz="2400" dirty="0" err="1"/>
              <a:t>Hera</a:t>
            </a:r>
            <a:r>
              <a:rPr lang="hr-HR" sz="2400" dirty="0"/>
              <a:t> saznala da Leta nosi djecu njezina muža Zeusa, bila je bijesna i ljubomorna te se odlučila osvetiti tako što nije dopustila </a:t>
            </a:r>
            <a:r>
              <a:rPr lang="hr-HR" sz="2400" dirty="0" err="1"/>
              <a:t>LetI</a:t>
            </a:r>
            <a:r>
              <a:rPr lang="hr-HR" sz="2400" dirty="0"/>
              <a:t> da ostane na čvrstoj zemlji (kopnu ili otoku) i Leta je bila prisiljena tražiti gdje će roditi. Dok ju je gonila zmija Piton s glavom </a:t>
            </a:r>
            <a:r>
              <a:rPr lang="hr-HR" sz="2400" dirty="0">
                <a:solidFill>
                  <a:schemeClr val="tx1"/>
                </a:solidFill>
              </a:rPr>
              <a:t>zmaja</a:t>
            </a:r>
            <a:r>
              <a:rPr lang="hr-HR" sz="2400" dirty="0"/>
              <a:t> koju je poslala </a:t>
            </a:r>
            <a:r>
              <a:rPr lang="hr-HR" sz="2400" dirty="0" err="1"/>
              <a:t>Hera</a:t>
            </a:r>
            <a:r>
              <a:rPr lang="hr-HR" sz="2400" dirty="0"/>
              <a:t>, Leta je naišla na novostvoreni </a:t>
            </a:r>
            <a:r>
              <a:rPr lang="hr-HR" sz="2400" b="1" dirty="0">
                <a:solidFill>
                  <a:srgbClr val="00B050"/>
                </a:solidFill>
              </a:rPr>
              <a:t>OTOK DEL - DELOS </a:t>
            </a:r>
            <a:r>
              <a:rPr lang="hr-HR" sz="2400" dirty="0"/>
              <a:t>koji je plutao na vodi i nije bio ni kopno niti otok. Kad je na njega kročila, dvije su stijene izronile iz morskih dubina; jedna je zaustavila kretanje otoka, a druga stala zmiji na put. Zatim je Leta rodila blizance, sina Apolona i kćer Dianu. Poslije je Zeus prikovao Del za dno oceana da više ne pluta, a otok je postao posvećen Apolonu.</a:t>
            </a:r>
          </a:p>
          <a:p>
            <a:endParaRPr lang="hr-HR" dirty="0"/>
          </a:p>
        </p:txBody>
      </p:sp>
      <p:pic>
        <p:nvPicPr>
          <p:cNvPr id="5" name="Slika 4"/>
          <p:cNvPicPr>
            <a:picLocks noChangeAspect="1"/>
          </p:cNvPicPr>
          <p:nvPr/>
        </p:nvPicPr>
        <p:blipFill>
          <a:blip r:embed="rId2"/>
          <a:stretch>
            <a:fillRect/>
          </a:stretch>
        </p:blipFill>
        <p:spPr>
          <a:xfrm>
            <a:off x="6748526" y="114398"/>
            <a:ext cx="4163929" cy="2780017"/>
          </a:xfrm>
          <a:prstGeom prst="rect">
            <a:avLst/>
          </a:prstGeom>
        </p:spPr>
      </p:pic>
    </p:spTree>
    <p:extLst>
      <p:ext uri="{BB962C8B-B14F-4D97-AF65-F5344CB8AC3E}">
        <p14:creationId xmlns:p14="http://schemas.microsoft.com/office/powerpoint/2010/main" val="3359606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1"/>
          </p:nvPr>
        </p:nvSpPr>
        <p:spPr>
          <a:xfrm>
            <a:off x="461554" y="4781006"/>
            <a:ext cx="11207931" cy="1724296"/>
          </a:xfrm>
        </p:spPr>
        <p:txBody>
          <a:bodyPr/>
          <a:lstStyle/>
          <a:p>
            <a:r>
              <a:rPr lang="hr-HR" sz="2400" dirty="0"/>
              <a:t>Legenda kaže da je Diana rođena prva, a potom je pomogla majci da porodi njezina brata Apolona. </a:t>
            </a:r>
          </a:p>
          <a:p>
            <a:endParaRPr lang="hr-HR" dirty="0"/>
          </a:p>
        </p:txBody>
      </p:sp>
      <p:pic>
        <p:nvPicPr>
          <p:cNvPr id="5" name="Slika 4"/>
          <p:cNvPicPr>
            <a:picLocks noChangeAspect="1"/>
          </p:cNvPicPr>
          <p:nvPr/>
        </p:nvPicPr>
        <p:blipFill>
          <a:blip r:embed="rId2"/>
          <a:stretch>
            <a:fillRect/>
          </a:stretch>
        </p:blipFill>
        <p:spPr>
          <a:xfrm>
            <a:off x="2052053" y="386065"/>
            <a:ext cx="3242758" cy="4248645"/>
          </a:xfrm>
          <a:prstGeom prst="rect">
            <a:avLst/>
          </a:prstGeom>
        </p:spPr>
      </p:pic>
      <p:pic>
        <p:nvPicPr>
          <p:cNvPr id="6" name="Slika 5"/>
          <p:cNvPicPr>
            <a:picLocks noChangeAspect="1"/>
          </p:cNvPicPr>
          <p:nvPr/>
        </p:nvPicPr>
        <p:blipFill>
          <a:blip r:embed="rId3"/>
          <a:stretch>
            <a:fillRect/>
          </a:stretch>
        </p:blipFill>
        <p:spPr>
          <a:xfrm>
            <a:off x="6846580" y="340379"/>
            <a:ext cx="3281487" cy="4271284"/>
          </a:xfrm>
          <a:prstGeom prst="rect">
            <a:avLst/>
          </a:prstGeom>
        </p:spPr>
      </p:pic>
    </p:spTree>
    <p:extLst>
      <p:ext uri="{BB962C8B-B14F-4D97-AF65-F5344CB8AC3E}">
        <p14:creationId xmlns:p14="http://schemas.microsoft.com/office/powerpoint/2010/main" val="120493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lika 2" descr="Slika na kojoj se prikazuje tekst, izbornik, broj, snimka zaslona&#10;&#10;Sadržaj generiran umjetnom inteligencijom može biti netočan.">
            <a:extLst>
              <a:ext uri="{FF2B5EF4-FFF2-40B4-BE49-F238E27FC236}">
                <a16:creationId xmlns:a16="http://schemas.microsoft.com/office/drawing/2014/main" id="{04888094-BA5D-59F4-251E-4F7004E2F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892" y="0"/>
            <a:ext cx="7668907" cy="6863673"/>
          </a:xfrm>
          <a:prstGeom prst="rect">
            <a:avLst/>
          </a:prstGeom>
        </p:spPr>
      </p:pic>
    </p:spTree>
    <p:extLst>
      <p:ext uri="{BB962C8B-B14F-4D97-AF65-F5344CB8AC3E}">
        <p14:creationId xmlns:p14="http://schemas.microsoft.com/office/powerpoint/2010/main" val="2922909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59429" y="609600"/>
            <a:ext cx="5447212" cy="631371"/>
          </a:xfrm>
        </p:spPr>
        <p:txBody>
          <a:bodyPr>
            <a:noAutofit/>
          </a:bodyPr>
          <a:lstStyle/>
          <a:p>
            <a:r>
              <a:rPr lang="hr-HR" dirty="0"/>
              <a:t>DIANA - ARTEMIDA</a:t>
            </a:r>
          </a:p>
        </p:txBody>
      </p:sp>
      <p:sp>
        <p:nvSpPr>
          <p:cNvPr id="3" name="Rezervirano mjesto teksta 2"/>
          <p:cNvSpPr>
            <a:spLocks noGrp="1"/>
          </p:cNvSpPr>
          <p:nvPr>
            <p:ph type="body" idx="1"/>
          </p:nvPr>
        </p:nvSpPr>
        <p:spPr>
          <a:xfrm>
            <a:off x="148047" y="2203269"/>
            <a:ext cx="7872548" cy="4850674"/>
          </a:xfrm>
        </p:spPr>
        <p:txBody>
          <a:bodyPr>
            <a:normAutofit/>
          </a:bodyPr>
          <a:lstStyle/>
          <a:p>
            <a:r>
              <a:rPr lang="hr-HR" sz="2400" dirty="0"/>
              <a:t>Kći Jupitera i </a:t>
            </a:r>
            <a:r>
              <a:rPr lang="hr-HR" sz="2400" dirty="0" err="1"/>
              <a:t>Latone</a:t>
            </a:r>
            <a:r>
              <a:rPr lang="hr-HR" sz="2400" dirty="0"/>
              <a:t>, blizanka </a:t>
            </a:r>
            <a:r>
              <a:rPr lang="hr-HR" sz="2400" dirty="0" err="1"/>
              <a:t>Aplonova</a:t>
            </a:r>
            <a:endParaRPr lang="hr-HR" sz="2400" dirty="0"/>
          </a:p>
          <a:p>
            <a:r>
              <a:rPr lang="hr-HR" sz="2400" dirty="0"/>
              <a:t>Božica svjetlosti, mjeseca i lova</a:t>
            </a:r>
          </a:p>
          <a:p>
            <a:r>
              <a:rPr lang="hr-HR" sz="2400" dirty="0"/>
              <a:t>Zaštitnica robova</a:t>
            </a:r>
          </a:p>
          <a:p>
            <a:r>
              <a:rPr lang="hr-HR" sz="2400" dirty="0"/>
              <a:t>Imala je hram na </a:t>
            </a:r>
            <a:r>
              <a:rPr lang="hr-HR" sz="2400" dirty="0" err="1"/>
              <a:t>Aventinu</a:t>
            </a:r>
            <a:r>
              <a:rPr lang="hr-HR" sz="2400" dirty="0"/>
              <a:t> koji je osnovao kralj </a:t>
            </a:r>
            <a:r>
              <a:rPr lang="hr-HR" sz="2400" dirty="0" err="1"/>
              <a:t>Servije</a:t>
            </a:r>
            <a:r>
              <a:rPr lang="hr-HR" sz="2400" dirty="0"/>
              <a:t> Tulije, u koji ne smiju muškarci</a:t>
            </a:r>
          </a:p>
          <a:p>
            <a:r>
              <a:rPr lang="hr-HR" sz="2400" dirty="0"/>
              <a:t>Ne smije ju se vidjeti golu = smrt</a:t>
            </a:r>
          </a:p>
          <a:p>
            <a:r>
              <a:rPr lang="hr-HR" sz="2400" dirty="0"/>
              <a:t>Diana je bila simbol nevinosti – njen glavni atribut bilo je djevičanstvo.</a:t>
            </a:r>
          </a:p>
          <a:p>
            <a:r>
              <a:rPr lang="hr-HR" sz="2400" dirty="0"/>
              <a:t>Bila je prikazivana s lukom i strijelama</a:t>
            </a:r>
          </a:p>
          <a:p>
            <a:r>
              <a:rPr lang="hr-HR" sz="2400" dirty="0"/>
              <a:t>Njena životinja je košuta</a:t>
            </a:r>
          </a:p>
          <a:p>
            <a:pPr marL="285750" indent="-285750">
              <a:buFontTx/>
              <a:buChar char="-"/>
            </a:pPr>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829" y="98245"/>
            <a:ext cx="1268005" cy="1904728"/>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1" y="202746"/>
            <a:ext cx="4429125" cy="2076450"/>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658" y="2758293"/>
            <a:ext cx="3735978" cy="4030390"/>
          </a:xfrm>
          <a:prstGeom prst="rect">
            <a:avLst/>
          </a:prstGeom>
        </p:spPr>
      </p:pic>
    </p:spTree>
    <p:extLst>
      <p:ext uri="{BB962C8B-B14F-4D97-AF65-F5344CB8AC3E}">
        <p14:creationId xmlns:p14="http://schemas.microsoft.com/office/powerpoint/2010/main" val="2511064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5" y="339591"/>
            <a:ext cx="3581156" cy="679268"/>
          </a:xfrm>
        </p:spPr>
        <p:txBody>
          <a:bodyPr>
            <a:normAutofit fontScale="90000"/>
          </a:bodyPr>
          <a:lstStyle/>
          <a:p>
            <a:r>
              <a:rPr lang="hr-HR" dirty="0"/>
              <a:t>DIANA I ORION</a:t>
            </a:r>
          </a:p>
        </p:txBody>
      </p:sp>
      <p:sp>
        <p:nvSpPr>
          <p:cNvPr id="3" name="Rezervirano mjesto teksta 2"/>
          <p:cNvSpPr>
            <a:spLocks noGrp="1"/>
          </p:cNvSpPr>
          <p:nvPr>
            <p:ph type="body" idx="1"/>
          </p:nvPr>
        </p:nvSpPr>
        <p:spPr>
          <a:xfrm>
            <a:off x="0" y="3622767"/>
            <a:ext cx="11913325" cy="3130730"/>
          </a:xfrm>
        </p:spPr>
        <p:txBody>
          <a:bodyPr>
            <a:normAutofit/>
          </a:bodyPr>
          <a:lstStyle/>
          <a:p>
            <a:r>
              <a:rPr lang="hr-HR" dirty="0"/>
              <a:t>Diana je bila jako lijepa ali je još u ranoj mladosti odlučila da se neće udavati ni za boga ni za smrtnika. Obilazili su je mnogi prosci ali svaki put bez uspjeha. U nju se zaljubio divovski lovac </a:t>
            </a:r>
            <a:r>
              <a:rPr lang="hr-HR" dirty="0" err="1"/>
              <a:t>Orion</a:t>
            </a:r>
            <a:r>
              <a:rPr lang="hr-HR" dirty="0"/>
              <a:t>, sin Posejdona. Pokušavao je uvjeriti Dianu da ga zavoli. Bio je možda i previše napastan i tvrdoglav te je </a:t>
            </a:r>
            <a:r>
              <a:rPr lang="hr-HR" dirty="0" err="1"/>
              <a:t>Artemida</a:t>
            </a:r>
            <a:r>
              <a:rPr lang="hr-HR" dirty="0"/>
              <a:t> odlučila održati mu lekciju. Budući da je bila prijateljica sa svim životinjama, naročito onim najopasnijima, </a:t>
            </a:r>
            <a:r>
              <a:rPr lang="hr-HR" dirty="0" err="1"/>
              <a:t>Artemida</a:t>
            </a:r>
            <a:r>
              <a:rPr lang="hr-HR" dirty="0"/>
              <a:t> zatraži pomoć od škorpiona. Škorpion ubode </a:t>
            </a:r>
            <a:r>
              <a:rPr lang="hr-HR" dirty="0" err="1"/>
              <a:t>Oriona</a:t>
            </a:r>
            <a:r>
              <a:rPr lang="hr-HR" dirty="0"/>
              <a:t> u petu i za samo nekoliko trenutaka njegov smrtonosni otrov ubije jadnog diva. Da bi zahvalila škorpionu </a:t>
            </a:r>
            <a:r>
              <a:rPr lang="hr-HR" dirty="0" err="1"/>
              <a:t>Artemida</a:t>
            </a:r>
            <a:r>
              <a:rPr lang="hr-HR" dirty="0"/>
              <a:t> ga pretvori u jedno zviježđe. I dan danas, za vedrih noći bez mjesečine, može se na nebu vidjeti skupina zvijezda u obliku škorpiona koji proganjaju divovskog lovca duž cijelog nebeskog svoda.</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194" y="133485"/>
            <a:ext cx="6657975" cy="3743325"/>
          </a:xfrm>
          <a:prstGeom prst="rect">
            <a:avLst/>
          </a:prstGeom>
        </p:spPr>
      </p:pic>
      <p:pic>
        <p:nvPicPr>
          <p:cNvPr id="8" name="Slika 7"/>
          <p:cNvPicPr/>
          <p:nvPr/>
        </p:nvPicPr>
        <p:blipFill>
          <a:blip r:embed="rId3">
            <a:extLst>
              <a:ext uri="{28A0092B-C50C-407E-A947-70E740481C1C}">
                <a14:useLocalDpi xmlns:a14="http://schemas.microsoft.com/office/drawing/2010/main" val="0"/>
              </a:ext>
            </a:extLst>
          </a:blip>
          <a:srcRect/>
          <a:stretch>
            <a:fillRect/>
          </a:stretch>
        </p:blipFill>
        <p:spPr bwMode="auto">
          <a:xfrm>
            <a:off x="1257912" y="1213348"/>
            <a:ext cx="2295185" cy="2300560"/>
          </a:xfrm>
          <a:prstGeom prst="rect">
            <a:avLst/>
          </a:prstGeom>
          <a:noFill/>
          <a:ln>
            <a:noFill/>
          </a:ln>
        </p:spPr>
      </p:pic>
    </p:spTree>
    <p:extLst>
      <p:ext uri="{BB962C8B-B14F-4D97-AF65-F5344CB8AC3E}">
        <p14:creationId xmlns:p14="http://schemas.microsoft.com/office/powerpoint/2010/main" val="1539793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53252" y="548640"/>
            <a:ext cx="4941217" cy="1149531"/>
          </a:xfrm>
        </p:spPr>
        <p:txBody>
          <a:bodyPr>
            <a:normAutofit fontScale="90000"/>
          </a:bodyPr>
          <a:lstStyle/>
          <a:p>
            <a:r>
              <a:rPr lang="hr-HR" dirty="0"/>
              <a:t>        APOLON</a:t>
            </a:r>
            <a:br>
              <a:rPr lang="hr-HR" dirty="0"/>
            </a:br>
            <a:r>
              <a:rPr lang="hr-HR" sz="2200" dirty="0"/>
              <a:t>sin Jupitera i </a:t>
            </a:r>
            <a:r>
              <a:rPr lang="hr-HR" sz="2200" dirty="0" err="1"/>
              <a:t>Latone</a:t>
            </a:r>
            <a:r>
              <a:rPr lang="hr-HR" sz="2200" dirty="0"/>
              <a:t>, blizanac Diane</a:t>
            </a:r>
            <a:br>
              <a:rPr lang="hr-HR" sz="2200" dirty="0">
                <a:solidFill>
                  <a:schemeClr val="tx1"/>
                </a:solidFill>
              </a:rPr>
            </a:br>
            <a:endParaRPr lang="hr-HR" sz="2200" dirty="0">
              <a:solidFill>
                <a:schemeClr val="tx1"/>
              </a:solidFill>
            </a:endParaRPr>
          </a:p>
        </p:txBody>
      </p:sp>
      <p:sp>
        <p:nvSpPr>
          <p:cNvPr id="3" name="Rezervirano mjesto teksta 2"/>
          <p:cNvSpPr>
            <a:spLocks noGrp="1"/>
          </p:cNvSpPr>
          <p:nvPr>
            <p:ph type="body" idx="1"/>
          </p:nvPr>
        </p:nvSpPr>
        <p:spPr>
          <a:xfrm>
            <a:off x="403015" y="2521131"/>
            <a:ext cx="11782722" cy="4715692"/>
          </a:xfrm>
        </p:spPr>
        <p:txBody>
          <a:bodyPr>
            <a:normAutofit/>
          </a:bodyPr>
          <a:lstStyle/>
          <a:p>
            <a:r>
              <a:rPr lang="hr-HR" dirty="0"/>
              <a:t>Ljudi su ga poštovali jer je bio bog svjetlosti i SUNCA (</a:t>
            </a:r>
            <a:r>
              <a:rPr lang="hr-HR" dirty="0" err="1"/>
              <a:t>Phoebus</a:t>
            </a:r>
            <a:r>
              <a:rPr lang="hr-HR" dirty="0"/>
              <a:t>) bez čega</a:t>
            </a:r>
          </a:p>
          <a:p>
            <a:r>
              <a:rPr lang="hr-HR" dirty="0"/>
              <a:t>život ne bi bio moguć - Post </a:t>
            </a:r>
            <a:r>
              <a:rPr lang="hr-HR" dirty="0" err="1"/>
              <a:t>nubila</a:t>
            </a:r>
            <a:r>
              <a:rPr lang="hr-HR" dirty="0"/>
              <a:t> </a:t>
            </a:r>
            <a:r>
              <a:rPr lang="hr-HR" dirty="0" err="1"/>
              <a:t>Phoebus</a:t>
            </a:r>
            <a:r>
              <a:rPr lang="hr-HR" dirty="0"/>
              <a:t> – poslije kiše sunce</a:t>
            </a:r>
          </a:p>
          <a:p>
            <a:r>
              <a:rPr lang="hr-HR" dirty="0"/>
              <a:t>Bog muške ljepote, bog umjetnosti, bog medicine </a:t>
            </a:r>
          </a:p>
          <a:p>
            <a:r>
              <a:rPr lang="hr-HR" dirty="0"/>
              <a:t>Vođa je Muza te pritom i bog glazbe i poezije.</a:t>
            </a:r>
          </a:p>
          <a:p>
            <a:r>
              <a:rPr lang="hr-HR" dirty="0"/>
              <a:t>Posebno ga je štovao car August</a:t>
            </a:r>
          </a:p>
          <a:p>
            <a:r>
              <a:rPr lang="hr-HR" dirty="0">
                <a:solidFill>
                  <a:schemeClr val="tx1"/>
                </a:solidFill>
              </a:rPr>
              <a:t>Apolonov je dolazak na Olimp donosio radost i dobro raspoloženje. Dolazio je kao vođa Muza, svirao bi liru, a nitko mu nije bio ravan te bi čak i Mars uzdahnuo na njegovu svirku. Apolon i Diana bili su Zeusovi miljenici, a to je bio razlog ljubomore drugih bogova. </a:t>
            </a: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584" y="306842"/>
            <a:ext cx="3868153" cy="4474164"/>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90" y="65315"/>
            <a:ext cx="2495007" cy="2988173"/>
          </a:xfrm>
          <a:prstGeom prst="rect">
            <a:avLst/>
          </a:prstGeom>
        </p:spPr>
      </p:pic>
    </p:spTree>
    <p:extLst>
      <p:ext uri="{BB962C8B-B14F-4D97-AF65-F5344CB8AC3E}">
        <p14:creationId xmlns:p14="http://schemas.microsoft.com/office/powerpoint/2010/main" val="4091793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7349" y="0"/>
            <a:ext cx="6984274" cy="2185851"/>
          </a:xfrm>
        </p:spPr>
        <p:txBody>
          <a:bodyPr>
            <a:normAutofit/>
          </a:bodyPr>
          <a:lstStyle/>
          <a:p>
            <a:r>
              <a:rPr lang="hr-HR" dirty="0"/>
              <a:t>ASKLEPIJE - ESKULAP</a:t>
            </a:r>
            <a:br>
              <a:rPr lang="hr-HR" dirty="0"/>
            </a:br>
            <a:r>
              <a:rPr lang="hr-HR" dirty="0"/>
              <a:t>Bog medicine</a:t>
            </a:r>
          </a:p>
        </p:txBody>
      </p:sp>
      <p:sp>
        <p:nvSpPr>
          <p:cNvPr id="3" name="Rezervirano mjesto teksta 2"/>
          <p:cNvSpPr>
            <a:spLocks noGrp="1"/>
          </p:cNvSpPr>
          <p:nvPr>
            <p:ph type="body" idx="1"/>
          </p:nvPr>
        </p:nvSpPr>
        <p:spPr>
          <a:xfrm>
            <a:off x="156754" y="1428206"/>
            <a:ext cx="8216537" cy="5286103"/>
          </a:xfrm>
        </p:spPr>
        <p:txBody>
          <a:bodyPr>
            <a:normAutofit/>
          </a:bodyPr>
          <a:lstStyle/>
          <a:p>
            <a:r>
              <a:rPr lang="hr-HR" sz="3200" dirty="0"/>
              <a:t>Eskulap, Apolonov sin, bio je iskusni liječnik u antičkoj grčkoj mitologiji. Proglašen je bogom medicine i </a:t>
            </a:r>
            <a:r>
              <a:rPr lang="hr-HR" sz="3200" dirty="0" err="1"/>
              <a:t>liječništva</a:t>
            </a:r>
            <a:r>
              <a:rPr lang="hr-HR" sz="3200" dirty="0"/>
              <a:t>.</a:t>
            </a:r>
          </a:p>
          <a:p>
            <a:r>
              <a:rPr lang="hr-HR" sz="3200" dirty="0"/>
              <a:t>Eskulap je bio toliko vješt u medicinskom umijeću da je govorio kako je mogao pacijente vratiti iz mrtvih. </a:t>
            </a:r>
          </a:p>
        </p:txBody>
      </p:sp>
      <p:pic>
        <p:nvPicPr>
          <p:cNvPr id="2050" name="Picture 2" descr="https://upload.wikimedia.org/wikipedia/commons/thumb/2/22/NAMA-Asklepios_Epidaure.jpg/320px-NAMA-Asklepios_Epida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39" y="411400"/>
            <a:ext cx="2939143" cy="589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58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3"/>
          <p:cNvSpPr/>
          <p:nvPr/>
        </p:nvSpPr>
        <p:spPr>
          <a:xfrm>
            <a:off x="165463" y="1724298"/>
            <a:ext cx="8656320" cy="4462760"/>
          </a:xfrm>
          <a:prstGeom prst="rect">
            <a:avLst/>
          </a:prstGeom>
        </p:spPr>
        <p:txBody>
          <a:bodyPr wrap="square">
            <a:spAutoFit/>
          </a:bodyPr>
          <a:lstStyle/>
          <a:p>
            <a:r>
              <a:rPr lang="hr-HR" sz="2800" dirty="0"/>
              <a:t>Naravno postoje više mitova o Eskulapu, ovo je jedan od njih.</a:t>
            </a:r>
          </a:p>
          <a:p>
            <a:r>
              <a:rPr lang="hr-HR" sz="2800" dirty="0"/>
              <a:t>Eskulap je bio u kući oboljeloga </a:t>
            </a:r>
            <a:r>
              <a:rPr lang="hr-HR" sz="2800" dirty="0" err="1"/>
              <a:t>Glauka</a:t>
            </a:r>
            <a:r>
              <a:rPr lang="hr-HR" sz="2800" dirty="0"/>
              <a:t>. Dok se Eskulap brinuo o </a:t>
            </a:r>
            <a:r>
              <a:rPr lang="hr-HR" sz="2800" dirty="0" err="1"/>
              <a:t>Glauku</a:t>
            </a:r>
            <a:r>
              <a:rPr lang="hr-HR" sz="2800" dirty="0"/>
              <a:t>, dođe jedna zmija i </a:t>
            </a:r>
            <a:r>
              <a:rPr lang="hr-HR" sz="2800" dirty="0" err="1"/>
              <a:t>obavije</a:t>
            </a:r>
            <a:r>
              <a:rPr lang="hr-HR" sz="2800" dirty="0"/>
              <a:t> se oko štapa koji je Eskulap uvijek nosio sa sobom. Kad je ubio zmiju koja se obavila oko štapa, dođe druga zmija noseći u ustima neku travu i njome oživi ubijenu zmiju. Eskulap iskoristi priliku i otkrije koja je to trava te njome počne  liječiti smrtnike (ljude).</a:t>
            </a:r>
          </a:p>
          <a:p>
            <a:endParaRPr lang="hr-HR" sz="3200" dirty="0"/>
          </a:p>
        </p:txBody>
      </p:sp>
      <p:sp>
        <p:nvSpPr>
          <p:cNvPr id="5" name="Naslov 4"/>
          <p:cNvSpPr>
            <a:spLocks noGrp="1"/>
          </p:cNvSpPr>
          <p:nvPr>
            <p:ph type="ctrTitle"/>
          </p:nvPr>
        </p:nvSpPr>
        <p:spPr>
          <a:xfrm>
            <a:off x="330927" y="627018"/>
            <a:ext cx="6522720" cy="1027612"/>
          </a:xfrm>
        </p:spPr>
        <p:txBody>
          <a:bodyPr/>
          <a:lstStyle/>
          <a:p>
            <a:r>
              <a:rPr lang="hr-HR" dirty="0"/>
              <a:t>MIT O ESKULAPU</a:t>
            </a:r>
          </a:p>
        </p:txBody>
      </p:sp>
      <p:pic>
        <p:nvPicPr>
          <p:cNvPr id="7" name="Slika 6"/>
          <p:cNvPicPr>
            <a:picLocks noChangeAspect="1"/>
          </p:cNvPicPr>
          <p:nvPr/>
        </p:nvPicPr>
        <p:blipFill>
          <a:blip r:embed="rId2"/>
          <a:stretch>
            <a:fillRect/>
          </a:stretch>
        </p:blipFill>
        <p:spPr>
          <a:xfrm>
            <a:off x="8752844" y="247653"/>
            <a:ext cx="3255546" cy="2426418"/>
          </a:xfrm>
          <a:prstGeom prst="rect">
            <a:avLst/>
          </a:prstGeom>
        </p:spPr>
      </p:pic>
    </p:spTree>
    <p:extLst>
      <p:ext uri="{BB962C8B-B14F-4D97-AF65-F5344CB8AC3E}">
        <p14:creationId xmlns:p14="http://schemas.microsoft.com/office/powerpoint/2010/main" val="560326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287384" y="879567"/>
            <a:ext cx="7454536" cy="5161796"/>
          </a:xfrm>
        </p:spPr>
        <p:txBody>
          <a:bodyPr>
            <a:normAutofit fontScale="92500" lnSpcReduction="20000"/>
          </a:bodyPr>
          <a:lstStyle/>
          <a:p>
            <a:pPr marL="0" indent="0">
              <a:buNone/>
            </a:pPr>
            <a:r>
              <a:rPr lang="hr-HR" sz="2800" dirty="0"/>
              <a:t>Ljudi više nisu umirali i to zabrine boga podzemnoga svijeta Hada, koji nije više dobivao podanike, pa se obrati bratu Zeusu i zamoli ga da nešto poduzme jer u njegovu kraljevstvu (nebu i zemlji) sve je više podanika, a on će domalo ostati bez njih. </a:t>
            </a:r>
          </a:p>
          <a:p>
            <a:pPr marL="0" indent="0">
              <a:buNone/>
            </a:pPr>
            <a:r>
              <a:rPr lang="hr-HR" sz="2800" dirty="0"/>
              <a:t>Zeus se uplašio  zbog njegove sposobnosti, da oživljava </a:t>
            </a:r>
            <a:r>
              <a:rPr lang="hr-HR" sz="2800" dirty="0" err="1"/>
              <a:t>Ijude</a:t>
            </a:r>
            <a:r>
              <a:rPr lang="hr-HR" sz="2800" dirty="0"/>
              <a:t> te ih vraća iz Hada. Zbog toga je trgnuo munju kojom je ubio liječnika Eskulapa i tako se ponovno uspostavi prvobitna ravnoteža te ljudi počeše umirati i puniti </a:t>
            </a:r>
            <a:r>
              <a:rPr lang="hr-HR" sz="2800" dirty="0" err="1"/>
              <a:t>Plutonovo</a:t>
            </a:r>
            <a:r>
              <a:rPr lang="hr-HR" sz="2800" dirty="0"/>
              <a:t> kraljevstvo. </a:t>
            </a:r>
          </a:p>
          <a:p>
            <a:pPr marL="0" indent="0">
              <a:buNone/>
            </a:pPr>
            <a:r>
              <a:rPr lang="hr-HR" sz="2800" dirty="0"/>
              <a:t>Eskulapova smrt bila je pouka da se nijedan čovjek ne smije igrati Boga i narušavati ravnotežu između živih i mrtvih. </a:t>
            </a:r>
          </a:p>
          <a:p>
            <a:pPr marL="0" indent="0">
              <a:buNone/>
            </a:pPr>
            <a:endParaRPr lang="hr-HR" sz="2800" dirty="0"/>
          </a:p>
          <a:p>
            <a:endParaRPr lang="hr-HR" dirty="0"/>
          </a:p>
        </p:txBody>
      </p:sp>
      <p:pic>
        <p:nvPicPr>
          <p:cNvPr id="5" name="Slika 4"/>
          <p:cNvPicPr>
            <a:picLocks noChangeAspect="1"/>
          </p:cNvPicPr>
          <p:nvPr/>
        </p:nvPicPr>
        <p:blipFill>
          <a:blip r:embed="rId2"/>
          <a:stretch>
            <a:fillRect/>
          </a:stretch>
        </p:blipFill>
        <p:spPr>
          <a:xfrm>
            <a:off x="7743327" y="3699101"/>
            <a:ext cx="4070530" cy="2640738"/>
          </a:xfrm>
          <a:prstGeom prst="rect">
            <a:avLst/>
          </a:prstGeom>
        </p:spPr>
      </p:pic>
      <p:pic>
        <p:nvPicPr>
          <p:cNvPr id="6" name="Slika 5"/>
          <p:cNvPicPr>
            <a:picLocks noChangeAspect="1"/>
          </p:cNvPicPr>
          <p:nvPr/>
        </p:nvPicPr>
        <p:blipFill>
          <a:blip r:embed="rId3"/>
          <a:stretch>
            <a:fillRect/>
          </a:stretch>
        </p:blipFill>
        <p:spPr>
          <a:xfrm>
            <a:off x="7996788" y="926783"/>
            <a:ext cx="3473760" cy="1920920"/>
          </a:xfrm>
          <a:prstGeom prst="rect">
            <a:avLst/>
          </a:prstGeom>
        </p:spPr>
      </p:pic>
    </p:spTree>
    <p:extLst>
      <p:ext uri="{BB962C8B-B14F-4D97-AF65-F5344CB8AC3E}">
        <p14:creationId xmlns:p14="http://schemas.microsoft.com/office/powerpoint/2010/main" val="3657876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1"/>
          </p:nvPr>
        </p:nvSpPr>
        <p:spPr>
          <a:xfrm>
            <a:off x="252549" y="879567"/>
            <a:ext cx="7445828" cy="5161796"/>
          </a:xfrm>
        </p:spPr>
        <p:txBody>
          <a:bodyPr>
            <a:normAutofit/>
          </a:bodyPr>
          <a:lstStyle/>
          <a:p>
            <a:r>
              <a:rPr lang="hr-HR" sz="2800" dirty="0"/>
              <a:t>Zavladala je tuga među ljudima. Bolesni i nemoćni u kućama i hramovima izgovarali su naglas Eskulapovo ime i molili za pomoć. Ljudima je trebalo liječenje i bog koji će ih liječiti.</a:t>
            </a:r>
          </a:p>
          <a:p>
            <a:r>
              <a:rPr lang="hr-HR" sz="2800" dirty="0"/>
              <a:t>Međutim, shvativši Eskulapovu važnost, Zeus odluči uzdignuti ga među bogove i postaviti na nebo kao zviježđe </a:t>
            </a:r>
            <a:r>
              <a:rPr lang="hr-HR" sz="2800" dirty="0" err="1"/>
              <a:t>Zmijonosac</a:t>
            </a:r>
            <a:r>
              <a:rPr lang="hr-HR" sz="2800" dirty="0"/>
              <a:t>.</a:t>
            </a:r>
          </a:p>
          <a:p>
            <a:r>
              <a:rPr lang="hr-HR" sz="2800" dirty="0"/>
              <a:t>Na nebu ga prikaže kao starca sa stapom oko kojeg su omotane dvije zmije.</a:t>
            </a:r>
          </a:p>
          <a:p>
            <a:endParaRPr lang="hr-HR" dirty="0"/>
          </a:p>
        </p:txBody>
      </p:sp>
      <p:pic>
        <p:nvPicPr>
          <p:cNvPr id="4" name="Slika 3"/>
          <p:cNvPicPr>
            <a:picLocks noChangeAspect="1"/>
          </p:cNvPicPr>
          <p:nvPr/>
        </p:nvPicPr>
        <p:blipFill>
          <a:blip r:embed="rId2"/>
          <a:stretch>
            <a:fillRect/>
          </a:stretch>
        </p:blipFill>
        <p:spPr>
          <a:xfrm>
            <a:off x="8023478" y="378554"/>
            <a:ext cx="3773751" cy="6187976"/>
          </a:xfrm>
          <a:prstGeom prst="rect">
            <a:avLst/>
          </a:prstGeom>
        </p:spPr>
      </p:pic>
    </p:spTree>
    <p:extLst>
      <p:ext uri="{BB962C8B-B14F-4D97-AF65-F5344CB8AC3E}">
        <p14:creationId xmlns:p14="http://schemas.microsoft.com/office/powerpoint/2010/main" val="3194393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9337" y="330926"/>
            <a:ext cx="8103326" cy="3682274"/>
          </a:xfrm>
        </p:spPr>
        <p:txBody>
          <a:bodyPr>
            <a:normAutofit/>
          </a:bodyPr>
          <a:lstStyle/>
          <a:p>
            <a:r>
              <a:rPr lang="hr-HR" sz="2400" dirty="0" err="1">
                <a:solidFill>
                  <a:schemeClr val="tx1"/>
                </a:solidFill>
              </a:rPr>
              <a:t>Asklepijev</a:t>
            </a:r>
            <a:r>
              <a:rPr lang="hr-HR" sz="2400" dirty="0">
                <a:solidFill>
                  <a:schemeClr val="tx1"/>
                </a:solidFill>
              </a:rPr>
              <a:t> štap simbolizira doktorsko umijeće spajajući zmiju, koja svlačenjem svoje kože predstavlja simbol ponovnog rođenja i plodnosti, sa štapom, simbolom autoriteta pripisanom bogu medicine. </a:t>
            </a:r>
            <a:br>
              <a:rPr lang="hr-HR" sz="2400" dirty="0">
                <a:solidFill>
                  <a:schemeClr val="tx1"/>
                </a:solidFill>
              </a:rPr>
            </a:br>
            <a:r>
              <a:rPr lang="hr-HR" sz="2400" dirty="0">
                <a:solidFill>
                  <a:schemeClr val="tx1"/>
                </a:solidFill>
              </a:rPr>
              <a:t>Od 16.stoljeća Eskulapov štap se nameće kao oznaka cijele medicinske struke. </a:t>
            </a:r>
            <a:br>
              <a:rPr lang="hr-HR" sz="2400" b="1" dirty="0">
                <a:solidFill>
                  <a:schemeClr val="tx1"/>
                </a:solidFill>
              </a:rPr>
            </a:br>
            <a:br>
              <a:rPr lang="hr-HR" sz="2200" dirty="0">
                <a:solidFill>
                  <a:schemeClr val="tx1"/>
                </a:solidFill>
              </a:rPr>
            </a:br>
            <a:endParaRPr lang="hr-HR" dirty="0">
              <a:solidFill>
                <a:schemeClr val="tx1"/>
              </a:solidFill>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8828" y="724488"/>
            <a:ext cx="3488082" cy="5245237"/>
          </a:xfrm>
          <a:prstGeom prst="rect">
            <a:avLst/>
          </a:prstGeom>
        </p:spPr>
      </p:pic>
      <p:pic>
        <p:nvPicPr>
          <p:cNvPr id="5" name="Picture 4" descr="http://mediko.sveznadar.info/99Razno/10-sMojsi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115" y="3160712"/>
            <a:ext cx="2836301" cy="28675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likovni rezultat za eskulapov št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484" y="2869413"/>
            <a:ext cx="1076453" cy="345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576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8344" y="592183"/>
            <a:ext cx="10981508" cy="1628504"/>
          </a:xfrm>
        </p:spPr>
        <p:txBody>
          <a:bodyPr>
            <a:normAutofit fontScale="90000"/>
          </a:bodyPr>
          <a:lstStyle/>
          <a:p>
            <a:r>
              <a:rPr lang="hr-HR" sz="3600" dirty="0" err="1">
                <a:solidFill>
                  <a:schemeClr val="tx1"/>
                </a:solidFill>
              </a:rPr>
              <a:t>Kaducejev</a:t>
            </a:r>
            <a:r>
              <a:rPr lang="hr-HR" sz="3600" dirty="0">
                <a:solidFill>
                  <a:schemeClr val="tx1"/>
                </a:solidFill>
              </a:rPr>
              <a:t>, Hermesov štap se često miješa s </a:t>
            </a:r>
            <a:r>
              <a:rPr lang="hr-HR" sz="3600" dirty="0" err="1">
                <a:solidFill>
                  <a:schemeClr val="tx1"/>
                </a:solidFill>
              </a:rPr>
              <a:t>Asklepijevim</a:t>
            </a:r>
            <a:r>
              <a:rPr lang="hr-HR" sz="3600" dirty="0">
                <a:solidFill>
                  <a:schemeClr val="tx1"/>
                </a:solidFill>
              </a:rPr>
              <a:t> no oni nemaju nikakve veze</a:t>
            </a:r>
            <a:br>
              <a:rPr lang="hr-HR" dirty="0">
                <a:solidFill>
                  <a:schemeClr val="tx1"/>
                </a:solidFill>
              </a:rPr>
            </a:br>
            <a:endParaRPr lang="hr-HR" dirty="0">
              <a:solidFill>
                <a:schemeClr val="tx1"/>
              </a:solidFill>
            </a:endParaRPr>
          </a:p>
        </p:txBody>
      </p:sp>
      <p:sp>
        <p:nvSpPr>
          <p:cNvPr id="3" name="Rezervirano mjesto teksta 2"/>
          <p:cNvSpPr>
            <a:spLocks noGrp="1"/>
          </p:cNvSpPr>
          <p:nvPr>
            <p:ph type="body" idx="1"/>
          </p:nvPr>
        </p:nvSpPr>
        <p:spPr>
          <a:xfrm>
            <a:off x="174171" y="4650377"/>
            <a:ext cx="11547567" cy="1915885"/>
          </a:xfrm>
        </p:spPr>
        <p:txBody>
          <a:bodyPr>
            <a:normAutofit fontScale="92500" lnSpcReduction="10000"/>
          </a:bodyPr>
          <a:lstStyle/>
          <a:p>
            <a:endParaRPr lang="hr-HR" dirty="0"/>
          </a:p>
          <a:p>
            <a:endParaRPr lang="hr-HR" dirty="0"/>
          </a:p>
          <a:p>
            <a:endParaRPr lang="hr-HR" dirty="0"/>
          </a:p>
          <a:p>
            <a:endParaRPr lang="hr-HR" dirty="0"/>
          </a:p>
          <a:p>
            <a:r>
              <a:rPr lang="hr-HR" sz="2300" dirty="0" err="1"/>
              <a:t>Kaducej</a:t>
            </a:r>
            <a:r>
              <a:rPr lang="hr-HR" sz="2300" dirty="0"/>
              <a:t>, Hermesov štap                                                      </a:t>
            </a:r>
            <a:r>
              <a:rPr lang="hr-HR" sz="2300" dirty="0" err="1"/>
              <a:t>Asklepijev</a:t>
            </a:r>
            <a:r>
              <a:rPr lang="hr-HR" sz="2300" dirty="0"/>
              <a:t> štap</a:t>
            </a:r>
          </a:p>
          <a:p>
            <a:endParaRPr lang="hr-HR" sz="2300" dirty="0"/>
          </a:p>
          <a:p>
            <a:endParaRPr lang="hr-HR" dirty="0"/>
          </a:p>
        </p:txBody>
      </p:sp>
      <p:pic>
        <p:nvPicPr>
          <p:cNvPr id="5" name="Slika 4"/>
          <p:cNvPicPr>
            <a:picLocks noChangeAspect="1"/>
          </p:cNvPicPr>
          <p:nvPr/>
        </p:nvPicPr>
        <p:blipFill>
          <a:blip r:embed="rId2"/>
          <a:stretch>
            <a:fillRect/>
          </a:stretch>
        </p:blipFill>
        <p:spPr>
          <a:xfrm>
            <a:off x="648627" y="2332045"/>
            <a:ext cx="3718882" cy="2542252"/>
          </a:xfrm>
          <a:prstGeom prst="rect">
            <a:avLst/>
          </a:prstGeom>
        </p:spPr>
      </p:pic>
      <p:pic>
        <p:nvPicPr>
          <p:cNvPr id="6" name="Slika 5"/>
          <p:cNvPicPr>
            <a:picLocks noChangeAspect="1"/>
          </p:cNvPicPr>
          <p:nvPr/>
        </p:nvPicPr>
        <p:blipFill>
          <a:blip r:embed="rId3"/>
          <a:stretch>
            <a:fillRect/>
          </a:stretch>
        </p:blipFill>
        <p:spPr>
          <a:xfrm>
            <a:off x="6989818" y="1740251"/>
            <a:ext cx="2688569" cy="3621338"/>
          </a:xfrm>
          <a:prstGeom prst="rect">
            <a:avLst/>
          </a:prstGeom>
        </p:spPr>
      </p:pic>
    </p:spTree>
    <p:extLst>
      <p:ext uri="{BB962C8B-B14F-4D97-AF65-F5344CB8AC3E}">
        <p14:creationId xmlns:p14="http://schemas.microsoft.com/office/powerpoint/2010/main" val="1827001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403566" y="609600"/>
            <a:ext cx="4571999" cy="1166949"/>
          </a:xfrm>
        </p:spPr>
        <p:txBody>
          <a:bodyPr>
            <a:noAutofit/>
          </a:bodyPr>
          <a:lstStyle/>
          <a:p>
            <a:r>
              <a:rPr lang="hr-HR" b="1" dirty="0"/>
              <a:t>VESTA - HESTIJA</a:t>
            </a:r>
          </a:p>
        </p:txBody>
      </p:sp>
      <p:sp>
        <p:nvSpPr>
          <p:cNvPr id="3" name="Rezervirano mjesto teksta 2"/>
          <p:cNvSpPr>
            <a:spLocks noGrp="1"/>
          </p:cNvSpPr>
          <p:nvPr>
            <p:ph type="body" idx="1"/>
          </p:nvPr>
        </p:nvSpPr>
        <p:spPr>
          <a:xfrm>
            <a:off x="148047" y="3264489"/>
            <a:ext cx="8795656" cy="3724140"/>
          </a:xfrm>
        </p:spPr>
        <p:txBody>
          <a:bodyPr>
            <a:normAutofit/>
          </a:bodyPr>
          <a:lstStyle/>
          <a:p>
            <a:r>
              <a:rPr lang="hr-HR" sz="2000" dirty="0"/>
              <a:t>Božica kućnog ognjišta, sestra Jupitera i </a:t>
            </a:r>
            <a:r>
              <a:rPr lang="hr-HR" sz="2000" dirty="0" err="1"/>
              <a:t>Junone</a:t>
            </a:r>
            <a:endParaRPr lang="hr-HR" sz="2000" dirty="0"/>
          </a:p>
          <a:p>
            <a:r>
              <a:rPr lang="hr-HR" sz="2000" dirty="0"/>
              <a:t>Imala je okrugli, svima dostupan, hram na Forumu gdje je gorjela vječno vatra </a:t>
            </a:r>
          </a:p>
          <a:p>
            <a:r>
              <a:rPr lang="hr-HR" sz="2000" dirty="0"/>
              <a:t>Magistrati prinose žrtve Vesti na početku i na kraju službe</a:t>
            </a:r>
          </a:p>
          <a:p>
            <a:r>
              <a:rPr lang="hr-HR" sz="2000" dirty="0" err="1"/>
              <a:t>Vestine</a:t>
            </a:r>
            <a:r>
              <a:rPr lang="hr-HR" sz="2000" dirty="0"/>
              <a:t> svećenice su </a:t>
            </a:r>
            <a:r>
              <a:rPr lang="hr-HR" sz="2000" b="1" dirty="0">
                <a:solidFill>
                  <a:srgbClr val="00B050"/>
                </a:solidFill>
              </a:rPr>
              <a:t>VESTALKE</a:t>
            </a:r>
            <a:r>
              <a:rPr lang="hr-HR" sz="2000" dirty="0"/>
              <a:t>. Mogle su postati Vestalkama samo djevojke iz uglednih obitelji. Čuvale su svetu vatru i morale su biti u službi 30 godina. Nisu se smjele zaljubiti, niti imati muža i djecu. Morale su biti djevice, inače bile bi strogo kažnjene..</a:t>
            </a:r>
          </a:p>
          <a:p>
            <a:endParaRPr lang="hr-HR"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1576" y="92664"/>
            <a:ext cx="4762500" cy="3171825"/>
          </a:xfrm>
          <a:prstGeom prst="rect">
            <a:avLst/>
          </a:prstGeom>
        </p:spPr>
      </p:pic>
      <p:pic>
        <p:nvPicPr>
          <p:cNvPr id="4100" name="Picture 4" descr="Slikovni rezultat za vesta - hesti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275" y="3602558"/>
            <a:ext cx="2466975" cy="3048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likovni rezultat za vesta - hesti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45" y="110875"/>
            <a:ext cx="1312653" cy="31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55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ctrTitle"/>
          </p:nvPr>
        </p:nvSpPr>
        <p:spPr>
          <a:xfrm>
            <a:off x="496389" y="143691"/>
            <a:ext cx="10580914" cy="1476103"/>
          </a:xfrm>
        </p:spPr>
        <p:txBody>
          <a:bodyPr/>
          <a:lstStyle/>
          <a:p>
            <a:pPr algn="ctr"/>
            <a:r>
              <a:rPr lang="hr-HR" sz="3600" b="1" dirty="0"/>
              <a:t>OLIMP</a:t>
            </a:r>
            <a:r>
              <a:rPr lang="hr-HR" sz="3200" b="1" dirty="0"/>
              <a:t> </a:t>
            </a:r>
            <a:r>
              <a:rPr lang="hr-HR" sz="2400" b="1" dirty="0">
                <a:solidFill>
                  <a:schemeClr val="tx1"/>
                </a:solidFill>
              </a:rPr>
              <a:t>planina na kojoj su prema vjerovanju starih Grka i Rimljana živjeli bogovi. Ondje ne pada snijeg, ni kiša, ne puše nikakav vjetar</a:t>
            </a:r>
          </a:p>
        </p:txBody>
      </p:sp>
      <p:pic>
        <p:nvPicPr>
          <p:cNvPr id="2" name="Slika 1"/>
          <p:cNvPicPr>
            <a:picLocks noChangeAspect="1"/>
          </p:cNvPicPr>
          <p:nvPr/>
        </p:nvPicPr>
        <p:blipFill>
          <a:blip r:embed="rId2"/>
          <a:stretch>
            <a:fillRect/>
          </a:stretch>
        </p:blipFill>
        <p:spPr>
          <a:xfrm>
            <a:off x="2264230" y="2173365"/>
            <a:ext cx="7303672" cy="4108315"/>
          </a:xfrm>
          <a:prstGeom prst="rect">
            <a:avLst/>
          </a:prstGeom>
        </p:spPr>
      </p:pic>
    </p:spTree>
    <p:extLst>
      <p:ext uri="{BB962C8B-B14F-4D97-AF65-F5344CB8AC3E}">
        <p14:creationId xmlns:p14="http://schemas.microsoft.com/office/powerpoint/2010/main" val="2602660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5" y="609600"/>
            <a:ext cx="8596668" cy="879566"/>
          </a:xfrm>
        </p:spPr>
        <p:txBody>
          <a:bodyPr/>
          <a:lstStyle/>
          <a:p>
            <a:r>
              <a:rPr lang="hr-HR" dirty="0"/>
              <a:t>VESTALKA REA SILVIA I MARS</a:t>
            </a:r>
          </a:p>
        </p:txBody>
      </p:sp>
      <p:sp>
        <p:nvSpPr>
          <p:cNvPr id="3" name="Rezervirano mjesto teksta 2"/>
          <p:cNvSpPr>
            <a:spLocks noGrp="1"/>
          </p:cNvSpPr>
          <p:nvPr>
            <p:ph type="body" idx="1"/>
          </p:nvPr>
        </p:nvSpPr>
        <p:spPr>
          <a:xfrm>
            <a:off x="677335" y="4990010"/>
            <a:ext cx="10774436" cy="1384663"/>
          </a:xfrm>
        </p:spPr>
        <p:txBody>
          <a:bodyPr>
            <a:normAutofit/>
          </a:bodyPr>
          <a:lstStyle/>
          <a:p>
            <a:r>
              <a:rPr lang="hr-HR" sz="2400" dirty="0"/>
              <a:t>Međutim u mitologiji se spominje Vestalka Rea Silvia koja je s bogom  Marsom začela blizance </a:t>
            </a:r>
            <a:r>
              <a:rPr lang="hr-HR" sz="2400" dirty="0" err="1"/>
              <a:t>Romula</a:t>
            </a:r>
            <a:r>
              <a:rPr lang="hr-HR" sz="2400" dirty="0"/>
              <a:t> i Rema koje je spasila vučića </a:t>
            </a:r>
            <a:r>
              <a:rPr lang="hr-HR" sz="2400" dirty="0" err="1"/>
              <a:t>Martia</a:t>
            </a:r>
            <a:r>
              <a:rPr lang="hr-HR" sz="2400" dirty="0"/>
              <a:t> </a:t>
            </a:r>
          </a:p>
        </p:txBody>
      </p:sp>
      <p:pic>
        <p:nvPicPr>
          <p:cNvPr id="4" name="Picture 2" descr="Slikovni rezultat za vesta - hest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790" y="1729638"/>
            <a:ext cx="4262752" cy="326037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Slikovni rezultat za romul i r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6" name="AutoShape 4" descr="Slikovni rezultat za romul i rem"/>
          <p:cNvSpPr>
            <a:spLocks noChangeAspect="1" noChangeArrowheads="1"/>
          </p:cNvSpPr>
          <p:nvPr/>
        </p:nvSpPr>
        <p:spPr bwMode="auto">
          <a:xfrm>
            <a:off x="830490" y="4571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5126" name="Picture 6" descr="Slikovni rezultat za romul i r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753" y="1729638"/>
            <a:ext cx="47625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7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95749" y="609600"/>
            <a:ext cx="5403668" cy="866503"/>
          </a:xfrm>
        </p:spPr>
        <p:txBody>
          <a:bodyPr>
            <a:noAutofit/>
          </a:bodyPr>
          <a:lstStyle/>
          <a:p>
            <a:r>
              <a:rPr lang="hr-HR" b="1" dirty="0"/>
              <a:t>CERERA - DEMETRA</a:t>
            </a:r>
          </a:p>
        </p:txBody>
      </p:sp>
      <p:sp>
        <p:nvSpPr>
          <p:cNvPr id="3" name="Rezervirano mjesto teksta 2"/>
          <p:cNvSpPr>
            <a:spLocks noGrp="1"/>
          </p:cNvSpPr>
          <p:nvPr>
            <p:ph type="body" idx="1"/>
          </p:nvPr>
        </p:nvSpPr>
        <p:spPr>
          <a:xfrm>
            <a:off x="357051" y="3295528"/>
            <a:ext cx="7572104" cy="3636495"/>
          </a:xfrm>
        </p:spPr>
        <p:txBody>
          <a:bodyPr/>
          <a:lstStyle/>
          <a:p>
            <a:r>
              <a:rPr lang="hr-HR" sz="2000" b="1" dirty="0"/>
              <a:t>Sestra Jupitera i </a:t>
            </a:r>
            <a:r>
              <a:rPr lang="hr-HR" sz="2000" b="1" dirty="0" err="1"/>
              <a:t>Junone</a:t>
            </a:r>
            <a:endParaRPr lang="hr-HR" sz="2000" b="1" dirty="0"/>
          </a:p>
          <a:p>
            <a:r>
              <a:rPr lang="hr-HR" sz="2000" b="1" dirty="0"/>
              <a:t>Zaštitnica plebejaca; na </a:t>
            </a:r>
            <a:r>
              <a:rPr lang="hr-HR" sz="2000" b="1" dirty="0" err="1"/>
              <a:t>Aventinu</a:t>
            </a:r>
            <a:r>
              <a:rPr lang="hr-HR" sz="2000" b="1" dirty="0"/>
              <a:t> joj je 496. pr.n.e. </a:t>
            </a:r>
            <a:r>
              <a:rPr lang="hr-HR" sz="2000" b="1" dirty="0" err="1"/>
              <a:t>podinut</a:t>
            </a:r>
            <a:r>
              <a:rPr lang="hr-HR" sz="2000" b="1" dirty="0"/>
              <a:t> hram oko kojeg su se okupljali plebejci.</a:t>
            </a:r>
          </a:p>
          <a:p>
            <a:r>
              <a:rPr lang="hr-HR" sz="2000" b="1" dirty="0"/>
              <a:t>Božića poljoprivrede i proljeća</a:t>
            </a:r>
          </a:p>
          <a:p>
            <a:r>
              <a:rPr lang="hr-HR" sz="2000" b="1" dirty="0"/>
              <a:t>Njenu kćer </a:t>
            </a:r>
            <a:r>
              <a:rPr lang="hr-HR" sz="2000" b="1" dirty="0" err="1"/>
              <a:t>Prozerpinu</a:t>
            </a:r>
            <a:r>
              <a:rPr lang="hr-HR" sz="2000" b="1" dirty="0"/>
              <a:t> otima Had i ona tuguje</a:t>
            </a:r>
          </a:p>
          <a:p>
            <a:r>
              <a:rPr lang="hr-HR" sz="2000" b="1" dirty="0" err="1"/>
              <a:t>Demetra</a:t>
            </a:r>
            <a:r>
              <a:rPr lang="hr-HR" sz="2000" b="1" dirty="0"/>
              <a:t> je obično prikazana s dugom plavom kosom i žitom, svojim simbolom</a:t>
            </a:r>
          </a:p>
          <a:p>
            <a:endParaRPr lang="hr-HR" dirty="0"/>
          </a:p>
        </p:txBody>
      </p:sp>
      <p:pic>
        <p:nvPicPr>
          <p:cNvPr id="6148" name="Picture 4" descr="Slikovni rezultat za cerera i deme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666" y="1486071"/>
            <a:ext cx="2261054" cy="16957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likovni rezultat za cerera i deme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90" y="110782"/>
            <a:ext cx="241970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likovni rezultat za cerera i demet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6503" y="343877"/>
            <a:ext cx="3488395" cy="2320946"/>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023" y="3085263"/>
            <a:ext cx="3289291" cy="3592253"/>
          </a:xfrm>
          <a:prstGeom prst="rect">
            <a:avLst/>
          </a:prstGeom>
        </p:spPr>
      </p:pic>
    </p:spTree>
    <p:extLst>
      <p:ext uri="{BB962C8B-B14F-4D97-AF65-F5344CB8AC3E}">
        <p14:creationId xmlns:p14="http://schemas.microsoft.com/office/powerpoint/2010/main" val="1650144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22171" y="235131"/>
            <a:ext cx="7280366" cy="1079863"/>
          </a:xfrm>
        </p:spPr>
        <p:txBody>
          <a:bodyPr>
            <a:normAutofit/>
          </a:bodyPr>
          <a:lstStyle/>
          <a:p>
            <a:r>
              <a:rPr lang="hr-HR" b="1" dirty="0"/>
              <a:t>OTMICA PROZERPIN</a:t>
            </a:r>
            <a:r>
              <a:rPr lang="hr-HR" dirty="0"/>
              <a:t>E</a:t>
            </a:r>
          </a:p>
        </p:txBody>
      </p:sp>
      <p:sp>
        <p:nvSpPr>
          <p:cNvPr id="3" name="Rezervirano mjesto teksta 2"/>
          <p:cNvSpPr>
            <a:spLocks noGrp="1"/>
          </p:cNvSpPr>
          <p:nvPr>
            <p:ph type="body" idx="1"/>
          </p:nvPr>
        </p:nvSpPr>
        <p:spPr>
          <a:xfrm>
            <a:off x="3143794" y="1097280"/>
            <a:ext cx="8743406" cy="5760720"/>
          </a:xfrm>
        </p:spPr>
        <p:txBody>
          <a:bodyPr>
            <a:normAutofit/>
          </a:bodyPr>
          <a:lstStyle/>
          <a:p>
            <a:endParaRPr lang="hr-HR" b="1" dirty="0"/>
          </a:p>
          <a:p>
            <a:r>
              <a:rPr lang="hr-HR" sz="2400" b="1" dirty="0" err="1"/>
              <a:t>Demetra</a:t>
            </a:r>
            <a:r>
              <a:rPr lang="hr-HR" sz="2400" b="1" dirty="0"/>
              <a:t> je Jupiteru rodila kćer </a:t>
            </a:r>
            <a:r>
              <a:rPr lang="hr-HR" sz="2400" b="1" dirty="0" err="1"/>
              <a:t>Prozerpinu</a:t>
            </a:r>
            <a:r>
              <a:rPr lang="hr-HR" sz="2400" b="1" dirty="0"/>
              <a:t>. Kad se ona igrala s nimfama na livadi, pod njom se otvorila zemlja te se iz ponora pojavio Had i oteo je. Had ju je duboko volio i nije ju htio pustiti iz podzemnoga svijeta. </a:t>
            </a:r>
            <a:r>
              <a:rPr lang="hr-HR" sz="2400" b="1" dirty="0" err="1"/>
              <a:t>Demetra</a:t>
            </a:r>
            <a:r>
              <a:rPr lang="hr-HR" sz="2400" b="1" dirty="0"/>
              <a:t>  je čula krik svoje kćeri i potrčala u pomoć, ali već je bilo kasno. Lutala je svijetom devet dana bez hrane i pića. </a:t>
            </a:r>
          </a:p>
          <a:p>
            <a:r>
              <a:rPr lang="hr-HR" sz="2400" b="1" dirty="0"/>
              <a:t>Nesretna je majka pošla na Olimp i zatražila od Jupitera da joj pomogne.</a:t>
            </a:r>
          </a:p>
          <a:p>
            <a:endParaRPr lang="hr-HR" dirty="0"/>
          </a:p>
        </p:txBody>
      </p:sp>
      <p:pic>
        <p:nvPicPr>
          <p:cNvPr id="7170" name="Picture 2" descr="Povezana sli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230" y="339634"/>
            <a:ext cx="2826547" cy="54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57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1"/>
          </p:nvPr>
        </p:nvSpPr>
        <p:spPr>
          <a:xfrm>
            <a:off x="5599612" y="95796"/>
            <a:ext cx="6426926" cy="6444342"/>
          </a:xfrm>
        </p:spPr>
        <p:txBody>
          <a:bodyPr>
            <a:normAutofit/>
          </a:bodyPr>
          <a:lstStyle/>
          <a:p>
            <a:r>
              <a:rPr lang="hr-HR" sz="2800" b="1" dirty="0"/>
              <a:t>Za to je vrijeme Had oženio </a:t>
            </a:r>
            <a:r>
              <a:rPr lang="hr-HR" sz="2800" b="1" dirty="0" err="1"/>
              <a:t>Prozerpinu</a:t>
            </a:r>
            <a:r>
              <a:rPr lang="hr-HR" sz="2800" b="1" dirty="0"/>
              <a:t> i dao joj da kuša zrna šipka. </a:t>
            </a:r>
          </a:p>
          <a:p>
            <a:r>
              <a:rPr lang="hr-HR" sz="2800" b="1" dirty="0"/>
              <a:t>Kad netko kuša nešto iz podzemnoga svijeta, više se ne može vratiti na zemlju. </a:t>
            </a:r>
          </a:p>
          <a:p>
            <a:r>
              <a:rPr lang="hr-HR" sz="2800" b="1" dirty="0" err="1"/>
              <a:t>Demetra</a:t>
            </a:r>
            <a:r>
              <a:rPr lang="hr-HR" sz="2800" b="1" dirty="0"/>
              <a:t> se potom zatvorila u svoj hram te na svijet poslala neplodnost uzrokovavši velike neizdržive katastrofe i za ljude i za bogove. </a:t>
            </a:r>
            <a:endParaRPr lang="hr-HR" dirty="0"/>
          </a:p>
        </p:txBody>
      </p:sp>
      <p:pic>
        <p:nvPicPr>
          <p:cNvPr id="4" name="Slika 3"/>
          <p:cNvPicPr>
            <a:picLocks noChangeAspect="1"/>
          </p:cNvPicPr>
          <p:nvPr/>
        </p:nvPicPr>
        <p:blipFill>
          <a:blip r:embed="rId2"/>
          <a:stretch>
            <a:fillRect/>
          </a:stretch>
        </p:blipFill>
        <p:spPr>
          <a:xfrm>
            <a:off x="408277" y="1477299"/>
            <a:ext cx="4826154" cy="3608506"/>
          </a:xfrm>
          <a:prstGeom prst="rect">
            <a:avLst/>
          </a:prstGeom>
        </p:spPr>
      </p:pic>
    </p:spTree>
    <p:extLst>
      <p:ext uri="{BB962C8B-B14F-4D97-AF65-F5344CB8AC3E}">
        <p14:creationId xmlns:p14="http://schemas.microsoft.com/office/powerpoint/2010/main" val="749017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ctrTitle"/>
          </p:nvPr>
        </p:nvSpPr>
        <p:spPr>
          <a:xfrm>
            <a:off x="269966" y="252550"/>
            <a:ext cx="8237683" cy="1236616"/>
          </a:xfrm>
        </p:spPr>
        <p:txBody>
          <a:bodyPr/>
          <a:lstStyle/>
          <a:p>
            <a:r>
              <a:rPr lang="hr-HR" b="1" dirty="0"/>
              <a:t>Nastanak godišnjih doba</a:t>
            </a:r>
          </a:p>
        </p:txBody>
      </p:sp>
      <p:sp>
        <p:nvSpPr>
          <p:cNvPr id="3" name="Rezervirano mjesto teksta 2"/>
          <p:cNvSpPr>
            <a:spLocks noGrp="1"/>
          </p:cNvSpPr>
          <p:nvPr>
            <p:ph type="subTitle" idx="1"/>
          </p:nvPr>
        </p:nvSpPr>
        <p:spPr>
          <a:xfrm>
            <a:off x="269966" y="1689464"/>
            <a:ext cx="8029303" cy="4833256"/>
          </a:xfrm>
        </p:spPr>
        <p:txBody>
          <a:bodyPr>
            <a:noAutofit/>
          </a:bodyPr>
          <a:lstStyle/>
          <a:p>
            <a:pPr algn="l"/>
            <a:r>
              <a:rPr lang="hr-HR" sz="2800" b="1" dirty="0"/>
              <a:t>Jupiter se odlučno umiješao u tužnu priču te zapovijedi da </a:t>
            </a:r>
            <a:r>
              <a:rPr lang="hr-HR" sz="2800" b="1" dirty="0" err="1"/>
              <a:t>Prozerpina</a:t>
            </a:r>
            <a:r>
              <a:rPr lang="hr-HR" sz="2800" b="1" dirty="0"/>
              <a:t> pola godine živi u podzemnome svijetu s Hadom, a ostatak godine na zemlji. </a:t>
            </a:r>
          </a:p>
          <a:p>
            <a:pPr algn="l"/>
            <a:r>
              <a:rPr lang="hr-HR" sz="2800" b="1" dirty="0"/>
              <a:t>Zimi, kad joj kćer odlazi u Had, </a:t>
            </a:r>
            <a:r>
              <a:rPr lang="hr-HR" sz="2800" b="1" dirty="0" err="1"/>
              <a:t>Demetra</a:t>
            </a:r>
            <a:r>
              <a:rPr lang="hr-HR" sz="2800" b="1" dirty="0"/>
              <a:t> tuguje  i zemlji daje neplodnost, a kad se kćer vrati, u proljeće, odijeva prirodu u zelenilo i cvijeće. </a:t>
            </a:r>
          </a:p>
          <a:p>
            <a:pPr algn="l"/>
            <a:r>
              <a:rPr lang="hr-HR" sz="2800" b="1" dirty="0"/>
              <a:t>Tako su, prema legendi, nastala godišnja doba.</a:t>
            </a:r>
          </a:p>
          <a:p>
            <a:endParaRPr lang="hr-HR" sz="2800" dirty="0"/>
          </a:p>
        </p:txBody>
      </p:sp>
      <p:pic>
        <p:nvPicPr>
          <p:cNvPr id="4" name="Slika 3"/>
          <p:cNvPicPr>
            <a:picLocks noChangeAspect="1"/>
          </p:cNvPicPr>
          <p:nvPr/>
        </p:nvPicPr>
        <p:blipFill>
          <a:blip r:embed="rId2"/>
          <a:stretch>
            <a:fillRect/>
          </a:stretch>
        </p:blipFill>
        <p:spPr>
          <a:xfrm>
            <a:off x="8281852" y="1532112"/>
            <a:ext cx="3615912" cy="5089062"/>
          </a:xfrm>
          <a:prstGeom prst="rect">
            <a:avLst/>
          </a:prstGeom>
        </p:spPr>
      </p:pic>
    </p:spTree>
    <p:extLst>
      <p:ext uri="{BB962C8B-B14F-4D97-AF65-F5344CB8AC3E}">
        <p14:creationId xmlns:p14="http://schemas.microsoft.com/office/powerpoint/2010/main" val="273629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43794" y="309369"/>
            <a:ext cx="6130209" cy="1005625"/>
          </a:xfrm>
        </p:spPr>
        <p:txBody>
          <a:bodyPr>
            <a:normAutofit/>
          </a:bodyPr>
          <a:lstStyle/>
          <a:p>
            <a:r>
              <a:rPr lang="hr-HR" b="1" dirty="0"/>
              <a:t>HERMES - MERKURIJE</a:t>
            </a:r>
          </a:p>
        </p:txBody>
      </p:sp>
      <p:sp>
        <p:nvSpPr>
          <p:cNvPr id="3" name="Rezervirano mjesto teksta 2"/>
          <p:cNvSpPr>
            <a:spLocks noGrp="1"/>
          </p:cNvSpPr>
          <p:nvPr>
            <p:ph type="body" idx="1"/>
          </p:nvPr>
        </p:nvSpPr>
        <p:spPr>
          <a:xfrm>
            <a:off x="261258" y="3072416"/>
            <a:ext cx="10807336" cy="3389344"/>
          </a:xfrm>
        </p:spPr>
        <p:txBody>
          <a:bodyPr>
            <a:normAutofit/>
          </a:bodyPr>
          <a:lstStyle/>
          <a:p>
            <a:r>
              <a:rPr lang="hr-HR" sz="2400" b="1" dirty="0"/>
              <a:t>Sin Jupitera</a:t>
            </a:r>
          </a:p>
          <a:p>
            <a:r>
              <a:rPr lang="hr-HR" sz="2400" b="1" dirty="0"/>
              <a:t>Bog trgovine i zaštitnik putnika</a:t>
            </a:r>
          </a:p>
          <a:p>
            <a:r>
              <a:rPr lang="hr-HR" sz="2400" b="1" dirty="0"/>
              <a:t>Glasnik bogova i poruke jasno objavljuje</a:t>
            </a:r>
          </a:p>
          <a:p>
            <a:r>
              <a:rPr lang="hr-HR" sz="2400" b="1" dirty="0"/>
              <a:t>Pratio je ljude u drugi svijet donoseći im san</a:t>
            </a:r>
          </a:p>
          <a:p>
            <a:r>
              <a:rPr lang="hr-HR" sz="2400" b="1" dirty="0"/>
              <a:t>Nosio je krilate sandale i glasnički štap KADUCEJ koji je bio obavijen zmijama</a:t>
            </a:r>
          </a:p>
        </p:txBody>
      </p:sp>
      <p:pic>
        <p:nvPicPr>
          <p:cNvPr id="8196" name="Picture 4" descr="Slikovni rezultat za merkurije her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27" y="309368"/>
            <a:ext cx="2529086" cy="299139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likovni rezultat za merkurije her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246" y="1201831"/>
            <a:ext cx="4037231" cy="374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81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648891" y="609600"/>
            <a:ext cx="4833258" cy="866503"/>
          </a:xfrm>
        </p:spPr>
        <p:txBody>
          <a:bodyPr>
            <a:normAutofit/>
          </a:bodyPr>
          <a:lstStyle/>
          <a:p>
            <a:r>
              <a:rPr lang="hr-HR" b="1" dirty="0"/>
              <a:t>HEFEST -VULKAN</a:t>
            </a:r>
          </a:p>
        </p:txBody>
      </p:sp>
      <p:sp>
        <p:nvSpPr>
          <p:cNvPr id="3" name="Rezervirano mjesto teksta 2"/>
          <p:cNvSpPr>
            <a:spLocks noGrp="1"/>
          </p:cNvSpPr>
          <p:nvPr>
            <p:ph type="body" idx="1"/>
          </p:nvPr>
        </p:nvSpPr>
        <p:spPr>
          <a:xfrm>
            <a:off x="191589" y="2573383"/>
            <a:ext cx="11773988" cy="4506686"/>
          </a:xfrm>
        </p:spPr>
        <p:txBody>
          <a:bodyPr>
            <a:noAutofit/>
          </a:bodyPr>
          <a:lstStyle/>
          <a:p>
            <a:r>
              <a:rPr lang="hr-HR" sz="2000" b="1" dirty="0"/>
              <a:t>Sin Jupitera i </a:t>
            </a:r>
            <a:r>
              <a:rPr lang="hr-HR" sz="2000" b="1" dirty="0" err="1"/>
              <a:t>Junone</a:t>
            </a:r>
            <a:endParaRPr lang="hr-HR" sz="2000" b="1" dirty="0"/>
          </a:p>
          <a:p>
            <a:r>
              <a:rPr lang="hr-HR" sz="2000" b="1" dirty="0"/>
              <a:t>Oženjen najljepšom među božicama, Venerom</a:t>
            </a:r>
          </a:p>
          <a:p>
            <a:r>
              <a:rPr lang="hr-HR" sz="2000" b="1" dirty="0"/>
              <a:t>Bio je ružan i hrom pa ga je zbog toga, odmah nakon rođenja, njegova majka bacila s Olimpa.</a:t>
            </a:r>
          </a:p>
          <a:p>
            <a:r>
              <a:rPr lang="hr-HR" sz="2000" b="1" dirty="0"/>
              <a:t>Bog vatre i kovača (MULCIBER)</a:t>
            </a:r>
          </a:p>
          <a:p>
            <a:r>
              <a:rPr lang="hr-HR" sz="2000" b="1" dirty="0"/>
              <a:t>Na Olimpu je njegova čudotvorna radionica, ali se ona često također zamišlja u unutrašnjosti Etne, gdje su stanovali Kiklopi, njegovi pomagači.</a:t>
            </a:r>
          </a:p>
          <a:p>
            <a:r>
              <a:rPr lang="hr-HR" sz="2000" b="1" dirty="0"/>
              <a:t>Sagradio je bogovima na Olimpu palače</a:t>
            </a:r>
          </a:p>
          <a:p>
            <a:r>
              <a:rPr lang="hr-HR" sz="2000" b="1" dirty="0"/>
              <a:t>Na molbu svoje žene Venere otišao je do Etne i uz pomoć Kiklopa trojanskom junaku Eneji skovao oružje koje mu je pribavilo pobjedu nad Latinima.</a:t>
            </a:r>
          </a:p>
          <a:p>
            <a:endParaRPr lang="hr-HR" sz="20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01" y="177164"/>
            <a:ext cx="3069605" cy="2404927"/>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4806" y="64226"/>
            <a:ext cx="3677194" cy="3677194"/>
          </a:xfrm>
          <a:prstGeom prst="rect">
            <a:avLst/>
          </a:prstGeom>
        </p:spPr>
      </p:pic>
    </p:spTree>
    <p:extLst>
      <p:ext uri="{BB962C8B-B14F-4D97-AF65-F5344CB8AC3E}">
        <p14:creationId xmlns:p14="http://schemas.microsoft.com/office/powerpoint/2010/main" val="1075458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781005" y="566056"/>
            <a:ext cx="3553098" cy="1471749"/>
          </a:xfrm>
        </p:spPr>
        <p:txBody>
          <a:bodyPr>
            <a:normAutofit/>
          </a:bodyPr>
          <a:lstStyle/>
          <a:p>
            <a:pPr algn="ctr"/>
            <a:r>
              <a:rPr lang="hr-HR" b="1" dirty="0"/>
              <a:t> POSEJDON</a:t>
            </a:r>
            <a:br>
              <a:rPr lang="hr-HR" b="1" dirty="0"/>
            </a:br>
            <a:r>
              <a:rPr lang="hr-HR" b="1" dirty="0"/>
              <a:t>NEPTUN</a:t>
            </a:r>
          </a:p>
        </p:txBody>
      </p:sp>
      <p:sp>
        <p:nvSpPr>
          <p:cNvPr id="3" name="Rezervirano mjesto teksta 2"/>
          <p:cNvSpPr>
            <a:spLocks noGrp="1"/>
          </p:cNvSpPr>
          <p:nvPr>
            <p:ph type="body" idx="1"/>
          </p:nvPr>
        </p:nvSpPr>
        <p:spPr>
          <a:xfrm>
            <a:off x="269966" y="2638697"/>
            <a:ext cx="11765279" cy="4754880"/>
          </a:xfrm>
        </p:spPr>
        <p:txBody>
          <a:bodyPr>
            <a:normAutofit/>
          </a:bodyPr>
          <a:lstStyle/>
          <a:p>
            <a:endParaRPr lang="hr-HR" dirty="0"/>
          </a:p>
          <a:p>
            <a:r>
              <a:rPr lang="hr-HR" sz="2000" b="1" dirty="0"/>
              <a:t>Vladar mora, brat </a:t>
            </a:r>
            <a:r>
              <a:rPr lang="hr-HR" sz="2000" b="1" dirty="0" err="1"/>
              <a:t>Junone</a:t>
            </a:r>
            <a:r>
              <a:rPr lang="hr-HR" sz="2000" b="1" dirty="0"/>
              <a:t> i Jupitera</a:t>
            </a:r>
          </a:p>
          <a:p>
            <a:r>
              <a:rPr lang="hr-HR" sz="2000" b="1" dirty="0"/>
              <a:t>Svojim trozubom udara u valove, potresa zemlju, uzrokuje brodolome i oluje</a:t>
            </a:r>
          </a:p>
          <a:p>
            <a:r>
              <a:rPr lang="hr-HR" sz="2000" b="1" dirty="0"/>
              <a:t>Njemu se pomorci mole za sigurna putovanja; katkad oni utapaju konje kao žrtvu. Neptun zauzvrat stvara mirno more.</a:t>
            </a:r>
          </a:p>
          <a:p>
            <a:r>
              <a:rPr lang="hr-HR" sz="2000" b="1" dirty="0"/>
              <a:t>Svoju srdžbu na krivcima iskaljuje ne samo dizanjem valova i poplavom nego šalje i strašne morske nemani na nevolju ljudima. </a:t>
            </a:r>
          </a:p>
          <a:p>
            <a:r>
              <a:rPr lang="hr-HR" sz="2000" b="1" dirty="0"/>
              <a:t>Duboko u valovima ima svoju kristalnu palaču odakle na svojim konjima vozi po morskoj površini</a:t>
            </a:r>
          </a:p>
          <a:p>
            <a:r>
              <a:rPr lang="hr-HR" sz="2000" b="1" dirty="0"/>
              <a:t>U Rimu je bio prvenstveno štovan kao bog konja  </a:t>
            </a:r>
            <a:r>
              <a:rPr lang="hr-HR" sz="2000" b="1" i="1" dirty="0"/>
              <a:t>NEPTUN EQUESTER</a:t>
            </a:r>
          </a:p>
          <a:p>
            <a:r>
              <a:rPr lang="hr-HR" sz="2000" b="1" dirty="0"/>
              <a:t>Njemu se u čast slavila svečanost </a:t>
            </a:r>
            <a:r>
              <a:rPr lang="hr-HR" sz="2000" b="1" dirty="0" err="1"/>
              <a:t>Neptunalia</a:t>
            </a:r>
            <a:r>
              <a:rPr lang="hr-HR" sz="2000" b="1" dirty="0"/>
              <a:t> 23. srpnja.</a:t>
            </a:r>
          </a:p>
          <a:p>
            <a:endParaRPr lang="hr-HR" dirty="0"/>
          </a:p>
          <a:p>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61" y="156102"/>
            <a:ext cx="4577883" cy="2613224"/>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269" y="103851"/>
            <a:ext cx="3772767" cy="3024366"/>
          </a:xfrm>
          <a:prstGeom prst="rect">
            <a:avLst/>
          </a:prstGeom>
        </p:spPr>
      </p:pic>
    </p:spTree>
    <p:extLst>
      <p:ext uri="{BB962C8B-B14F-4D97-AF65-F5344CB8AC3E}">
        <p14:creationId xmlns:p14="http://schemas.microsoft.com/office/powerpoint/2010/main" val="555829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5" y="134402"/>
            <a:ext cx="8596668" cy="923689"/>
          </a:xfrm>
        </p:spPr>
        <p:txBody>
          <a:bodyPr/>
          <a:lstStyle/>
          <a:p>
            <a:r>
              <a:rPr lang="hr-HR" b="1" dirty="0"/>
              <a:t>ODISEJ, kralj Itake</a:t>
            </a:r>
          </a:p>
        </p:txBody>
      </p:sp>
      <p:sp>
        <p:nvSpPr>
          <p:cNvPr id="3" name="Rezervirano mjesto teksta 2"/>
          <p:cNvSpPr>
            <a:spLocks noGrp="1"/>
          </p:cNvSpPr>
          <p:nvPr>
            <p:ph type="body" idx="1"/>
          </p:nvPr>
        </p:nvSpPr>
        <p:spPr>
          <a:xfrm>
            <a:off x="274321" y="3631474"/>
            <a:ext cx="11421291" cy="2573383"/>
          </a:xfrm>
        </p:spPr>
        <p:txBody>
          <a:bodyPr>
            <a:normAutofit fontScale="85000" lnSpcReduction="20000"/>
          </a:bodyPr>
          <a:lstStyle/>
          <a:p>
            <a:endParaRPr lang="hr-HR" sz="2800" dirty="0"/>
          </a:p>
          <a:p>
            <a:endParaRPr lang="hr-HR" sz="2800" dirty="0"/>
          </a:p>
          <a:p>
            <a:r>
              <a:rPr lang="hr-HR" sz="2800" b="1" dirty="0"/>
              <a:t>PENELOPA, Odisejeva vjerna supruga.</a:t>
            </a:r>
          </a:p>
          <a:p>
            <a:r>
              <a:rPr lang="hr-HR" sz="2800" b="1" dirty="0"/>
              <a:t>Kad im se rodio sin TELEMAH, Odisej je pozvan da ide u Trojanski rat. </a:t>
            </a:r>
          </a:p>
          <a:p>
            <a:r>
              <a:rPr lang="hr-HR" sz="2800" b="1" dirty="0"/>
              <a:t>Teškom mukom napustio je svojeg sina i suprugu.</a:t>
            </a:r>
          </a:p>
          <a:p>
            <a:r>
              <a:rPr lang="hr-HR" sz="2800" b="1" dirty="0"/>
              <a:t>Kući se nije vratio 20 godina</a:t>
            </a:r>
            <a:r>
              <a:rPr lang="hr-HR" sz="2400" b="1" dirty="0"/>
              <a:t>. </a:t>
            </a:r>
          </a:p>
          <a:p>
            <a:endParaRPr lang="hr-HR" dirty="0"/>
          </a:p>
        </p:txBody>
      </p:sp>
      <p:pic>
        <p:nvPicPr>
          <p:cNvPr id="4"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793" y="1252735"/>
            <a:ext cx="3376224" cy="2692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likovni rezultat za odisej i penelo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535" y="1180010"/>
            <a:ext cx="4242254" cy="321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71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195944"/>
            <a:ext cx="6180665" cy="875210"/>
          </a:xfrm>
        </p:spPr>
        <p:txBody>
          <a:bodyPr>
            <a:normAutofit fontScale="90000"/>
          </a:bodyPr>
          <a:lstStyle/>
          <a:p>
            <a:r>
              <a:rPr lang="hr-HR" b="1" dirty="0"/>
              <a:t>TROJA – TROJANSKI RAT</a:t>
            </a:r>
          </a:p>
        </p:txBody>
      </p:sp>
      <p:sp>
        <p:nvSpPr>
          <p:cNvPr id="3" name="Rezervirano mjesto teksta 2"/>
          <p:cNvSpPr>
            <a:spLocks noGrp="1"/>
          </p:cNvSpPr>
          <p:nvPr>
            <p:ph type="body" idx="1"/>
          </p:nvPr>
        </p:nvSpPr>
        <p:spPr>
          <a:xfrm>
            <a:off x="235131" y="1240971"/>
            <a:ext cx="6844938" cy="5381898"/>
          </a:xfrm>
        </p:spPr>
        <p:txBody>
          <a:bodyPr>
            <a:normAutofit/>
          </a:bodyPr>
          <a:lstStyle/>
          <a:p>
            <a:r>
              <a:rPr lang="hr-HR" sz="2400" b="1" dirty="0"/>
              <a:t>Troja, grad u Maloj Aziji</a:t>
            </a:r>
          </a:p>
          <a:p>
            <a:r>
              <a:rPr lang="hr-HR" sz="2400" b="1" dirty="0"/>
              <a:t>Okružena visokim zidinama i nitko je do tad nije uspio osvojiti. </a:t>
            </a:r>
          </a:p>
          <a:p>
            <a:r>
              <a:rPr lang="hr-HR" sz="2400" b="1" dirty="0"/>
              <a:t>Trojom vlada kralj PRIJAM i njegova dva sina HEKTOR i lijepi PARIS.</a:t>
            </a:r>
          </a:p>
          <a:p>
            <a:r>
              <a:rPr lang="hr-HR" sz="2400" b="1" dirty="0"/>
              <a:t>Paris otima lijepu Helenu, suprugu spartanskog kralja </a:t>
            </a:r>
            <a:r>
              <a:rPr lang="hr-HR" sz="2400" b="1" dirty="0" err="1"/>
              <a:t>Menelaja</a:t>
            </a:r>
            <a:r>
              <a:rPr lang="hr-HR" sz="2400" b="1" dirty="0"/>
              <a:t> i zbog toga započinje rat. </a:t>
            </a:r>
          </a:p>
          <a:p>
            <a:r>
              <a:rPr lang="hr-HR" sz="2400" b="1" dirty="0"/>
              <a:t>Rat traje 10 godina i Grci ne mogu nikako osvojiti Troju.</a:t>
            </a:r>
          </a:p>
        </p:txBody>
      </p:sp>
      <p:pic>
        <p:nvPicPr>
          <p:cNvPr id="4" name="Picture 6"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90" y="1994046"/>
            <a:ext cx="4611515" cy="307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61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0595" y="609599"/>
            <a:ext cx="10650582" cy="2830287"/>
          </a:xfrm>
        </p:spPr>
        <p:txBody>
          <a:bodyPr>
            <a:normAutofit fontScale="90000"/>
          </a:bodyPr>
          <a:lstStyle/>
          <a:p>
            <a:r>
              <a:rPr lang="hr-HR" sz="2700" b="1" dirty="0">
                <a:solidFill>
                  <a:schemeClr val="tx1"/>
                </a:solidFill>
              </a:rPr>
              <a:t>Grci su smatrali da Olimp sadrži kristalne ili zlatne palače u kojima bogovi žive. Palače su sagradili Titani i Kiklopi, a umjetničke predmete i sprave načinio je i iskovao </a:t>
            </a:r>
            <a:r>
              <a:rPr lang="hr-HR" sz="2700" b="1" dirty="0" err="1">
                <a:solidFill>
                  <a:schemeClr val="tx1"/>
                </a:solidFill>
              </a:rPr>
              <a:t>Hefest</a:t>
            </a:r>
            <a:r>
              <a:rPr lang="hr-HR" sz="2700" b="1" dirty="0">
                <a:solidFill>
                  <a:schemeClr val="tx1"/>
                </a:solidFill>
              </a:rPr>
              <a:t>. Zeusove i </a:t>
            </a:r>
            <a:r>
              <a:rPr lang="hr-HR" sz="2700" b="1" dirty="0" err="1">
                <a:solidFill>
                  <a:schemeClr val="tx1"/>
                </a:solidFill>
              </a:rPr>
              <a:t>Herine</a:t>
            </a:r>
            <a:r>
              <a:rPr lang="hr-HR" sz="2700" b="1" dirty="0">
                <a:solidFill>
                  <a:schemeClr val="tx1"/>
                </a:solidFill>
              </a:rPr>
              <a:t> odaje bile su na južnom kraju Olimpa te su otuda mogli gledati na gradove Atenu, Spartu, </a:t>
            </a:r>
            <a:r>
              <a:rPr lang="hr-HR" sz="2700" b="1" dirty="0" err="1">
                <a:solidFill>
                  <a:schemeClr val="tx1"/>
                </a:solidFill>
              </a:rPr>
              <a:t>Tebu</a:t>
            </a:r>
            <a:r>
              <a:rPr lang="hr-HR" sz="2700" b="1" dirty="0">
                <a:solidFill>
                  <a:schemeClr val="tx1"/>
                </a:solidFill>
              </a:rPr>
              <a:t>, Korint, </a:t>
            </a:r>
            <a:r>
              <a:rPr lang="hr-HR" sz="2700" b="1" dirty="0" err="1">
                <a:solidFill>
                  <a:schemeClr val="tx1"/>
                </a:solidFill>
              </a:rPr>
              <a:t>Arg</a:t>
            </a:r>
            <a:r>
              <a:rPr lang="hr-HR" sz="2700" b="1" dirty="0">
                <a:solidFill>
                  <a:schemeClr val="tx1"/>
                </a:solidFill>
              </a:rPr>
              <a:t> i Mikenu. Unutar Olimpa, bogovi žive, spavaju, sude, a hrane se ambrozijom i nektarom, dok ih zabavlja Apolon svirajući liru.</a:t>
            </a:r>
            <a:br>
              <a:rPr lang="hr-HR" sz="2700" b="1" dirty="0">
                <a:solidFill>
                  <a:schemeClr val="tx1"/>
                </a:solidFill>
              </a:rPr>
            </a:br>
            <a:br>
              <a:rPr lang="hr-HR" dirty="0"/>
            </a:br>
            <a:endParaRPr lang="hr-HR" dirty="0"/>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537" y="3337033"/>
            <a:ext cx="5886995" cy="2962127"/>
          </a:xfrm>
          <a:prstGeom prst="rect">
            <a:avLst/>
          </a:prstGeom>
        </p:spPr>
      </p:pic>
    </p:spTree>
    <p:extLst>
      <p:ext uri="{BB962C8B-B14F-4D97-AF65-F5344CB8AC3E}">
        <p14:creationId xmlns:p14="http://schemas.microsoft.com/office/powerpoint/2010/main" val="670466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6896688" y="609599"/>
            <a:ext cx="4752508" cy="3788230"/>
          </a:xfrm>
          <a:prstGeom prst="rect">
            <a:avLst/>
          </a:prstGeom>
        </p:spPr>
      </p:pic>
      <p:sp>
        <p:nvSpPr>
          <p:cNvPr id="3" name="Rezervirano mjesto teksta 2"/>
          <p:cNvSpPr>
            <a:spLocks noGrp="1"/>
          </p:cNvSpPr>
          <p:nvPr>
            <p:ph sz="half" idx="1"/>
          </p:nvPr>
        </p:nvSpPr>
        <p:spPr>
          <a:xfrm>
            <a:off x="252551" y="452846"/>
            <a:ext cx="6844936" cy="4188823"/>
          </a:xfrm>
        </p:spPr>
        <p:txBody>
          <a:bodyPr>
            <a:normAutofit/>
          </a:bodyPr>
          <a:lstStyle/>
          <a:p>
            <a:pPr marL="0" indent="0">
              <a:buNone/>
            </a:pPr>
            <a:r>
              <a:rPr lang="hr-HR" sz="2400" b="1" dirty="0"/>
              <a:t>Zahvaljujući Odiseju sagradio se trojanski konj koji je trebao biti dar Trojancima zbog pobjede. U njegovoj utrobi sakrili su se najbolji grčki junaci. Među njima bio je i Odisej. Ostali Grci povlače se u svojim brodovima. </a:t>
            </a:r>
          </a:p>
          <a:p>
            <a:pPr marL="0" indent="0">
              <a:buNone/>
            </a:pPr>
            <a:r>
              <a:rPr lang="hr-HR" sz="2400" b="1" dirty="0"/>
              <a:t>Trojanski kralj Prijam izlazi iz zidina Troje, stoji pred konjem i dvoumi se: „prihvatiti ili ne dar neprijatelja”.</a:t>
            </a:r>
          </a:p>
          <a:p>
            <a:endParaRPr lang="hr-HR" sz="2100" b="1" dirty="0"/>
          </a:p>
          <a:p>
            <a:endParaRPr lang="hr-HR" dirty="0"/>
          </a:p>
        </p:txBody>
      </p:sp>
      <p:sp>
        <p:nvSpPr>
          <p:cNvPr id="14" name="Rezervirano mjesto sadržaja 13"/>
          <p:cNvSpPr>
            <a:spLocks noGrp="1"/>
          </p:cNvSpPr>
          <p:nvPr>
            <p:ph sz="half" idx="2"/>
          </p:nvPr>
        </p:nvSpPr>
        <p:spPr>
          <a:xfrm>
            <a:off x="278675" y="4615543"/>
            <a:ext cx="11538856" cy="2037805"/>
          </a:xfrm>
        </p:spPr>
        <p:txBody>
          <a:bodyPr>
            <a:noAutofit/>
          </a:bodyPr>
          <a:lstStyle/>
          <a:p>
            <a:pPr marL="0" indent="0">
              <a:buNone/>
            </a:pPr>
            <a:r>
              <a:rPr lang="hr-HR" sz="2400" b="1" dirty="0"/>
              <a:t>Kraj Prijama stajao je trojanski prorok </a:t>
            </a:r>
            <a:r>
              <a:rPr lang="hr-HR" sz="2400" b="1" dirty="0" err="1"/>
              <a:t>Laokont</a:t>
            </a:r>
            <a:r>
              <a:rPr lang="hr-HR" sz="2400" b="1" dirty="0"/>
              <a:t> sa svoja dva sina rekavši poznatu rečenicu:</a:t>
            </a:r>
          </a:p>
          <a:p>
            <a:pPr marL="0" indent="0">
              <a:buNone/>
            </a:pPr>
            <a:r>
              <a:rPr lang="hr-HR" sz="2400" b="1" dirty="0">
                <a:solidFill>
                  <a:schemeClr val="accent2"/>
                </a:solidFill>
              </a:rPr>
              <a:t>QUIDQUID ID EST, TIMEO DANAOS ET DONA FERENTES </a:t>
            </a:r>
          </a:p>
          <a:p>
            <a:pPr marL="0" indent="0">
              <a:buNone/>
            </a:pPr>
            <a:r>
              <a:rPr lang="hr-HR" sz="2400" b="1" dirty="0"/>
              <a:t>Što god da je to, bojim se Grka i kad darove nose.</a:t>
            </a:r>
          </a:p>
          <a:p>
            <a:endParaRPr lang="hr-HR" sz="2400" b="1" dirty="0"/>
          </a:p>
        </p:txBody>
      </p:sp>
    </p:spTree>
    <p:extLst>
      <p:ext uri="{BB962C8B-B14F-4D97-AF65-F5344CB8AC3E}">
        <p14:creationId xmlns:p14="http://schemas.microsoft.com/office/powerpoint/2010/main" val="3455665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1"/>
          </p:nvPr>
        </p:nvSpPr>
        <p:spPr>
          <a:xfrm>
            <a:off x="512489" y="0"/>
            <a:ext cx="8013202" cy="6858000"/>
          </a:xfrm>
        </p:spPr>
        <p:txBody>
          <a:bodyPr>
            <a:normAutofit/>
          </a:bodyPr>
          <a:lstStyle/>
          <a:p>
            <a:r>
              <a:rPr lang="hr-HR" sz="2400" b="1" dirty="0"/>
              <a:t>Posejdon koji je bio na strani Grka poslao je morsku zmiju koja je </a:t>
            </a:r>
            <a:r>
              <a:rPr lang="hr-HR" sz="2400" b="1" dirty="0" err="1"/>
              <a:t>Laokonta</a:t>
            </a:r>
            <a:r>
              <a:rPr lang="hr-HR" sz="2400" b="1" dirty="0"/>
              <a:t> i njegove sinove ubila. </a:t>
            </a:r>
          </a:p>
          <a:p>
            <a:r>
              <a:rPr lang="hr-HR" sz="2400" b="1" dirty="0"/>
              <a:t>Trojanci prihvaćaju neprijateljski dar i odvlače konja u zidine grada. Nakon slavlja zbog pobjede Trojanci su pozaspali a grčki junaci izlaze iz utrobe konja, otvaraju vrata Troje a ostali Grci ulaze i Troja je razorena.</a:t>
            </a:r>
          </a:p>
          <a:p>
            <a:r>
              <a:rPr lang="hr-HR" sz="2400" b="1" dirty="0"/>
              <a:t>Trojanski junak Eneja uspio je pobjeći iz zapaljenje Troje zajedno s ocem </a:t>
            </a:r>
            <a:r>
              <a:rPr lang="hr-HR" sz="2400" b="1" dirty="0" err="1"/>
              <a:t>Anhizom</a:t>
            </a:r>
            <a:r>
              <a:rPr lang="hr-HR" sz="2400" b="1" dirty="0"/>
              <a:t> i sinom </a:t>
            </a:r>
            <a:r>
              <a:rPr lang="hr-HR" sz="2400" b="1" dirty="0" err="1"/>
              <a:t>Askanijom</a:t>
            </a:r>
            <a:r>
              <a:rPr lang="hr-HR" sz="2400" b="1" dirty="0"/>
              <a:t> Julom. </a:t>
            </a:r>
          </a:p>
          <a:p>
            <a:r>
              <a:rPr lang="hr-HR" sz="2400" b="1" dirty="0"/>
              <a:t>Eneja je vođen voljom bogova koji su mu odredili da bude praotac RIMLJANA.    </a:t>
            </a:r>
          </a:p>
          <a:p>
            <a:endParaRPr lang="hr-HR" sz="2000" b="1" dirty="0"/>
          </a:p>
        </p:txBody>
      </p:sp>
      <p:pic>
        <p:nvPicPr>
          <p:cNvPr id="2050" name="Picture 2" descr="https://upload.wikimedia.org/wikipedia/commons/thumb/7/7e/Laoco%C3%B6n_and_His_Sons.jpg/800px-Laoco%C3%B6n_and_His_S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2922" y="300445"/>
            <a:ext cx="3566161" cy="356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371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17567" y="166848"/>
            <a:ext cx="11168742" cy="861181"/>
          </a:xfrm>
        </p:spPr>
        <p:txBody>
          <a:bodyPr/>
          <a:lstStyle/>
          <a:p>
            <a:r>
              <a:rPr lang="hr-HR" sz="4000" b="1" dirty="0"/>
              <a:t>ODISEJEV POVRATAK NA RODNU ITAKU</a:t>
            </a:r>
          </a:p>
        </p:txBody>
      </p:sp>
      <p:sp>
        <p:nvSpPr>
          <p:cNvPr id="3" name="Rezervirano mjesto teksta 2"/>
          <p:cNvSpPr>
            <a:spLocks noGrp="1"/>
          </p:cNvSpPr>
          <p:nvPr>
            <p:ph type="subTitle" idx="1"/>
          </p:nvPr>
        </p:nvSpPr>
        <p:spPr>
          <a:xfrm>
            <a:off x="210548" y="3931919"/>
            <a:ext cx="11400398" cy="3148150"/>
          </a:xfrm>
        </p:spPr>
        <p:txBody>
          <a:bodyPr>
            <a:normAutofit/>
          </a:bodyPr>
          <a:lstStyle/>
          <a:p>
            <a:pPr algn="l"/>
            <a:r>
              <a:rPr lang="hr-HR" sz="2400" b="1" dirty="0">
                <a:solidFill>
                  <a:schemeClr val="tx1"/>
                </a:solidFill>
              </a:rPr>
              <a:t>Nakon završetka desetogodišnjeg Trojanskog rata Odisej se vraća svojoj vjernoj ženi i sinu </a:t>
            </a:r>
            <a:r>
              <a:rPr lang="hr-HR" sz="2400" b="1" dirty="0" err="1">
                <a:solidFill>
                  <a:schemeClr val="tx1"/>
                </a:solidFill>
              </a:rPr>
              <a:t>Telemahu</a:t>
            </a:r>
            <a:r>
              <a:rPr lang="hr-HR" sz="2400" b="1" dirty="0">
                <a:solidFill>
                  <a:schemeClr val="tx1"/>
                </a:solidFill>
              </a:rPr>
              <a:t>.</a:t>
            </a:r>
          </a:p>
          <a:p>
            <a:pPr algn="l"/>
            <a:r>
              <a:rPr lang="hr-HR" sz="2400" b="1" dirty="0">
                <a:solidFill>
                  <a:schemeClr val="tx1"/>
                </a:solidFill>
              </a:rPr>
              <a:t>Međutim, taj put traje 10 godina.</a:t>
            </a:r>
          </a:p>
          <a:p>
            <a:pPr algn="l"/>
            <a:r>
              <a:rPr lang="hr-HR" sz="2400" b="1" dirty="0">
                <a:solidFill>
                  <a:schemeClr val="tx1"/>
                </a:solidFill>
              </a:rPr>
              <a:t>Zbog Posejdonova bijesa, njegovim mukama nema kraja.   </a:t>
            </a:r>
          </a:p>
          <a:p>
            <a:pPr algn="l"/>
            <a:r>
              <a:rPr lang="hr-HR" sz="2400" b="1" dirty="0">
                <a:solidFill>
                  <a:schemeClr val="tx1"/>
                </a:solidFill>
              </a:rPr>
              <a:t>Odisej ne želi priznati Posejdonu da je pobjeda nad Trojom zasluga bogova nego smatra da je on zaslužan za tu pobjedu jer je sagradio konja. </a:t>
            </a:r>
          </a:p>
          <a:p>
            <a:pPr algn="l"/>
            <a:endParaRPr lang="hr-HR" sz="2400" dirty="0">
              <a:solidFill>
                <a:schemeClr val="tx1"/>
              </a:solidFill>
            </a:endParaRPr>
          </a:p>
          <a:p>
            <a:pPr algn="l"/>
            <a:endParaRPr lang="hr-HR" sz="2400" dirty="0">
              <a:solidFill>
                <a:schemeClr val="tx1"/>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51" y="1206420"/>
            <a:ext cx="2564381" cy="2118873"/>
          </a:xfrm>
          <a:prstGeom prst="rect">
            <a:avLst/>
          </a:prstGeom>
        </p:spPr>
      </p:pic>
      <p:pic>
        <p:nvPicPr>
          <p:cNvPr id="5" name="Picture 2" descr="Slikovni rezultat za odisej i kikl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190" y="1215129"/>
            <a:ext cx="4280948" cy="233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78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389120" y="1210491"/>
            <a:ext cx="3762103" cy="4830872"/>
          </a:xfrm>
        </p:spPr>
        <p:txBody>
          <a:bodyPr>
            <a:normAutofit/>
          </a:bodyPr>
          <a:lstStyle/>
          <a:p>
            <a:pPr marL="0" indent="0">
              <a:buNone/>
            </a:pPr>
            <a:r>
              <a:rPr lang="hr-HR" sz="2800" b="1" dirty="0"/>
              <a:t>Odisej je na povratku iz Troje, kako bi spasio sebe i svoje mornare, još jednom izazvao bijes Neptuna oslijepivši njegova sina, jednookog </a:t>
            </a:r>
            <a:r>
              <a:rPr lang="hr-HR" sz="2800" b="1" dirty="0" err="1"/>
              <a:t>kikolpa</a:t>
            </a:r>
            <a:r>
              <a:rPr lang="hr-HR" sz="2800" b="1" dirty="0"/>
              <a:t> </a:t>
            </a:r>
            <a:r>
              <a:rPr lang="hr-HR" sz="2800" b="1" dirty="0" err="1"/>
              <a:t>Polifema</a:t>
            </a:r>
            <a:r>
              <a:rPr lang="hr-HR" sz="2800" b="1" dirty="0"/>
              <a:t>. </a:t>
            </a:r>
            <a:endParaRPr lang="hr-HR" sz="2800" dirty="0"/>
          </a:p>
          <a:p>
            <a:endParaRPr lang="hr-HR" dirty="0"/>
          </a:p>
          <a:p>
            <a:endParaRPr lang="hr-HR" dirty="0"/>
          </a:p>
          <a:p>
            <a:endParaRPr lang="hr-HR" dirty="0"/>
          </a:p>
        </p:txBody>
      </p:sp>
      <p:pic>
        <p:nvPicPr>
          <p:cNvPr id="5" name="Slika 4"/>
          <p:cNvPicPr>
            <a:picLocks noChangeAspect="1"/>
          </p:cNvPicPr>
          <p:nvPr/>
        </p:nvPicPr>
        <p:blipFill>
          <a:blip r:embed="rId2"/>
          <a:stretch>
            <a:fillRect/>
          </a:stretch>
        </p:blipFill>
        <p:spPr>
          <a:xfrm>
            <a:off x="163542" y="73377"/>
            <a:ext cx="4096867" cy="4865030"/>
          </a:xfrm>
          <a:prstGeom prst="rect">
            <a:avLst/>
          </a:prstGeom>
        </p:spPr>
      </p:pic>
      <p:pic>
        <p:nvPicPr>
          <p:cNvPr id="6" name="Slika 5"/>
          <p:cNvPicPr>
            <a:picLocks noChangeAspect="1"/>
          </p:cNvPicPr>
          <p:nvPr/>
        </p:nvPicPr>
        <p:blipFill>
          <a:blip r:embed="rId3"/>
          <a:stretch>
            <a:fillRect/>
          </a:stretch>
        </p:blipFill>
        <p:spPr>
          <a:xfrm>
            <a:off x="8326549" y="2370291"/>
            <a:ext cx="3481118" cy="4224894"/>
          </a:xfrm>
          <a:prstGeom prst="rect">
            <a:avLst/>
          </a:prstGeom>
        </p:spPr>
      </p:pic>
    </p:spTree>
    <p:extLst>
      <p:ext uri="{BB962C8B-B14F-4D97-AF65-F5344CB8AC3E}">
        <p14:creationId xmlns:p14="http://schemas.microsoft.com/office/powerpoint/2010/main" val="3417885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243840" y="1915886"/>
            <a:ext cx="8625841" cy="4942113"/>
          </a:xfrm>
        </p:spPr>
        <p:txBody>
          <a:bodyPr>
            <a:normAutofit/>
          </a:bodyPr>
          <a:lstStyle/>
          <a:p>
            <a:pPr marL="0" indent="0">
              <a:buNone/>
            </a:pPr>
            <a:r>
              <a:rPr lang="hr-HR" b="1" dirty="0"/>
              <a:t>Jupiterov brat</a:t>
            </a:r>
          </a:p>
          <a:p>
            <a:pPr marL="0" indent="0">
              <a:buNone/>
            </a:pPr>
            <a:r>
              <a:rPr lang="hr-HR" b="1" dirty="0"/>
              <a:t>Oženjen </a:t>
            </a:r>
            <a:r>
              <a:rPr lang="hr-HR" b="1" dirty="0" err="1"/>
              <a:t>Prozerpinom</a:t>
            </a:r>
            <a:endParaRPr lang="hr-HR" b="1" dirty="0"/>
          </a:p>
          <a:p>
            <a:pPr marL="0" indent="0">
              <a:buNone/>
            </a:pPr>
            <a:r>
              <a:rPr lang="hr-HR" b="1" dirty="0"/>
              <a:t>Vladar podzemnog svijeta</a:t>
            </a:r>
          </a:p>
          <a:p>
            <a:pPr marL="0" indent="0">
              <a:buNone/>
            </a:pPr>
            <a:r>
              <a:rPr lang="hr-HR" b="1" dirty="0"/>
              <a:t>Zovu ga još i ORCUS (prebivalište mrtvih) kao i kod Rimljana „</a:t>
            </a:r>
            <a:r>
              <a:rPr lang="hr-HR" b="1" dirty="0" err="1"/>
              <a:t>Tartarus</a:t>
            </a:r>
            <a:r>
              <a:rPr lang="hr-HR" b="1" dirty="0"/>
              <a:t>” </a:t>
            </a:r>
          </a:p>
          <a:p>
            <a:pPr marL="0" indent="0">
              <a:buNone/>
            </a:pPr>
            <a:r>
              <a:rPr lang="hr-HR" b="1" dirty="0"/>
              <a:t>Nije bio pretjerano voljen ni od bogova niti od smrtnika zbog svoje tamne i morbidne osobnosti.</a:t>
            </a:r>
          </a:p>
          <a:p>
            <a:pPr marL="0" indent="0">
              <a:buNone/>
            </a:pPr>
            <a:r>
              <a:rPr lang="hr-HR" b="1" dirty="0"/>
              <a:t>Kao što je Jupiter dobio munju, Posejdon trozubac i Had je dobio kacigu nevidljivosti</a:t>
            </a:r>
          </a:p>
          <a:p>
            <a:pPr marL="0" indent="0">
              <a:buNone/>
            </a:pPr>
            <a:r>
              <a:rPr lang="hr-HR" b="1" dirty="0"/>
              <a:t>Had je vladao mrtvima. Mrtvi nisu smjeli odlaziti iz podzemlja, a ni živi spuštati se u taj mračni svijet, jer bi se Had razbjesnio. Svi koji su ulazili u podzemni svijet uglavnom su bili junaci: Heraklo, Odisej, Eneja…... </a:t>
            </a:r>
          </a:p>
          <a:p>
            <a:pPr marL="0" indent="0">
              <a:buNone/>
            </a:pPr>
            <a:r>
              <a:rPr lang="hr-HR" b="1" dirty="0"/>
              <a:t>Nijedan od njih nije bio zadovoljan onime što vidi.</a:t>
            </a:r>
          </a:p>
          <a:p>
            <a:endParaRPr lang="hr-HR" b="1" i="1" dirty="0"/>
          </a:p>
          <a:p>
            <a:endParaRPr lang="hr-HR" dirty="0"/>
          </a:p>
        </p:txBody>
      </p:sp>
      <p:sp>
        <p:nvSpPr>
          <p:cNvPr id="5" name="Naslov 4"/>
          <p:cNvSpPr>
            <a:spLocks noGrp="1"/>
          </p:cNvSpPr>
          <p:nvPr>
            <p:ph type="title"/>
          </p:nvPr>
        </p:nvSpPr>
        <p:spPr>
          <a:xfrm>
            <a:off x="121920" y="374469"/>
            <a:ext cx="3735977" cy="1555931"/>
          </a:xfrm>
        </p:spPr>
        <p:txBody>
          <a:bodyPr>
            <a:normAutofit/>
          </a:bodyPr>
          <a:lstStyle/>
          <a:p>
            <a:r>
              <a:rPr lang="hr-HR" sz="4000" b="1" dirty="0"/>
              <a:t>HAD -PLUTON</a:t>
            </a:r>
          </a:p>
        </p:txBody>
      </p:sp>
      <p:pic>
        <p:nvPicPr>
          <p:cNvPr id="13" name="Picture 12" descr="Slikovni rezultat za had bog podzeml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263" y="2325793"/>
            <a:ext cx="2901133" cy="386817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Slikovni rezultat za podzemni svij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847" y="176551"/>
            <a:ext cx="4677634" cy="277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6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1856860" cy="709749"/>
          </a:xfrm>
        </p:spPr>
        <p:txBody>
          <a:bodyPr>
            <a:normAutofit/>
          </a:bodyPr>
          <a:lstStyle/>
          <a:p>
            <a:r>
              <a:rPr lang="hr-HR" sz="4000" b="1" dirty="0"/>
              <a:t>IANUS</a:t>
            </a:r>
          </a:p>
        </p:txBody>
      </p:sp>
      <p:sp>
        <p:nvSpPr>
          <p:cNvPr id="3" name="Rezervirano mjesto sadržaja 2"/>
          <p:cNvSpPr>
            <a:spLocks noGrp="1"/>
          </p:cNvSpPr>
          <p:nvPr>
            <p:ph idx="1"/>
          </p:nvPr>
        </p:nvSpPr>
        <p:spPr>
          <a:xfrm>
            <a:off x="677334" y="3422469"/>
            <a:ext cx="10269340" cy="3095897"/>
          </a:xfrm>
        </p:spPr>
        <p:txBody>
          <a:bodyPr>
            <a:normAutofit/>
          </a:bodyPr>
          <a:lstStyle/>
          <a:p>
            <a:r>
              <a:rPr lang="hr-HR" sz="2400" b="1" dirty="0"/>
              <a:t>Rimski bog vrata, ulaska i izlaska, početaka i kraja</a:t>
            </a:r>
          </a:p>
          <a:p>
            <a:r>
              <a:rPr lang="hr-HR" sz="2400" b="1" dirty="0"/>
              <a:t>Vidi prošlost i budućnost</a:t>
            </a:r>
          </a:p>
          <a:p>
            <a:r>
              <a:rPr lang="hr-HR" sz="2400" b="1" dirty="0"/>
              <a:t>Ima dva lica s dvije strane glave – IANUS BIFRONS</a:t>
            </a:r>
          </a:p>
          <a:p>
            <a:r>
              <a:rPr lang="hr-HR" sz="2400" b="1" dirty="0"/>
              <a:t>Simbol dvoličnosti</a:t>
            </a:r>
          </a:p>
          <a:p>
            <a:r>
              <a:rPr lang="hr-HR" sz="2400" b="1" dirty="0"/>
              <a:t>Nosi ključ u ruci te štap </a:t>
            </a:r>
          </a:p>
          <a:p>
            <a:r>
              <a:rPr lang="hr-HR" sz="2400" b="1" dirty="0"/>
              <a:t>Slavi se na početku svega i uvijek se prvi spominje – IANUARIUS</a:t>
            </a:r>
          </a:p>
        </p:txBody>
      </p:sp>
      <p:pic>
        <p:nvPicPr>
          <p:cNvPr id="5122" name="Picture 2" descr="Slikovni rezultat za ianus bifr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833" y="508454"/>
            <a:ext cx="2547258" cy="2547258"/>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3"/>
          <a:stretch>
            <a:fillRect/>
          </a:stretch>
        </p:blipFill>
        <p:spPr>
          <a:xfrm>
            <a:off x="8592833" y="1158239"/>
            <a:ext cx="3077720" cy="4641670"/>
          </a:xfrm>
          <a:prstGeom prst="rect">
            <a:avLst/>
          </a:prstGeom>
        </p:spPr>
      </p:pic>
    </p:spTree>
    <p:extLst>
      <p:ext uri="{BB962C8B-B14F-4D97-AF65-F5344CB8AC3E}">
        <p14:creationId xmlns:p14="http://schemas.microsoft.com/office/powerpoint/2010/main" val="3022887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8012" y="940526"/>
            <a:ext cx="2821578" cy="989874"/>
          </a:xfrm>
        </p:spPr>
        <p:txBody>
          <a:bodyPr>
            <a:noAutofit/>
          </a:bodyPr>
          <a:lstStyle/>
          <a:p>
            <a:r>
              <a:rPr lang="hr-HR" b="1" dirty="0"/>
              <a:t>PAN -FAUN</a:t>
            </a:r>
          </a:p>
        </p:txBody>
      </p:sp>
      <p:sp>
        <p:nvSpPr>
          <p:cNvPr id="3" name="Rezervirano mjesto sadržaja 2"/>
          <p:cNvSpPr>
            <a:spLocks noGrp="1"/>
          </p:cNvSpPr>
          <p:nvPr>
            <p:ph idx="1"/>
          </p:nvPr>
        </p:nvSpPr>
        <p:spPr>
          <a:xfrm>
            <a:off x="104502" y="2812869"/>
            <a:ext cx="11573691" cy="3884022"/>
          </a:xfrm>
        </p:spPr>
        <p:txBody>
          <a:bodyPr>
            <a:noAutofit/>
          </a:bodyPr>
          <a:lstStyle/>
          <a:p>
            <a:r>
              <a:rPr lang="hr-HR" sz="2400" b="1" dirty="0" err="1"/>
              <a:t>Merkurijev</a:t>
            </a:r>
            <a:r>
              <a:rPr lang="hr-HR" sz="2400" b="1" dirty="0"/>
              <a:t> sin, zaštitnik šuma, livada i osobito stada</a:t>
            </a:r>
          </a:p>
          <a:p>
            <a:r>
              <a:rPr lang="hr-HR" sz="2400" b="1" dirty="0"/>
              <a:t>Više duh nego bog</a:t>
            </a:r>
          </a:p>
          <a:p>
            <a:r>
              <a:rPr lang="hr-HR" sz="2400" b="1" dirty="0"/>
              <a:t>Od struka nadolje jarac a cijelo tijelo prekriveno dlakama</a:t>
            </a:r>
          </a:p>
          <a:p>
            <a:r>
              <a:rPr lang="hr-HR" sz="2400" b="1" dirty="0"/>
              <a:t>Nadimak LUPERCUS (</a:t>
            </a:r>
            <a:r>
              <a:rPr lang="hr-HR" sz="2400" b="1" dirty="0" err="1"/>
              <a:t>odbijač</a:t>
            </a:r>
            <a:r>
              <a:rPr lang="hr-HR" sz="2400" b="1" dirty="0"/>
              <a:t> vukova) jer je branio stada od vukova</a:t>
            </a:r>
          </a:p>
          <a:p>
            <a:r>
              <a:rPr lang="hr-HR" sz="2400" b="1" dirty="0"/>
              <a:t>Stari su Grci također vjerovali da Pan svojim izgledom izaziva strah i uznemirenost. Svojom pojavom plašio je ljude tj. izazivao paniku, pa je po njemu nastala riječ </a:t>
            </a:r>
            <a:r>
              <a:rPr lang="hr-HR" sz="2400" b="1" i="1" dirty="0"/>
              <a:t>panika</a:t>
            </a:r>
            <a:r>
              <a:rPr lang="hr-HR" sz="2400" b="1" dirty="0"/>
              <a:t>. </a:t>
            </a:r>
          </a:p>
          <a:p>
            <a:r>
              <a:rPr lang="hr-HR" sz="2400" b="1" dirty="0"/>
              <a:t>Najpoznatije svetkovine u njegovu čast su LUPERKALIJE. </a:t>
            </a:r>
          </a:p>
        </p:txBody>
      </p:sp>
      <p:pic>
        <p:nvPicPr>
          <p:cNvPr id="6148" name="Picture 4" descr="Slikovni rezultat za faun -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163" y="226218"/>
            <a:ext cx="3390779" cy="24531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lustraci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7645" y="78174"/>
            <a:ext cx="3683725" cy="373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44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3189272" cy="814251"/>
          </a:xfrm>
        </p:spPr>
        <p:txBody>
          <a:bodyPr/>
          <a:lstStyle/>
          <a:p>
            <a:r>
              <a:rPr lang="hr-HR" b="1" dirty="0"/>
              <a:t>LUPERKALIJE</a:t>
            </a:r>
          </a:p>
        </p:txBody>
      </p:sp>
      <p:sp>
        <p:nvSpPr>
          <p:cNvPr id="3" name="Rezervirano mjesto sadržaja 2"/>
          <p:cNvSpPr>
            <a:spLocks noGrp="1"/>
          </p:cNvSpPr>
          <p:nvPr>
            <p:ph idx="1"/>
          </p:nvPr>
        </p:nvSpPr>
        <p:spPr>
          <a:xfrm>
            <a:off x="269966" y="1541416"/>
            <a:ext cx="6849291" cy="5316583"/>
          </a:xfrm>
        </p:spPr>
        <p:txBody>
          <a:bodyPr>
            <a:normAutofit lnSpcReduction="10000"/>
          </a:bodyPr>
          <a:lstStyle/>
          <a:p>
            <a:r>
              <a:rPr lang="hr-HR" sz="2400" b="1" dirty="0"/>
              <a:t>naziv za drevni rimski praznik koji se održavao od 13. do 15. februara i čija je svrha bila duhovno očistiti grad,  zaštititi ga od zlih duhova i donijeti plodnost i zdravlje. Bog koji se slavio na </a:t>
            </a:r>
            <a:r>
              <a:rPr lang="hr-HR" sz="2400" b="1" dirty="0" err="1"/>
              <a:t>Luperkalijama</a:t>
            </a:r>
            <a:r>
              <a:rPr lang="hr-HR" sz="2400" b="1" dirty="0"/>
              <a:t> bio je Faun.</a:t>
            </a:r>
          </a:p>
          <a:p>
            <a:r>
              <a:rPr lang="hr-HR" sz="2400" b="1" dirty="0"/>
              <a:t>LUPERCI – svećenici koji su vodili ovu svetkovinu. Prvo su žrtvovali dva jarića i psića pa su se dva mlada svećenika obukli u oderanu kožu i počeli trčati po gradu udarajući građane Rima štapom. Žene i djevojke bi se namjerno bacale na put, vjerujući kako će dodir svećenika garantirati plodnost ili siguran porod.</a:t>
            </a:r>
          </a:p>
        </p:txBody>
      </p:sp>
      <p:pic>
        <p:nvPicPr>
          <p:cNvPr id="7170" name="Picture 2" descr="Slikovni rezultat za luperkali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306" y="252548"/>
            <a:ext cx="4690745" cy="3518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86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44137" y="470264"/>
            <a:ext cx="4010297" cy="979714"/>
          </a:xfrm>
        </p:spPr>
        <p:txBody>
          <a:bodyPr>
            <a:normAutofit/>
          </a:bodyPr>
          <a:lstStyle/>
          <a:p>
            <a:r>
              <a:rPr lang="hr-HR" sz="4000" b="1" dirty="0"/>
              <a:t>KRON -SATURN</a:t>
            </a:r>
          </a:p>
        </p:txBody>
      </p:sp>
      <p:sp>
        <p:nvSpPr>
          <p:cNvPr id="3" name="Rezervirano mjesto sadržaja 2"/>
          <p:cNvSpPr>
            <a:spLocks noGrp="1"/>
          </p:cNvSpPr>
          <p:nvPr>
            <p:ph idx="1"/>
          </p:nvPr>
        </p:nvSpPr>
        <p:spPr>
          <a:xfrm>
            <a:off x="235131" y="3535680"/>
            <a:ext cx="9235439" cy="3187337"/>
          </a:xfrm>
        </p:spPr>
        <p:txBody>
          <a:bodyPr>
            <a:noAutofit/>
          </a:bodyPr>
          <a:lstStyle/>
          <a:p>
            <a:r>
              <a:rPr lang="hr-HR" sz="2400" b="1" dirty="0"/>
              <a:t>Jedan od glavnih rimskih bogova, bog poljoprivrede i žetve.</a:t>
            </a:r>
          </a:p>
          <a:p>
            <a:r>
              <a:rPr lang="hr-HR" sz="2400" b="1" dirty="0"/>
              <a:t>Drži srp u svojoj lijevoj ruci i snop pšenice u desnoj. </a:t>
            </a:r>
          </a:p>
          <a:p>
            <a:r>
              <a:rPr lang="hr-HR" sz="2400" b="1" dirty="0"/>
              <a:t>Saturn je gutao svako svoje dijete bojeći se da će ga svrgnuti s vlasti. </a:t>
            </a:r>
          </a:p>
          <a:p>
            <a:r>
              <a:rPr lang="hr-HR" sz="2400" b="1" dirty="0"/>
              <a:t>U sjećanje na Saturnovo zlatno doba, slavila se SATURNALIA </a:t>
            </a:r>
          </a:p>
          <a:p>
            <a:endParaRPr lang="hr-HR" sz="2400" b="1" dirty="0"/>
          </a:p>
        </p:txBody>
      </p:sp>
      <p:pic>
        <p:nvPicPr>
          <p:cNvPr id="8197" name="Picture 5" descr="https://upload.wikimedia.org/wikipedia/commons/thumb/d/dd/Rubens_saturn.jpg/190px-Rubens_sa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4076" y="861877"/>
            <a:ext cx="2169614" cy="452193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498" y="521697"/>
            <a:ext cx="3370216" cy="261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42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735874"/>
          </a:xfrm>
        </p:spPr>
        <p:txBody>
          <a:bodyPr/>
          <a:lstStyle/>
          <a:p>
            <a:r>
              <a:rPr lang="hr-HR" b="1" dirty="0"/>
              <a:t>SATURNALIA – od 17. do 24. prosinca</a:t>
            </a:r>
          </a:p>
        </p:txBody>
      </p:sp>
      <p:sp>
        <p:nvSpPr>
          <p:cNvPr id="3" name="Rezervirano mjesto sadržaja 2"/>
          <p:cNvSpPr>
            <a:spLocks noGrp="1"/>
          </p:cNvSpPr>
          <p:nvPr>
            <p:ph idx="1"/>
          </p:nvPr>
        </p:nvSpPr>
        <p:spPr>
          <a:xfrm>
            <a:off x="296091" y="1245326"/>
            <a:ext cx="5677989" cy="5612674"/>
          </a:xfrm>
        </p:spPr>
        <p:txBody>
          <a:bodyPr>
            <a:normAutofit lnSpcReduction="10000"/>
          </a:bodyPr>
          <a:lstStyle/>
          <a:p>
            <a:endParaRPr lang="hr-HR" dirty="0"/>
          </a:p>
          <a:p>
            <a:r>
              <a:rPr lang="hr-HR" sz="2400" b="1" dirty="0"/>
              <a:t>FERIAE SERVORUM (Praznik robova) jer su tad robovi bili slobodni </a:t>
            </a:r>
          </a:p>
          <a:p>
            <a:r>
              <a:rPr lang="hr-HR" sz="2400" b="1" dirty="0"/>
              <a:t>Prestajao bi svaki rad i svako neprijateljstvo; priređivale se gozbe i pijanke</a:t>
            </a:r>
          </a:p>
          <a:p>
            <a:r>
              <a:rPr lang="hr-HR" sz="2400" b="1" dirty="0"/>
              <a:t>Darovi su se izmjenjivali</a:t>
            </a:r>
          </a:p>
          <a:p>
            <a:r>
              <a:rPr lang="hr-HR" sz="2400" b="1" dirty="0"/>
              <a:t>Čini se da je ovaj blagdan toliko prirastao srcu Rimljanima da ga je bilo lakše izmijeniti nego zaboraviti pa su ga u 4. stoljeću Kršćani odlučili usvojiti</a:t>
            </a:r>
          </a:p>
          <a:p>
            <a:r>
              <a:rPr lang="hr-HR" sz="2400" b="1" dirty="0"/>
              <a:t>Najstarije i najsvečanije svetkovine starog Rima</a:t>
            </a:r>
            <a:endParaRPr lang="hr-HR" sz="2000" b="1" dirty="0"/>
          </a:p>
          <a:p>
            <a:endParaRPr lang="hr-HR" dirty="0"/>
          </a:p>
        </p:txBody>
      </p:sp>
      <p:pic>
        <p:nvPicPr>
          <p:cNvPr id="9218" name="Picture 2" descr="Slikovni rezultat za svetkovine saturn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632" y="1685108"/>
            <a:ext cx="5953125" cy="353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5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2800" b="1" dirty="0">
                <a:solidFill>
                  <a:schemeClr val="tx1"/>
                </a:solidFill>
              </a:rPr>
              <a:t>OLIMP, planina u Grčkoj, na kojoj je živjelo 12 bogova. </a:t>
            </a: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36" y="2393495"/>
            <a:ext cx="4326834" cy="3240949"/>
          </a:xfrm>
          <a:prstGeom prst="rect">
            <a:avLst/>
          </a:prstGeom>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507" y="1532643"/>
            <a:ext cx="5043487" cy="4167181"/>
          </a:xfrm>
          <a:prstGeom prst="rect">
            <a:avLst/>
          </a:prstGeom>
        </p:spPr>
      </p:pic>
    </p:spTree>
    <p:extLst>
      <p:ext uri="{BB962C8B-B14F-4D97-AF65-F5344CB8AC3E}">
        <p14:creationId xmlns:p14="http://schemas.microsoft.com/office/powerpoint/2010/main" val="1972374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flipH="1">
            <a:off x="3030583" y="696686"/>
            <a:ext cx="5077097" cy="1271451"/>
          </a:xfrm>
        </p:spPr>
        <p:txBody>
          <a:bodyPr>
            <a:noAutofit/>
          </a:bodyPr>
          <a:lstStyle/>
          <a:p>
            <a:r>
              <a:rPr lang="hr-HR" sz="4000" b="1" dirty="0"/>
              <a:t>DIONIZ - BAKHO</a:t>
            </a:r>
            <a:br>
              <a:rPr lang="hr-HR" sz="4000" b="1" dirty="0"/>
            </a:br>
            <a:r>
              <a:rPr lang="hr-HR" sz="4000" b="1" dirty="0"/>
              <a:t>LIBER</a:t>
            </a:r>
          </a:p>
        </p:txBody>
      </p:sp>
      <p:sp>
        <p:nvSpPr>
          <p:cNvPr id="3" name="Rezervirano mjesto sadržaja 2"/>
          <p:cNvSpPr>
            <a:spLocks noGrp="1"/>
          </p:cNvSpPr>
          <p:nvPr>
            <p:ph idx="1"/>
          </p:nvPr>
        </p:nvSpPr>
        <p:spPr>
          <a:xfrm>
            <a:off x="313508" y="3735977"/>
            <a:ext cx="11443063" cy="2926080"/>
          </a:xfrm>
        </p:spPr>
        <p:txBody>
          <a:bodyPr>
            <a:normAutofit lnSpcReduction="10000"/>
          </a:bodyPr>
          <a:lstStyle/>
          <a:p>
            <a:r>
              <a:rPr lang="hr-HR" sz="2400" b="1" dirty="0"/>
              <a:t>Sin Jupitera i smrtnice </a:t>
            </a:r>
            <a:r>
              <a:rPr lang="hr-HR" sz="2400" b="1" dirty="0" err="1"/>
              <a:t>Semele</a:t>
            </a:r>
            <a:endParaRPr lang="hr-HR" sz="2400" b="1" dirty="0"/>
          </a:p>
          <a:p>
            <a:r>
              <a:rPr lang="hr-HR" sz="2400" b="1" dirty="0" err="1"/>
              <a:t>Junona</a:t>
            </a:r>
            <a:r>
              <a:rPr lang="hr-HR" sz="2400" b="1" dirty="0"/>
              <a:t>, Jupiterova žena ljubomorna na dijete jer nije njezino pa je poslala Titane da ga rastrgaju. Jedini dio koji je spašen bilo je njegovo srce. Jupiter je srce usadio u </a:t>
            </a:r>
            <a:r>
              <a:rPr lang="hr-HR" sz="2400" b="1" dirty="0" err="1"/>
              <a:t>Semelinu</a:t>
            </a:r>
            <a:r>
              <a:rPr lang="hr-HR" sz="2400" b="1" dirty="0"/>
              <a:t> utrobu i </a:t>
            </a:r>
            <a:r>
              <a:rPr lang="hr-HR" sz="2400" b="1" dirty="0" err="1"/>
              <a:t>Liber</a:t>
            </a:r>
            <a:r>
              <a:rPr lang="hr-HR" sz="2400" b="1" dirty="0"/>
              <a:t> biva ponovo rođen.</a:t>
            </a:r>
          </a:p>
          <a:p>
            <a:r>
              <a:rPr lang="hr-HR" sz="2400" b="1" dirty="0"/>
              <a:t>Bog </a:t>
            </a:r>
            <a:r>
              <a:rPr lang="it-IT" sz="2400" b="1" dirty="0" err="1"/>
              <a:t>plodnosti</a:t>
            </a:r>
            <a:r>
              <a:rPr lang="it-IT" sz="2400" b="1" dirty="0"/>
              <a:t>, </a:t>
            </a:r>
            <a:r>
              <a:rPr lang="it-IT" sz="2400" b="1" dirty="0" err="1"/>
              <a:t>uživanja</a:t>
            </a:r>
            <a:r>
              <a:rPr lang="it-IT" sz="2400" b="1" dirty="0"/>
              <a:t>, </a:t>
            </a:r>
            <a:r>
              <a:rPr lang="it-IT" sz="2400" b="1" dirty="0" err="1"/>
              <a:t>opojnosti</a:t>
            </a:r>
            <a:r>
              <a:rPr lang="it-IT" sz="2400" b="1" dirty="0"/>
              <a:t> i </a:t>
            </a:r>
            <a:r>
              <a:rPr lang="it-IT" sz="2400" b="1" dirty="0" err="1"/>
              <a:t>vina</a:t>
            </a:r>
            <a:endParaRPr lang="hr-HR" sz="3200" b="1" dirty="0"/>
          </a:p>
          <a:p>
            <a:r>
              <a:rPr lang="hr-HR" sz="2400" b="1" dirty="0"/>
              <a:t>Njegove svečanosti – LIBERALIA – slavile su se 17. ožujka. Tad bi rimski dječaci postajali punoljetni i primali bi togu </a:t>
            </a:r>
            <a:r>
              <a:rPr lang="hr-HR" sz="2400" b="1" dirty="0" err="1"/>
              <a:t>virilis</a:t>
            </a:r>
            <a:r>
              <a:rPr lang="hr-HR" sz="2400" b="1" dirty="0"/>
              <a:t>.</a:t>
            </a:r>
          </a:p>
        </p:txBody>
      </p:sp>
      <p:pic>
        <p:nvPicPr>
          <p:cNvPr id="10242" name="Picture 2" descr="Slikovni rezultat za liber bog - dioni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053" y="273050"/>
            <a:ext cx="2712720" cy="31603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58" y="299674"/>
            <a:ext cx="1914525"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9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5400" b="1" dirty="0"/>
              <a:t>BOŽANSTVA</a:t>
            </a:r>
          </a:p>
        </p:txBody>
      </p:sp>
      <p:sp>
        <p:nvSpPr>
          <p:cNvPr id="3" name="Rezervirano mjesto sadržaja 2"/>
          <p:cNvSpPr>
            <a:spLocks noGrp="1"/>
          </p:cNvSpPr>
          <p:nvPr>
            <p:ph idx="1"/>
          </p:nvPr>
        </p:nvSpPr>
        <p:spPr/>
        <p:txBody>
          <a:bodyPr>
            <a:normAutofit/>
          </a:bodyPr>
          <a:lstStyle/>
          <a:p>
            <a:r>
              <a:rPr lang="hr-HR" sz="4000" dirty="0"/>
              <a:t>GLAVNA BOŽANSTVA </a:t>
            </a:r>
          </a:p>
          <a:p>
            <a:r>
              <a:rPr lang="hr-HR" sz="4000" dirty="0"/>
              <a:t>SPOREDNA BOŽANSTVA</a:t>
            </a:r>
          </a:p>
          <a:p>
            <a:r>
              <a:rPr lang="hr-HR" sz="4000" dirty="0"/>
              <a:t>MITSKA BIĆA</a:t>
            </a:r>
          </a:p>
          <a:p>
            <a:r>
              <a:rPr lang="hr-HR" sz="4000" dirty="0"/>
              <a:t>TITANI</a:t>
            </a:r>
          </a:p>
        </p:txBody>
      </p:sp>
    </p:spTree>
    <p:extLst>
      <p:ext uri="{BB962C8B-B14F-4D97-AF65-F5344CB8AC3E}">
        <p14:creationId xmlns:p14="http://schemas.microsoft.com/office/powerpoint/2010/main" val="56842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206187"/>
            <a:ext cx="12035245" cy="6511194"/>
          </a:xfrm>
        </p:spPr>
        <p:txBody>
          <a:bodyPr>
            <a:normAutofit/>
          </a:bodyPr>
          <a:lstStyle/>
          <a:p>
            <a:pPr lvl="0">
              <a:spcBef>
                <a:spcPts val="1000"/>
              </a:spcBef>
              <a:buClr>
                <a:schemeClr val="accent1"/>
              </a:buClr>
              <a:buSzPct val="80000"/>
            </a:pPr>
            <a:r>
              <a:rPr lang="hr-HR" altLang="sr-Latn-RS" sz="1800" dirty="0">
                <a:solidFill>
                  <a:schemeClr val="tx1">
                    <a:lumMod val="75000"/>
                    <a:lumOff val="25000"/>
                  </a:schemeClr>
                </a:solidFill>
                <a:latin typeface="+mn-lt"/>
                <a:ea typeface="+mn-ea"/>
                <a:cs typeface="+mn-cs"/>
              </a:rPr>
              <a:t>     ZEUS                 </a:t>
            </a:r>
            <a:r>
              <a:rPr lang="hr-HR" altLang="sr-Latn-RS" sz="1800" dirty="0">
                <a:solidFill>
                  <a:schemeClr val="tx1">
                    <a:lumMod val="75000"/>
                    <a:lumOff val="25000"/>
                  </a:schemeClr>
                </a:solidFill>
              </a:rPr>
              <a:t>POSEJDON</a:t>
            </a:r>
            <a:r>
              <a:rPr lang="hr-HR" altLang="sr-Latn-RS" sz="1800" dirty="0">
                <a:solidFill>
                  <a:schemeClr val="tx1">
                    <a:lumMod val="75000"/>
                    <a:lumOff val="25000"/>
                  </a:schemeClr>
                </a:solidFill>
                <a:latin typeface="+mn-lt"/>
                <a:ea typeface="+mn-ea"/>
                <a:cs typeface="+mn-cs"/>
              </a:rPr>
              <a:t>               </a:t>
            </a:r>
            <a:r>
              <a:rPr lang="hr-HR" altLang="sr-Latn-RS" sz="1800" dirty="0">
                <a:solidFill>
                  <a:schemeClr val="tx1">
                    <a:lumMod val="75000"/>
                    <a:lumOff val="25000"/>
                  </a:schemeClr>
                </a:solidFill>
              </a:rPr>
              <a:t>HAD                APOLON            </a:t>
            </a:r>
            <a:r>
              <a:rPr lang="hr-HR" sz="1800" dirty="0">
                <a:solidFill>
                  <a:schemeClr val="tx1">
                    <a:lumMod val="75000"/>
                    <a:lumOff val="25000"/>
                  </a:schemeClr>
                </a:solidFill>
              </a:rPr>
              <a:t>ARES                HEFEST                HERMES</a:t>
            </a:r>
            <a:br>
              <a:rPr lang="hr-HR" altLang="sr-Latn-RS" sz="1800" dirty="0">
                <a:solidFill>
                  <a:schemeClr val="tx1">
                    <a:lumMod val="75000"/>
                    <a:lumOff val="25000"/>
                  </a:schemeClr>
                </a:solidFill>
                <a:latin typeface="+mn-lt"/>
                <a:ea typeface="+mn-ea"/>
                <a:cs typeface="+mn-cs"/>
              </a:rPr>
            </a:br>
            <a:r>
              <a:rPr lang="hr-HR" altLang="sr-Latn-RS" sz="1800" dirty="0">
                <a:solidFill>
                  <a:schemeClr val="tx1">
                    <a:lumMod val="75000"/>
                    <a:lumOff val="25000"/>
                  </a:schemeClr>
                </a:solidFill>
                <a:latin typeface="+mn-lt"/>
                <a:ea typeface="+mn-ea"/>
                <a:cs typeface="+mn-cs"/>
              </a:rPr>
              <a:t> JUPITER                NEPTUN              PLUTON                                      </a:t>
            </a:r>
            <a:r>
              <a:rPr lang="hr-HR" sz="1800" dirty="0">
                <a:solidFill>
                  <a:schemeClr val="tx1">
                    <a:lumMod val="75000"/>
                    <a:lumOff val="25000"/>
                  </a:schemeClr>
                </a:solidFill>
                <a:latin typeface="+mn-lt"/>
                <a:ea typeface="+mn-ea"/>
                <a:cs typeface="+mn-cs"/>
              </a:rPr>
              <a:t>MARS                VULKAN             MERKURIJE </a:t>
            </a:r>
            <a:br>
              <a:rPr lang="hr-HR" altLang="sr-Latn-RS" sz="2000" dirty="0">
                <a:solidFill>
                  <a:schemeClr val="tx1">
                    <a:lumMod val="75000"/>
                    <a:lumOff val="25000"/>
                  </a:schemeClr>
                </a:solidFill>
                <a:latin typeface="+mn-lt"/>
                <a:ea typeface="+mn-ea"/>
                <a:cs typeface="+mn-cs"/>
              </a:rPr>
            </a:br>
            <a:endParaRPr lang="hr-HR" sz="1800" dirty="0">
              <a:solidFill>
                <a:schemeClr val="tx1">
                  <a:lumMod val="75000"/>
                  <a:lumOff val="25000"/>
                </a:schemeClr>
              </a:solidFill>
              <a:latin typeface="+mn-lt"/>
              <a:ea typeface="+mn-ea"/>
              <a:cs typeface="+mn-cs"/>
            </a:endParaRPr>
          </a:p>
        </p:txBody>
      </p:sp>
      <p:pic>
        <p:nvPicPr>
          <p:cNvPr id="3079" name="Slika 3" descr="https://www.znanje.org/i/i2014/2014iii09/2014iii0917/slike/ze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9" y="582705"/>
            <a:ext cx="1663465" cy="16634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Slika 11" descr="https://www.znanje.org/i/i2014/2014iii09/2014iii0917/slike/her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35" y="588084"/>
            <a:ext cx="1663338" cy="1663338"/>
          </a:xfrm>
          <a:prstGeom prst="rect">
            <a:avLst/>
          </a:prstGeom>
          <a:noFill/>
          <a:extLst>
            <a:ext uri="{909E8E84-426E-40DD-AFC4-6F175D3DCCD1}">
              <a14:hiddenFill xmlns:a14="http://schemas.microsoft.com/office/drawing/2010/main">
                <a:solidFill>
                  <a:srgbClr val="FFFFFF"/>
                </a:solidFill>
              </a14:hiddenFill>
            </a:ext>
          </a:extLst>
        </p:spPr>
      </p:pic>
      <p:pic>
        <p:nvPicPr>
          <p:cNvPr id="3077" name="Slika 13" descr="H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36229" y="564928"/>
            <a:ext cx="1375957" cy="18337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Slika 4" descr="https://www.znanje.org/i/i2014/2014iii09/2014iii0917/slike/apol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908" y="744839"/>
            <a:ext cx="1541417" cy="15414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Slika 5" descr="https://www.znanje.org/i/i2014/2014iii09/2014iii0917/slike/a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9419" y="815276"/>
            <a:ext cx="1489165" cy="14891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Slika 6" descr="https://www.znanje.org/i/i2014/2014iii09/2014iii0917/slike/hef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6804" y="745352"/>
            <a:ext cx="1530849" cy="15308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p:cNvSpPr>
            <a:spLocks noChangeArrowheads="1"/>
          </p:cNvSpPr>
          <p:nvPr/>
        </p:nvSpPr>
        <p:spPr bwMode="auto">
          <a:xfrm>
            <a:off x="-148046" y="-5921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5" name="Rectangle 9"/>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hr-HR" altLang="sr-Latn-RS" sz="1800" b="0" i="0" u="none" strike="noStrike" cap="none" normalizeH="0" baseline="0">
              <a:ln>
                <a:noFill/>
              </a:ln>
              <a:solidFill>
                <a:schemeClr val="tx1"/>
              </a:solidFill>
              <a:effectLst/>
              <a:latin typeface="Arial" panose="020B0604020202020204" pitchFamily="34" charset="0"/>
            </a:endParaRPr>
          </a:p>
        </p:txBody>
      </p:sp>
      <p:sp>
        <p:nvSpPr>
          <p:cNvPr id="6" name="Rectangle 10"/>
          <p:cNvSpPr>
            <a:spLocks noChangeArrowheads="1"/>
          </p:cNvSpPr>
          <p:nvPr/>
        </p:nvSpPr>
        <p:spPr bwMode="auto">
          <a:xfrm flipV="1">
            <a:off x="-69669" y="2891068"/>
            <a:ext cx="122616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hr-HR" altLang="sr-Latn-RS" sz="1800" b="0" i="0" u="none" strike="noStrike" cap="none" normalizeH="0" baseline="0" dirty="0">
              <a:ln>
                <a:noFill/>
              </a:ln>
              <a:solidFill>
                <a:schemeClr val="tx1"/>
              </a:solidFill>
              <a:effectLst/>
              <a:latin typeface="Arial" panose="020B0604020202020204" pitchFamily="34" charset="0"/>
            </a:endParaRPr>
          </a:p>
        </p:txBody>
      </p:sp>
      <p:sp>
        <p:nvSpPr>
          <p:cNvPr id="7" name="Rectangle 11"/>
          <p:cNvSpPr>
            <a:spLocks noChangeArrowheads="1"/>
          </p:cNvSpPr>
          <p:nvPr/>
        </p:nvSpPr>
        <p:spPr bwMode="auto">
          <a:xfrm>
            <a:off x="0" y="3932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hr-HR" altLang="sr-Latn-RS" sz="1800" b="0" i="0" u="none" strike="noStrike" cap="none" normalizeH="0" baseline="0">
              <a:ln>
                <a:noFill/>
              </a:ln>
              <a:solidFill>
                <a:schemeClr val="tx1"/>
              </a:solidFill>
              <a:effectLst/>
              <a:latin typeface="Arial" panose="020B0604020202020204" pitchFamily="34" charset="0"/>
            </a:endParaRPr>
          </a:p>
        </p:txBody>
      </p:sp>
      <p:sp>
        <p:nvSpPr>
          <p:cNvPr id="9" name="Rectangle 13"/>
          <p:cNvSpPr>
            <a:spLocks noChangeArrowheads="1"/>
          </p:cNvSpPr>
          <p:nvPr/>
        </p:nvSpPr>
        <p:spPr bwMode="auto">
          <a:xfrm>
            <a:off x="0" y="6675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hr-HR" altLang="sr-Latn-R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0" y="7818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hr-HR" altLang="sr-Latn-RS" sz="1800" b="0" i="0" u="none" strike="noStrike" cap="none" normalizeH="0" baseline="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0" y="896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ARES –MARS                HEFEST – VULKAN      HERMES - MERKURIJE</a:t>
            </a:r>
            <a:endParaRPr kumimoji="0" lang="hr-HR" altLang="sr-Latn-RS" sz="1800" b="0" i="0" u="none" strike="noStrike" cap="none" normalizeH="0" baseline="0">
              <a:ln>
                <a:noFill/>
              </a:ln>
              <a:solidFill>
                <a:schemeClr val="tx1"/>
              </a:solidFill>
              <a:effectLst/>
              <a:latin typeface="Arial" panose="020B0604020202020204" pitchFamily="34" charset="0"/>
            </a:endParaRPr>
          </a:p>
        </p:txBody>
      </p:sp>
      <p:pic>
        <p:nvPicPr>
          <p:cNvPr id="23" name="Picture 17" descr="https://www.znanje.org/i/i2014/2014iii09/2014iii0917/slike/afrodi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581" y="3536193"/>
            <a:ext cx="1839641" cy="1839642"/>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https://www.znanje.org/i/i2014/2014iii09/2014iii0917/slike/artemi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8334" y="3598434"/>
            <a:ext cx="1750422" cy="17504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1" descr="https://www.znanje.org/i/i2014/2014iii09/2014iii0917/slike/atne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9340" y="3570515"/>
            <a:ext cx="1640341" cy="1640342"/>
          </a:xfrm>
          <a:prstGeom prst="rect">
            <a:avLst/>
          </a:prstGeom>
          <a:noFill/>
          <a:extLst>
            <a:ext uri="{909E8E84-426E-40DD-AFC4-6F175D3DCCD1}">
              <a14:hiddenFill xmlns:a14="http://schemas.microsoft.com/office/drawing/2010/main">
                <a:solidFill>
                  <a:srgbClr val="FFFFFF"/>
                </a:solidFill>
              </a14:hiddenFill>
            </a:ext>
          </a:extLst>
        </p:spPr>
      </p:pic>
      <p:sp>
        <p:nvSpPr>
          <p:cNvPr id="13" name="Rezervirano mjesto teksta 12"/>
          <p:cNvSpPr>
            <a:spLocks noGrp="1"/>
          </p:cNvSpPr>
          <p:nvPr>
            <p:ph type="body" idx="1"/>
          </p:nvPr>
        </p:nvSpPr>
        <p:spPr>
          <a:xfrm>
            <a:off x="0" y="4742329"/>
            <a:ext cx="12192000" cy="2189694"/>
          </a:xfrm>
        </p:spPr>
        <p:txBody>
          <a:bodyPr/>
          <a:lstStyle/>
          <a:p>
            <a:r>
              <a:rPr lang="hr-HR" dirty="0"/>
              <a:t>       AFRODITA            ARTEMIDA                   ATENA                  DEMETRA                HERA                     HESTIJA</a:t>
            </a:r>
          </a:p>
          <a:p>
            <a:r>
              <a:rPr lang="hr-HR" dirty="0"/>
              <a:t>      VENERA                 DIANA                      MINERVA                  CERERA                JUNONA                  VESTA                                                          </a:t>
            </a:r>
          </a:p>
        </p:txBody>
      </p:sp>
      <p:pic>
        <p:nvPicPr>
          <p:cNvPr id="15" name="Slika 14"/>
          <p:cNvPicPr>
            <a:picLocks noChangeAspect="1"/>
          </p:cNvPicPr>
          <p:nvPr/>
        </p:nvPicPr>
        <p:blipFill>
          <a:blip r:embed="rId11"/>
          <a:stretch>
            <a:fillRect/>
          </a:stretch>
        </p:blipFill>
        <p:spPr>
          <a:xfrm>
            <a:off x="6220867" y="3587932"/>
            <a:ext cx="1654628" cy="1654628"/>
          </a:xfrm>
          <a:prstGeom prst="rect">
            <a:avLst/>
          </a:prstGeom>
        </p:spPr>
      </p:pic>
      <p:pic>
        <p:nvPicPr>
          <p:cNvPr id="16" name="Slika 15"/>
          <p:cNvPicPr>
            <a:picLocks noChangeAspect="1"/>
          </p:cNvPicPr>
          <p:nvPr/>
        </p:nvPicPr>
        <p:blipFill>
          <a:blip r:embed="rId12"/>
          <a:stretch>
            <a:fillRect/>
          </a:stretch>
        </p:blipFill>
        <p:spPr>
          <a:xfrm>
            <a:off x="10222454" y="677731"/>
            <a:ext cx="1645919" cy="1645919"/>
          </a:xfrm>
          <a:prstGeom prst="rect">
            <a:avLst/>
          </a:prstGeom>
        </p:spPr>
      </p:pic>
      <p:pic>
        <p:nvPicPr>
          <p:cNvPr id="18" name="Slika 17"/>
          <p:cNvPicPr>
            <a:picLocks noChangeAspect="1"/>
          </p:cNvPicPr>
          <p:nvPr/>
        </p:nvPicPr>
        <p:blipFill>
          <a:blip r:embed="rId13"/>
          <a:stretch>
            <a:fillRect/>
          </a:stretch>
        </p:blipFill>
        <p:spPr>
          <a:xfrm>
            <a:off x="8129516" y="3596385"/>
            <a:ext cx="1645919" cy="1645919"/>
          </a:xfrm>
          <a:prstGeom prst="rect">
            <a:avLst/>
          </a:prstGeom>
        </p:spPr>
      </p:pic>
      <p:pic>
        <p:nvPicPr>
          <p:cNvPr id="22" name="Slika 21"/>
          <p:cNvPicPr>
            <a:picLocks noChangeAspect="1"/>
          </p:cNvPicPr>
          <p:nvPr/>
        </p:nvPicPr>
        <p:blipFill>
          <a:blip r:embed="rId14"/>
          <a:stretch>
            <a:fillRect/>
          </a:stretch>
        </p:blipFill>
        <p:spPr>
          <a:xfrm>
            <a:off x="10195751" y="3638393"/>
            <a:ext cx="1602376" cy="1602376"/>
          </a:xfrm>
          <a:prstGeom prst="rect">
            <a:avLst/>
          </a:prstGeom>
        </p:spPr>
      </p:pic>
    </p:spTree>
    <p:extLst>
      <p:ext uri="{BB962C8B-B14F-4D97-AF65-F5344CB8AC3E}">
        <p14:creationId xmlns:p14="http://schemas.microsoft.com/office/powerpoint/2010/main" val="2724782534"/>
      </p:ext>
    </p:extLst>
  </p:cSld>
  <p:clrMapOvr>
    <a:masterClrMapping/>
  </p:clrMapOvr>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2821</TotalTime>
  <Words>4213</Words>
  <Application>Microsoft Office PowerPoint</Application>
  <PresentationFormat>Široki zaslon</PresentationFormat>
  <Paragraphs>296</Paragraphs>
  <Slides>70</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70</vt:i4>
      </vt:variant>
    </vt:vector>
  </HeadingPairs>
  <TitlesOfParts>
    <vt:vector size="76" baseType="lpstr">
      <vt:lpstr>Arial</vt:lpstr>
      <vt:lpstr>Calibri</vt:lpstr>
      <vt:lpstr>Trebuchet MS</vt:lpstr>
      <vt:lpstr>Wingdings</vt:lpstr>
      <vt:lpstr>Wingdings 3</vt:lpstr>
      <vt:lpstr>Faseta</vt:lpstr>
      <vt:lpstr>MITOLOGIJA GRČKI I RIMSKI BOGOVI                                        Deana Karađole Radovčić, prof. savjetnik</vt:lpstr>
      <vt:lpstr>PowerPoint prezentacija</vt:lpstr>
      <vt:lpstr>GRČKA I RIMSKA MITOLOGIJA  Grčka mitologija sastoji se od legendi (mitova) o bogovima i herojima, a korijen joj je u vjerovanju starih Grka.  Grčki bogovi izgledali su kao ljudi, imali vrline i mane kao ljudi, razlikovali se po tome što su bili besmrtni, više-manje neranjivi te sposobni postati nevidljivi i putovati brzinom svjetlosti, a živjeli su na Olimpu.  Ova izvješća su prvobitno širena usmenom predajom, no da nemamo pisanih podataka, vjerojatno bismo ih do danas zaboravili. Pisane mitove možemo naći u djelima mnogih pisaca grčke a i rimske književnosti.  Rimljani su religiju preuzeli od Grka i imali su iste bogove i božice, s tim što su ih nazivali drugačije.  </vt:lpstr>
      <vt:lpstr>PowerPoint prezentacija</vt:lpstr>
      <vt:lpstr>OLIMP planina na kojoj su prema vjerovanju starih Grka i Rimljana živjeli bogovi. Ondje ne pada snijeg, ni kiša, ne puše nikakav vjetar</vt:lpstr>
      <vt:lpstr>Grci su smatrali da Olimp sadrži kristalne ili zlatne palače u kojima bogovi žive. Palače su sagradili Titani i Kiklopi, a umjetničke predmete i sprave načinio je i iskovao Hefest. Zeusove i Herine odaje bile su na južnom kraju Olimpa te su otuda mogli gledati na gradove Atenu, Spartu, Tebu, Korint, Arg i Mikenu. Unutar Olimpa, bogovi žive, spavaju, sude, a hrane se ambrozijom i nektarom, dok ih zabavlja Apolon svirajući liru.  </vt:lpstr>
      <vt:lpstr>OLIMP, planina u Grčkoj, na kojoj je živjelo 12 bogova. </vt:lpstr>
      <vt:lpstr>BOŽANSTVA</vt:lpstr>
      <vt:lpstr>     ZEUS                 POSEJDON               HAD                APOLON            ARES                HEFEST                HERMES  JUPITER                NEPTUN              PLUTON                                      MARS                VULKAN             MERKURIJE  </vt:lpstr>
      <vt:lpstr>SPOREDNA BOŽANSTVA</vt:lpstr>
      <vt:lpstr>MITSKA BIĆA</vt:lpstr>
      <vt:lpstr>TITANI </vt:lpstr>
      <vt:lpstr> </vt:lpstr>
      <vt:lpstr> </vt:lpstr>
      <vt:lpstr> </vt:lpstr>
      <vt:lpstr>Priča se da je Uran dolazio svake noći da bi spavao s Gejom, ali je mrzio djecu koju bi mu ona rodila. On ih je zatvarao u Tartar što je Geji uzrokovalo veliku bol. Zbog toga nagovara svog najmlađeg sina, titana KRONA da sebičnog oca osakati srpom i da mu otme vlast.</vt:lpstr>
      <vt:lpstr>Tako je Kron jedne večeri skočio na oca i kastrirao ga, bacivši njegove testise u more. Iz genitalija bačenih u more stvorila se pjena. Iz te je pjene na obali otoka Cipra izašla prekrasna djevojka, Afrodita - Venera.  </vt:lpstr>
      <vt:lpstr>Rođenje  AFRODITE –VENERE</vt:lpstr>
      <vt:lpstr>PowerPoint prezentacija</vt:lpstr>
      <vt:lpstr>    2. Pokoljenje bogova KRON + REJA   </vt:lpstr>
      <vt:lpstr>PowerPoint prezentacija</vt:lpstr>
      <vt:lpstr>   Reja treba roditi trećeg sina ali zbog straha od Krona odlazi na otok Kretu i u špilji potajno rodi ZEUSA. Svom mužu daje kamen umotan u pelene a Kron misleći da je to Zeus odmah ga proguta.                       </vt:lpstr>
      <vt:lpstr>Zeus u svom skrovištu brzo odrasta i na lukav način oduzima ocu vlast.  Geja mu daje zeleni napitak koji Zeus daje svom ocu. Kron ispija zelenu tekućinu i ubrzo mu pozlije. Odmah povrati i iz usta kamen a zatim mu izlete i progutana djeca.  Oslobodivši svoju braću i suprostavi se ocu. Kron pobjegne i ostavi svoje moći. Zeus uzme moći i proglasi se gospodarom svijeta     </vt:lpstr>
      <vt:lpstr> Nakon toga izbija rat između mladih bogova i titana. Slijedi pad vlasti Titana……. Titani potjerani u Tartar   </vt:lpstr>
      <vt:lpstr>3. Pokoljenje bogova      ZEUS + HERA</vt:lpstr>
      <vt:lpstr>PODJELA VLASTI</vt:lpstr>
      <vt:lpstr>Vrhovnu trijadu čine JUPITER, JUNONA I MINERVA kojima je posljednji rimski kralj, Tarquinius Superbus (oholi), sagradio hram na Kapitoliju, posvećen 509.g.pr.Kr. (početak republike)</vt:lpstr>
      <vt:lpstr>                      JUPPITER – ZEUS  </vt:lpstr>
      <vt:lpstr>JUNONA – HERA </vt:lpstr>
      <vt:lpstr>             MINERVA - ATENA </vt:lpstr>
      <vt:lpstr>MARS - ARES</vt:lpstr>
      <vt:lpstr>PowerPoint prezentacija</vt:lpstr>
      <vt:lpstr>VENERA - AFRODITA</vt:lpstr>
      <vt:lpstr>PowerPoint prezentacija</vt:lpstr>
      <vt:lpstr>PARISOV SUD   Na Olimpu se odvijalo vjenčanje na kojem se trebala dodijeliti zlatna jabuka na kojoj je bio urezan natpis „najljepšoj boginji”. Ubrzo su se boginje počele prepirati koja je od njih najljepša i kojoj je namijenjena zlatna jabuka. Da bi razriješio ovaj spor, Zeus preda jabuku mladom trojanskom princu Parisu, jer je  želio da on odabere najljepšu djevojku.   -  </vt:lpstr>
      <vt:lpstr>PowerPoint prezentacija</vt:lpstr>
      <vt:lpstr>Afrodita daje Parisu Helenu za ženu</vt:lpstr>
      <vt:lpstr> Rođenje Diane i Apolona</vt:lpstr>
      <vt:lpstr>PowerPoint prezentacija</vt:lpstr>
      <vt:lpstr>DIANA - ARTEMIDA</vt:lpstr>
      <vt:lpstr>DIANA I ORION</vt:lpstr>
      <vt:lpstr>        APOLON sin Jupitera i Latone, blizanac Diane </vt:lpstr>
      <vt:lpstr>ASKLEPIJE - ESKULAP Bog medicine</vt:lpstr>
      <vt:lpstr>MIT O ESKULAPU</vt:lpstr>
      <vt:lpstr>PowerPoint prezentacija</vt:lpstr>
      <vt:lpstr>PowerPoint prezentacija</vt:lpstr>
      <vt:lpstr>Asklepijev štap simbolizira doktorsko umijeće spajajući zmiju, koja svlačenjem svoje kože predstavlja simbol ponovnog rođenja i plodnosti, sa štapom, simbolom autoriteta pripisanom bogu medicine.  Od 16.stoljeća Eskulapov štap se nameće kao oznaka cijele medicinske struke.   </vt:lpstr>
      <vt:lpstr>Kaducejev, Hermesov štap se često miješa s Asklepijevim no oni nemaju nikakve veze </vt:lpstr>
      <vt:lpstr>VESTA - HESTIJA</vt:lpstr>
      <vt:lpstr>VESTALKA REA SILVIA I MARS</vt:lpstr>
      <vt:lpstr>CERERA - DEMETRA</vt:lpstr>
      <vt:lpstr>OTMICA PROZERPINE</vt:lpstr>
      <vt:lpstr>PowerPoint prezentacija</vt:lpstr>
      <vt:lpstr>Nastanak godišnjih doba</vt:lpstr>
      <vt:lpstr>HERMES - MERKURIJE</vt:lpstr>
      <vt:lpstr>HEFEST -VULKAN</vt:lpstr>
      <vt:lpstr> POSEJDON NEPTUN</vt:lpstr>
      <vt:lpstr>ODISEJ, kralj Itake</vt:lpstr>
      <vt:lpstr>TROJA – TROJANSKI RAT</vt:lpstr>
      <vt:lpstr>PowerPoint prezentacija</vt:lpstr>
      <vt:lpstr>PowerPoint prezentacija</vt:lpstr>
      <vt:lpstr>ODISEJEV POVRATAK NA RODNU ITAKU</vt:lpstr>
      <vt:lpstr>PowerPoint prezentacija</vt:lpstr>
      <vt:lpstr>HAD -PLUTON</vt:lpstr>
      <vt:lpstr>IANUS</vt:lpstr>
      <vt:lpstr>PAN -FAUN</vt:lpstr>
      <vt:lpstr>LUPERKALIJE</vt:lpstr>
      <vt:lpstr>KRON -SATURN</vt:lpstr>
      <vt:lpstr>SATURNALIA – od 17. do 24. prosinca</vt:lpstr>
      <vt:lpstr>DIONIZ - BAKHO LIBER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MITOLOGIJA  RIMSKI BOGOVI                    Deana Karađole Radovčić</dc:title>
  <dc:creator>Deana</dc:creator>
  <cp:lastModifiedBy>deana.radovcic@gmail.com</cp:lastModifiedBy>
  <cp:revision>257</cp:revision>
  <dcterms:created xsi:type="dcterms:W3CDTF">2017-02-24T10:52:39Z</dcterms:created>
  <dcterms:modified xsi:type="dcterms:W3CDTF">2025-05-15T11:07:29Z</dcterms:modified>
</cp:coreProperties>
</file>