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61" r:id="rId3"/>
    <p:sldId id="262" r:id="rId4"/>
    <p:sldId id="263" r:id="rId5"/>
    <p:sldId id="266" r:id="rId6"/>
    <p:sldId id="288" r:id="rId7"/>
    <p:sldId id="268" r:id="rId8"/>
    <p:sldId id="269" r:id="rId9"/>
    <p:sldId id="271" r:id="rId10"/>
    <p:sldId id="272" r:id="rId11"/>
    <p:sldId id="275" r:id="rId12"/>
    <p:sldId id="277" r:id="rId13"/>
    <p:sldId id="279" r:id="rId14"/>
    <p:sldId id="283" r:id="rId15"/>
    <p:sldId id="285" r:id="rId16"/>
    <p:sldId id="287" r:id="rId17"/>
    <p:sldId id="289" r:id="rId18"/>
    <p:sldId id="295" r:id="rId19"/>
    <p:sldId id="291" r:id="rId20"/>
    <p:sldId id="292" r:id="rId21"/>
    <p:sldId id="293" r:id="rId22"/>
    <p:sldId id="294" r:id="rId23"/>
    <p:sldId id="296" r:id="rId24"/>
    <p:sldId id="297" r:id="rId25"/>
    <p:sldId id="298" r:id="rId26"/>
    <p:sldId id="299" r:id="rId27"/>
    <p:sldId id="309" r:id="rId28"/>
    <p:sldId id="310" r:id="rId29"/>
    <p:sldId id="311" r:id="rId30"/>
    <p:sldId id="301" r:id="rId31"/>
    <p:sldId id="312" r:id="rId32"/>
    <p:sldId id="314" r:id="rId33"/>
    <p:sldId id="315" r:id="rId34"/>
    <p:sldId id="302" r:id="rId35"/>
    <p:sldId id="316" r:id="rId36"/>
    <p:sldId id="317" r:id="rId37"/>
    <p:sldId id="303" r:id="rId38"/>
    <p:sldId id="318" r:id="rId39"/>
    <p:sldId id="304" r:id="rId40"/>
    <p:sldId id="290" r:id="rId41"/>
    <p:sldId id="305" r:id="rId42"/>
    <p:sldId id="306" r:id="rId43"/>
    <p:sldId id="307" r:id="rId44"/>
    <p:sldId id="308" r:id="rId45"/>
    <p:sldId id="319" r:id="rId46"/>
    <p:sldId id="320" r:id="rId47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4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C97ED-0857-4351-AC1A-133AF9329FF7}" type="datetimeFigureOut">
              <a:rPr lang="hr-HR" smtClean="0"/>
              <a:pPr/>
              <a:t>9.5.2025.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05845-4BC5-4859-874E-3DD04EB66B5E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818A-35FB-4056-801E-5ECC718CF279}" type="datetimeFigureOut">
              <a:rPr lang="hr-HR" smtClean="0"/>
              <a:pPr/>
              <a:t>9.5.2025.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A29C-9B75-4F80-92D5-D87730FBB6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818A-35FB-4056-801E-5ECC718CF279}" type="datetimeFigureOut">
              <a:rPr lang="hr-HR" smtClean="0"/>
              <a:pPr/>
              <a:t>9.5.2025.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A29C-9B75-4F80-92D5-D87730FBB6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818A-35FB-4056-801E-5ECC718CF279}" type="datetimeFigureOut">
              <a:rPr lang="hr-HR" smtClean="0"/>
              <a:pPr/>
              <a:t>9.5.2025.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A29C-9B75-4F80-92D5-D87730FBB6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818A-35FB-4056-801E-5ECC718CF279}" type="datetimeFigureOut">
              <a:rPr lang="hr-HR" smtClean="0"/>
              <a:pPr/>
              <a:t>9.5.2025.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A29C-9B75-4F80-92D5-D87730FBB6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818A-35FB-4056-801E-5ECC718CF279}" type="datetimeFigureOut">
              <a:rPr lang="hr-HR" smtClean="0"/>
              <a:pPr/>
              <a:t>9.5.2025.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A29C-9B75-4F80-92D5-D87730FBB6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818A-35FB-4056-801E-5ECC718CF279}" type="datetimeFigureOut">
              <a:rPr lang="hr-HR" smtClean="0"/>
              <a:pPr/>
              <a:t>9.5.2025.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A29C-9B75-4F80-92D5-D87730FBB6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818A-35FB-4056-801E-5ECC718CF279}" type="datetimeFigureOut">
              <a:rPr lang="hr-HR" smtClean="0"/>
              <a:pPr/>
              <a:t>9.5.2025.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A29C-9B75-4F80-92D5-D87730FBB6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818A-35FB-4056-801E-5ECC718CF279}" type="datetimeFigureOut">
              <a:rPr lang="hr-HR" smtClean="0"/>
              <a:pPr/>
              <a:t>9.5.2025.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A29C-9B75-4F80-92D5-D87730FBB6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818A-35FB-4056-801E-5ECC718CF279}" type="datetimeFigureOut">
              <a:rPr lang="hr-HR" smtClean="0"/>
              <a:pPr/>
              <a:t>9.5.2025.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A29C-9B75-4F80-92D5-D87730FBB6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818A-35FB-4056-801E-5ECC718CF279}" type="datetimeFigureOut">
              <a:rPr lang="hr-HR" smtClean="0"/>
              <a:pPr/>
              <a:t>9.5.2025.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A29C-9B75-4F80-92D5-D87730FBB6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818A-35FB-4056-801E-5ECC718CF279}" type="datetimeFigureOut">
              <a:rPr lang="hr-HR" smtClean="0"/>
              <a:pPr/>
              <a:t>9.5.2025.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EA29C-9B75-4F80-92D5-D87730FBB69E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0">
              <a:schemeClr val="tx2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D818A-35FB-4056-801E-5ECC718CF279}" type="datetimeFigureOut">
              <a:rPr lang="hr-HR" smtClean="0"/>
              <a:pPr/>
              <a:t>9.5.2025.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EA29C-9B75-4F80-92D5-D87730FBB69E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3568" y="2492896"/>
            <a:ext cx="7772400" cy="936104"/>
          </a:xfrm>
        </p:spPr>
        <p:txBody>
          <a:bodyPr>
            <a:normAutofit/>
          </a:bodyPr>
          <a:lstStyle/>
          <a:p>
            <a:r>
              <a:rPr lang="hr-HR" b="1" dirty="0" smtClean="0">
                <a:solidFill>
                  <a:srgbClr val="0070C0"/>
                </a:solidFill>
              </a:rPr>
              <a:t>MEDICINSKA ŠKOLA</a:t>
            </a:r>
            <a:endParaRPr lang="hr-HR" b="1" dirty="0">
              <a:solidFill>
                <a:srgbClr val="0070C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39552" y="3573016"/>
            <a:ext cx="6872808" cy="766936"/>
          </a:xfrm>
        </p:spPr>
        <p:txBody>
          <a:bodyPr/>
          <a:lstStyle/>
          <a:p>
            <a:pPr algn="r"/>
            <a:r>
              <a:rPr lang="hr-HR" b="1" dirty="0" smtClean="0">
                <a:solidFill>
                  <a:srgbClr val="0070C0"/>
                </a:solidFill>
              </a:rPr>
              <a:t>ŠKOLSKA GODINA 2024./2025.</a:t>
            </a:r>
          </a:p>
          <a:p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SVJETSKI DAN SRCA</a:t>
            </a:r>
            <a:br>
              <a:rPr lang="hr-HR" sz="3200" b="1" dirty="0" smtClean="0"/>
            </a:br>
            <a:endParaRPr lang="hr-HR" sz="2400" b="1" dirty="0"/>
          </a:p>
        </p:txBody>
      </p:sp>
      <p:pic>
        <p:nvPicPr>
          <p:cNvPr id="5" name="Rezervirano mjesto sadržaja 3" descr="Svjetski dan srca_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5868" y="1340768"/>
            <a:ext cx="4497510" cy="3384376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539552" y="515719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Svjetski dan srca obilježili smo27.rujna 2024. godine u Općoj bolnici Šibenik</a:t>
            </a:r>
            <a:endParaRPr lang="hr-HR" sz="2000" dirty="0"/>
          </a:p>
        </p:txBody>
      </p:sp>
      <p:pic>
        <p:nvPicPr>
          <p:cNvPr id="9" name="Rezervirano mjesto sadržaja 8" descr="dan srca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76162" y="1340768"/>
            <a:ext cx="3726414" cy="4968552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MAMA BUDI ZDRAVA</a:t>
            </a:r>
            <a:r>
              <a:rPr lang="hr-HR" sz="2800" b="1" dirty="0" smtClean="0"/>
              <a:t/>
            </a:r>
            <a:br>
              <a:rPr lang="hr-HR" sz="2800" b="1" dirty="0" smtClean="0"/>
            </a:br>
            <a:endParaRPr lang="hr-HR" sz="2000" b="1" dirty="0"/>
          </a:p>
        </p:txBody>
      </p:sp>
      <p:sp>
        <p:nvSpPr>
          <p:cNvPr id="7" name="Pravokutnik 6"/>
          <p:cNvSpPr/>
          <p:nvPr/>
        </p:nvSpPr>
        <p:spPr>
          <a:xfrm>
            <a:off x="5148064" y="1340768"/>
            <a:ext cx="3528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Učenici 5.A razreda uključili su se u Nacionalni projekt "Mama budi zdrava - Ružičasti listopad 2024."</a:t>
            </a:r>
            <a:endParaRPr lang="hr-HR" sz="2000" dirty="0"/>
          </a:p>
        </p:txBody>
      </p:sp>
      <p:pic>
        <p:nvPicPr>
          <p:cNvPr id="8" name="Slika 7" descr="ma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1052735"/>
            <a:ext cx="4320481" cy="3240361"/>
          </a:xfrm>
          <a:prstGeom prst="rect">
            <a:avLst/>
          </a:prstGeom>
        </p:spPr>
      </p:pic>
      <p:pic>
        <p:nvPicPr>
          <p:cNvPr id="9" name="Slika 8" descr="mam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7998" y="3429000"/>
            <a:ext cx="4283968" cy="3212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080120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SVJETSKI DAN MENTALNOG ZDRAVLJA</a:t>
            </a:r>
            <a:br>
              <a:rPr lang="hr-HR" sz="3200" b="1" dirty="0" smtClean="0"/>
            </a:br>
            <a:endParaRPr lang="hr-HR" sz="3200" b="1" dirty="0"/>
          </a:p>
        </p:txBody>
      </p:sp>
      <p:sp>
        <p:nvSpPr>
          <p:cNvPr id="6" name="Pravokutnik 5"/>
          <p:cNvSpPr/>
          <p:nvPr/>
        </p:nvSpPr>
        <p:spPr>
          <a:xfrm>
            <a:off x="755576" y="5373216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Posjetila nas je djelatnica Obiteljskog centra Šibensko kninske županije, koja je za učenike pripremila iskustvenu radionicu "Brini za s(v)</a:t>
            </a:r>
            <a:r>
              <a:rPr lang="hr-HR" sz="2000" dirty="0" err="1" smtClean="0"/>
              <a:t>ebe</a:t>
            </a:r>
            <a:r>
              <a:rPr lang="hr-HR" sz="2000" dirty="0" smtClean="0"/>
              <a:t>".</a:t>
            </a:r>
            <a:endParaRPr lang="hr-HR" sz="2000" dirty="0"/>
          </a:p>
        </p:txBody>
      </p:sp>
      <p:pic>
        <p:nvPicPr>
          <p:cNvPr id="7" name="Rezervirano mjesto sadržaja 6" descr="mentaln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268760"/>
            <a:ext cx="8229600" cy="3708464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b="1" dirty="0" smtClean="0"/>
              <a:t>SVJETSKI DAN PRANJA RUKU</a:t>
            </a:r>
            <a:r>
              <a:rPr lang="hr-HR" sz="2800" b="1" dirty="0" smtClean="0"/>
              <a:t/>
            </a:r>
            <a:br>
              <a:rPr lang="hr-HR" sz="2800" b="1" dirty="0" smtClean="0"/>
            </a:br>
            <a:r>
              <a:rPr lang="hr-HR" sz="2800" b="1" dirty="0" smtClean="0"/>
              <a:t/>
            </a:r>
            <a:br>
              <a:rPr lang="hr-HR" sz="2800" b="1" dirty="0" smtClean="0"/>
            </a:br>
            <a:endParaRPr lang="hr-HR" sz="2800" dirty="0"/>
          </a:p>
        </p:txBody>
      </p:sp>
      <p:pic>
        <p:nvPicPr>
          <p:cNvPr id="4" name="Slika 3" descr="Svjetski dan pranja ru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980728"/>
            <a:ext cx="3851921" cy="2888942"/>
          </a:xfrm>
          <a:prstGeom prst="rect">
            <a:avLst/>
          </a:prstGeom>
        </p:spPr>
      </p:pic>
      <p:pic>
        <p:nvPicPr>
          <p:cNvPr id="5" name="Rezervirano mjesto sadržaja 6" descr="Svjetski dan pranja ruku_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980728"/>
            <a:ext cx="4765648" cy="2880320"/>
          </a:xfrm>
        </p:spPr>
      </p:pic>
      <p:pic>
        <p:nvPicPr>
          <p:cNvPr id="6" name="Rezervirano mjesto sadržaja 3" descr="Svjetski dan pranja ruku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66566" y="3688935"/>
            <a:ext cx="2660702" cy="3292966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4139952" y="4509120"/>
            <a:ext cx="46440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>
                <a:latin typeface="Calibri" pitchFamily="34" charset="0"/>
                <a:cs typeface="Arial" pitchFamily="34" charset="0"/>
              </a:rPr>
              <a:t> Povodom Svjetskog dana higijene ruku koji se obilježava 15.10. učenici 4.A razreda održali su edukaciju i radionicu o važnosti pravilnog pranja ruku.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DANI EUROPSKE BAŠTINE</a:t>
            </a:r>
            <a:r>
              <a:rPr lang="hr-HR" sz="2800" b="1" dirty="0" smtClean="0"/>
              <a:t/>
            </a:r>
            <a:br>
              <a:rPr lang="hr-HR" sz="2800" b="1" dirty="0" smtClean="0"/>
            </a:br>
            <a:endParaRPr lang="hr-HR" sz="2400" b="1" dirty="0"/>
          </a:p>
        </p:txBody>
      </p:sp>
      <p:sp>
        <p:nvSpPr>
          <p:cNvPr id="5" name="Pravokutnik 4"/>
          <p:cNvSpPr/>
          <p:nvPr/>
        </p:nvSpPr>
        <p:spPr>
          <a:xfrm>
            <a:off x="683568" y="5805264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>
                <a:latin typeface="Calibri" pitchFamily="34" charset="0"/>
                <a:cs typeface="Arial" pitchFamily="34" charset="0"/>
              </a:rPr>
              <a:t> Učenici 1.A razreda su  u Gradskoj knjižnici "Juraj </a:t>
            </a:r>
            <a:r>
              <a:rPr lang="hr-HR" sz="2000" dirty="0" err="1" smtClean="0">
                <a:latin typeface="Calibri" pitchFamily="34" charset="0"/>
                <a:cs typeface="Arial" pitchFamily="34" charset="0"/>
              </a:rPr>
              <a:t>Šižgorić</a:t>
            </a:r>
            <a:r>
              <a:rPr lang="hr-HR" sz="2000" dirty="0" smtClean="0">
                <a:latin typeface="Calibri" pitchFamily="34" charset="0"/>
                <a:cs typeface="Arial" pitchFamily="34" charset="0"/>
              </a:rPr>
              <a:t>"  poslušali predavanje o Faustu Vrančiću. </a:t>
            </a:r>
            <a:endParaRPr lang="hr-HR" sz="2000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7" name="Rezervirano mjesto sadržaja 6" descr="fau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196752"/>
            <a:ext cx="6408712" cy="4483684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14. – 19.10.  ERASMUS DAYS 2024</a:t>
            </a:r>
            <a:endParaRPr lang="hr-HR" sz="2800" dirty="0"/>
          </a:p>
        </p:txBody>
      </p:sp>
      <p:pic>
        <p:nvPicPr>
          <p:cNvPr id="6" name="Slika 5" descr="erasm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4068" y="1340768"/>
            <a:ext cx="3564396" cy="4752528"/>
          </a:xfrm>
          <a:prstGeom prst="rect">
            <a:avLst/>
          </a:prstGeom>
        </p:spPr>
      </p:pic>
      <p:pic>
        <p:nvPicPr>
          <p:cNvPr id="8" name="Slika 7" descr="erasmus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322766"/>
            <a:ext cx="4440493" cy="3330370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611560" y="494116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dirty="0" smtClean="0"/>
              <a:t> </a:t>
            </a:r>
            <a:r>
              <a:rPr lang="hr-HR" sz="2000" dirty="0" smtClean="0"/>
              <a:t>Učenici svih smjerova prenijeli su svoja stečena znanja i iskustva  na dosadašnjim mobilnostima.</a:t>
            </a:r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dani kru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1052736"/>
            <a:ext cx="4788024" cy="359101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DANI KRUHA</a:t>
            </a:r>
            <a:r>
              <a:rPr lang="hr-HR" sz="2800" b="1" dirty="0" smtClean="0"/>
              <a:t/>
            </a:r>
            <a:br>
              <a:rPr lang="hr-HR" sz="2800" b="1" dirty="0" smtClean="0"/>
            </a:br>
            <a:endParaRPr lang="hr-HR" sz="2000" dirty="0"/>
          </a:p>
        </p:txBody>
      </p:sp>
      <p:sp>
        <p:nvSpPr>
          <p:cNvPr id="5" name="Pravokutnik 4"/>
          <p:cNvSpPr/>
          <p:nvPr/>
        </p:nvSpPr>
        <p:spPr>
          <a:xfrm>
            <a:off x="5076056" y="1196752"/>
            <a:ext cx="3672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>
                <a:cs typeface="Arial" pitchFamily="34" charset="0"/>
              </a:rPr>
              <a:t> Prigodom obilježavanja Misijske nedjelje i Dana kruha i zahvalnosti za plodove zemlje, u našoj školi smo pod velikim odmorom održali dijeljenje kolača, peciva i kruha. </a:t>
            </a:r>
          </a:p>
        </p:txBody>
      </p:sp>
      <p:pic>
        <p:nvPicPr>
          <p:cNvPr id="8" name="Slika 7" descr="dani kruha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374994"/>
            <a:ext cx="4644008" cy="3483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200" b="1" dirty="0" smtClean="0"/>
              <a:t>6. MEĐUNARODNI KONGRES „ NITI PROŠLOSTI, ISKRE BUDUĆNOSTI: EVOLUCIJA SESTRINSTVA</a:t>
            </a:r>
            <a:r>
              <a:rPr lang="hr-HR" sz="2400" b="1" dirty="0" smtClean="0"/>
              <a:t/>
            </a:r>
            <a:br>
              <a:rPr lang="hr-HR" sz="2400" b="1" dirty="0" smtClean="0"/>
            </a:br>
            <a:endParaRPr lang="hr-HR" sz="2000" dirty="0"/>
          </a:p>
        </p:txBody>
      </p:sp>
      <p:pic>
        <p:nvPicPr>
          <p:cNvPr id="5" name="Slika 4" descr="Kong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340768"/>
            <a:ext cx="4644515" cy="3096344"/>
          </a:xfrm>
          <a:prstGeom prst="rect">
            <a:avLst/>
          </a:prstGeom>
        </p:spPr>
      </p:pic>
      <p:pic>
        <p:nvPicPr>
          <p:cNvPr id="7" name="Slika 6" descr="revij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3858005"/>
            <a:ext cx="4499992" cy="2999995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251520" y="4869160"/>
            <a:ext cx="4032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dirty="0" smtClean="0"/>
              <a:t> Učenici Medicinske škole nosili su  Reviju povijesnih sestrinskih uniformi i Reviju sestrinskih uniformi budućnosti</a:t>
            </a:r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SVJETSKI DAN DIJABETESA</a:t>
            </a:r>
            <a:r>
              <a:rPr lang="hr-HR" sz="2800" b="1" dirty="0" smtClean="0"/>
              <a:t/>
            </a:r>
            <a:br>
              <a:rPr lang="hr-HR" sz="2800" b="1" dirty="0" smtClean="0"/>
            </a:br>
            <a:endParaRPr lang="hr-HR" sz="2400" b="1" dirty="0"/>
          </a:p>
        </p:txBody>
      </p:sp>
      <p:pic>
        <p:nvPicPr>
          <p:cNvPr id="6" name="Slika 5" descr="dijabe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905672"/>
            <a:ext cx="3936437" cy="2952328"/>
          </a:xfrm>
          <a:prstGeom prst="rect">
            <a:avLst/>
          </a:prstGeom>
        </p:spPr>
      </p:pic>
      <p:pic>
        <p:nvPicPr>
          <p:cNvPr id="7" name="Slika 6" descr="dijabetes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96752"/>
            <a:ext cx="3936438" cy="2952328"/>
          </a:xfrm>
          <a:prstGeom prst="rect">
            <a:avLst/>
          </a:prstGeom>
        </p:spPr>
      </p:pic>
      <p:pic>
        <p:nvPicPr>
          <p:cNvPr id="8" name="Slika 7" descr="dijabetes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196752"/>
            <a:ext cx="3186354" cy="4032448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4211960" y="5380672"/>
            <a:ext cx="4680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dirty="0" smtClean="0"/>
              <a:t> </a:t>
            </a:r>
            <a:r>
              <a:rPr lang="vi-VN" dirty="0" smtClean="0"/>
              <a:t>U akciji mjerenja glukoze u krvi, sudjelovali su učenici 5.A razreda naše škole, Gradsko društvo Crvenog križa Šibenik, Drniš i Vodice te Zavoda za javno zdravstvo</a:t>
            </a:r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INTERLIBER I SMOTRA SVEUČILIŠTA U ZAGREBU</a:t>
            </a:r>
            <a:endParaRPr lang="hr-HR" sz="3200" b="1" dirty="0"/>
          </a:p>
        </p:txBody>
      </p:sp>
      <p:pic>
        <p:nvPicPr>
          <p:cNvPr id="4" name="Rezervirano mjesto sadržaja 3" descr="Smot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1196752"/>
            <a:ext cx="4536504" cy="4536504"/>
          </a:xfrm>
        </p:spPr>
      </p:pic>
      <p:sp>
        <p:nvSpPr>
          <p:cNvPr id="5" name="Pravokutnik 4"/>
          <p:cNvSpPr/>
          <p:nvPr/>
        </p:nvSpPr>
        <p:spPr>
          <a:xfrm>
            <a:off x="755576" y="5877272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 Naši maturanti i njihove nastavnice bili su na smotri Sveučilišta u Zagrebu, te </a:t>
            </a:r>
            <a:r>
              <a:rPr lang="hr-HR" sz="2000" dirty="0" err="1" smtClean="0"/>
              <a:t>Interliberu</a:t>
            </a:r>
            <a:r>
              <a:rPr lang="hr-HR" sz="2000" dirty="0" smtClean="0"/>
              <a:t>, sajmu knjiga.</a:t>
            </a:r>
            <a:endParaRPr lang="hr-HR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ZAZIV DUHA SVETOGA I MOLITVA</a:t>
            </a:r>
            <a:br>
              <a:rPr lang="hr-HR" sz="3200" b="1" dirty="0" smtClean="0"/>
            </a:br>
            <a:endParaRPr lang="hr-HR" sz="2000" dirty="0"/>
          </a:p>
        </p:txBody>
      </p:sp>
      <p:pic>
        <p:nvPicPr>
          <p:cNvPr id="6" name="Rezervirano mjesto sadržaja 5" descr="zaziv-4-1536x1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901694"/>
            <a:ext cx="4824536" cy="3216357"/>
          </a:xfrm>
        </p:spPr>
      </p:pic>
      <p:sp>
        <p:nvSpPr>
          <p:cNvPr id="5" name="TekstniOkvir 4"/>
          <p:cNvSpPr txBox="1"/>
          <p:nvPr/>
        </p:nvSpPr>
        <p:spPr>
          <a:xfrm>
            <a:off x="5292080" y="2492896"/>
            <a:ext cx="3168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>
                <a:cs typeface="Arial" pitchFamily="34" charset="0"/>
              </a:rPr>
              <a:t> </a:t>
            </a:r>
            <a:r>
              <a:rPr lang="hr-HR" sz="2000" dirty="0" smtClean="0">
                <a:cs typeface="Arial" pitchFamily="34" charset="0"/>
              </a:rPr>
              <a:t>Dana </a:t>
            </a:r>
            <a:r>
              <a:rPr lang="hr-HR" sz="2000" dirty="0">
                <a:cs typeface="Arial" pitchFamily="34" charset="0"/>
              </a:rPr>
              <a:t>16.9.2024. učenici naše škole zajedno s ostalim srednjoškolcima bili su na Zazivu Duha Svetoga i molitvi u </a:t>
            </a:r>
            <a:r>
              <a:rPr lang="hr-HR" sz="2000" dirty="0" smtClean="0">
                <a:cs typeface="Arial" pitchFamily="34" charset="0"/>
              </a:rPr>
              <a:t>šibenskoj </a:t>
            </a:r>
            <a:r>
              <a:rPr lang="hr-HR" sz="2000" dirty="0">
                <a:cs typeface="Arial" pitchFamily="34" charset="0"/>
              </a:rPr>
              <a:t>katedrali</a:t>
            </a:r>
            <a:r>
              <a:rPr lang="hr-HR" sz="2000" dirty="0" smtClean="0">
                <a:cs typeface="Arial" pitchFamily="34" charset="0"/>
              </a:rPr>
              <a:t>. </a:t>
            </a:r>
            <a:endParaRPr lang="hr-HR" sz="2000" dirty="0"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200" b="1" dirty="0" smtClean="0"/>
              <a:t>DAN SJEĆANJA NA ŽRTVE DOMOVINSKOG RATA I DAN SJEĆANJA NA ŽRTVU VUKOVARA I ŠKABRNJE</a:t>
            </a:r>
            <a:endParaRPr lang="hr-HR" sz="32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sz="2400" dirty="0" smtClean="0"/>
              <a:t>	</a:t>
            </a:r>
          </a:p>
          <a:p>
            <a:endParaRPr lang="hr-HR" sz="2400" dirty="0" smtClean="0"/>
          </a:p>
          <a:p>
            <a:pPr>
              <a:buNone/>
            </a:pPr>
            <a:endParaRPr lang="hr-HR" sz="2400" dirty="0"/>
          </a:p>
        </p:txBody>
      </p:sp>
      <p:pic>
        <p:nvPicPr>
          <p:cNvPr id="6" name="Slika 5" descr="Vukov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844824"/>
            <a:ext cx="3435846" cy="4581128"/>
          </a:xfrm>
          <a:prstGeom prst="rect">
            <a:avLst/>
          </a:prstGeom>
        </p:spPr>
      </p:pic>
      <p:pic>
        <p:nvPicPr>
          <p:cNvPr id="7" name="Slika 6" descr="Vukova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2348880"/>
            <a:ext cx="3046140" cy="3315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15. SMOTRA  "DANI E-MEDICA“</a:t>
            </a:r>
            <a:r>
              <a:rPr lang="hr-HR" sz="2800" b="1" dirty="0" smtClean="0"/>
              <a:t/>
            </a:r>
            <a:br>
              <a:rPr lang="hr-HR" sz="2800" b="1" dirty="0" smtClean="0"/>
            </a:br>
            <a:endParaRPr lang="hr-HR" sz="2400" b="1" dirty="0"/>
          </a:p>
        </p:txBody>
      </p:sp>
      <p:pic>
        <p:nvPicPr>
          <p:cNvPr id="4" name="Slika 3" descr="E-med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052736"/>
            <a:ext cx="5904656" cy="4428492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827584" y="5661248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dirty="0" smtClean="0"/>
              <a:t> Od 28.11.-1.12. u Termama Tuhelj, sudjelovali smo na 15. smotri "Dani E-medica". Predstavili smo se sa dva projekta kao nositelji i s 5. projekata kao suradnici</a:t>
            </a:r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b="1" dirty="0" smtClean="0"/>
              <a:t>SVJETSKI DAN PREVENCIJE DEKUBITUSA</a:t>
            </a:r>
            <a:r>
              <a:rPr lang="hr-HR" sz="2400" b="1" dirty="0" smtClean="0"/>
              <a:t/>
            </a:r>
            <a:br>
              <a:rPr lang="hr-HR" sz="2400" b="1" dirty="0" smtClean="0"/>
            </a:br>
            <a:r>
              <a:rPr lang="hr-HR" sz="2400" b="1" dirty="0" smtClean="0"/>
              <a:t/>
            </a:r>
            <a:br>
              <a:rPr lang="hr-HR" sz="2400" b="1" dirty="0" smtClean="0"/>
            </a:br>
            <a:endParaRPr lang="hr-HR" sz="2400" b="1" dirty="0"/>
          </a:p>
        </p:txBody>
      </p:sp>
      <p:pic>
        <p:nvPicPr>
          <p:cNvPr id="4" name="Slika 3" descr="Predavanje MŠŠ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244757"/>
            <a:ext cx="3024336" cy="4032449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683568" y="5589240"/>
            <a:ext cx="77048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Učenici 3.B razreda sudjelovali su na edukaciji </a:t>
            </a:r>
            <a:r>
              <a:rPr lang="vi-VN" sz="2000" dirty="0" smtClean="0">
                <a:latin typeface="Calibri" pitchFamily="34" charset="0"/>
              </a:rPr>
              <a:t>Podizanje svijesti i unaprjeđenje zdravstvene skrbi </a:t>
            </a:r>
            <a:r>
              <a:rPr lang="hr-HR" sz="2000" dirty="0" smtClean="0"/>
              <a:t>koje je proširilo njihovo znanje o dekubitusu</a:t>
            </a:r>
            <a:r>
              <a:rPr lang="hr-HR" dirty="0" smtClean="0"/>
              <a:t>.</a:t>
            </a:r>
            <a:endParaRPr lang="hr-HR" dirty="0"/>
          </a:p>
        </p:txBody>
      </p:sp>
      <p:pic>
        <p:nvPicPr>
          <p:cNvPr id="1026" name="Picture 2" descr="C:\Users\Racunalo\Desktop\deku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268760"/>
            <a:ext cx="3024336" cy="40324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SV. NIKOLA</a:t>
            </a:r>
            <a:r>
              <a:rPr lang="hr-HR" sz="2800" b="1" dirty="0" smtClean="0"/>
              <a:t/>
            </a:r>
            <a:br>
              <a:rPr lang="hr-HR" sz="2800" b="1" dirty="0" smtClean="0"/>
            </a:br>
            <a:endParaRPr lang="hr-HR" sz="2800" b="1" dirty="0"/>
          </a:p>
        </p:txBody>
      </p:sp>
      <p:pic>
        <p:nvPicPr>
          <p:cNvPr id="6" name="Slika 5" descr="niko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30509"/>
            <a:ext cx="6084168" cy="2736093"/>
          </a:xfrm>
          <a:prstGeom prst="rect">
            <a:avLst/>
          </a:prstGeom>
        </p:spPr>
      </p:pic>
      <p:pic>
        <p:nvPicPr>
          <p:cNvPr id="8" name="Slika 7" descr="nikol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9768" y="3861048"/>
            <a:ext cx="6664232" cy="2996952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6335688" y="1484784"/>
            <a:ext cx="28083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Dočekali smo Sv. Nikolu, a bio je i </a:t>
            </a:r>
            <a:r>
              <a:rPr lang="hr-HR" sz="2000" dirty="0" err="1" smtClean="0"/>
              <a:t>Krampus</a:t>
            </a:r>
            <a:r>
              <a:rPr lang="hr-HR" sz="2000" dirty="0" smtClean="0"/>
              <a:t>. Naravno, uz glazbu smo se malo počastili slatkim kolačima koje su pripremili naši maturanti.</a:t>
            </a:r>
            <a:endParaRPr lang="hr-HR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b="1" i="1" dirty="0" smtClean="0"/>
              <a:t>ERASMUS+  </a:t>
            </a:r>
            <a:r>
              <a:rPr lang="hr-HR" sz="3600" b="1" dirty="0" smtClean="0"/>
              <a:t>=  VJEŠTINE ZA ZDRAVIJI SVIJET</a:t>
            </a:r>
            <a:r>
              <a:rPr lang="hr-HR" sz="3200" b="1" dirty="0" smtClean="0"/>
              <a:t/>
            </a:r>
            <a:br>
              <a:rPr lang="hr-HR" sz="3200" b="1" dirty="0" smtClean="0"/>
            </a:br>
            <a:r>
              <a:rPr lang="hr-HR" sz="3200" b="1" dirty="0" smtClean="0"/>
              <a:t/>
            </a:r>
            <a:br>
              <a:rPr lang="hr-HR" sz="3200" b="1" dirty="0" smtClean="0"/>
            </a:br>
            <a:endParaRPr lang="hr-HR" sz="3200" dirty="0"/>
          </a:p>
        </p:txBody>
      </p:sp>
      <p:pic>
        <p:nvPicPr>
          <p:cNvPr id="2050" name="Picture 2" descr="C:\Users\Racunalo\Desktop\portug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9" y="1196752"/>
            <a:ext cx="5088565" cy="3816424"/>
          </a:xfrm>
          <a:prstGeom prst="rect">
            <a:avLst/>
          </a:prstGeom>
          <a:noFill/>
        </p:spPr>
      </p:pic>
      <p:pic>
        <p:nvPicPr>
          <p:cNvPr id="7" name="Slika 6" descr="portugal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1196752"/>
            <a:ext cx="5088565" cy="3816424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1403648" y="5661248"/>
            <a:ext cx="6264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16 učenika i 2 nastavnika krenuli su na četrnaestodnevnu mobilnost u Portugal, u grad </a:t>
            </a:r>
            <a:r>
              <a:rPr lang="hr-HR" sz="2000" dirty="0" err="1" smtClean="0"/>
              <a:t>Setubal</a:t>
            </a:r>
            <a:r>
              <a:rPr lang="hr-HR" sz="2000" dirty="0" smtClean="0"/>
              <a:t>.</a:t>
            </a:r>
            <a:endParaRPr lang="hr-HR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“IZMJERI SVOJE ZDRAVLJE”</a:t>
            </a:r>
            <a:br>
              <a:rPr lang="hr-HR" sz="3200" b="1" dirty="0" smtClean="0"/>
            </a:br>
            <a:endParaRPr lang="hr-HR" sz="2800" b="1" dirty="0"/>
          </a:p>
        </p:txBody>
      </p:sp>
      <p:pic>
        <p:nvPicPr>
          <p:cNvPr id="4" name="Slika 3" descr="Izmjeri zdravlj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47606" y="1268761"/>
            <a:ext cx="3078342" cy="4104456"/>
          </a:xfrm>
          <a:prstGeom prst="rect">
            <a:avLst/>
          </a:prstGeom>
        </p:spPr>
      </p:pic>
      <p:pic>
        <p:nvPicPr>
          <p:cNvPr id="6" name="Slika 5" descr="pretilo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5472608" cy="4104456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1115616" y="5733256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dirty="0" smtClean="0"/>
              <a:t> Posjetili smo Savjetovalište za prevenciju prekomjerne tjelesne težine. Farmaceutski tehničari su dobili savjete o zdravim životnim navikama.</a:t>
            </a:r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200" b="1" dirty="0" smtClean="0"/>
              <a:t>PROJEKT  “</a:t>
            </a:r>
            <a:r>
              <a:rPr lang="da-DK" sz="3200" b="1" dirty="0" smtClean="0"/>
              <a:t>SREDNJOVJEKOVNI ŠIBENIK I BASTIONI STARE GRADSKE JEZGRE</a:t>
            </a:r>
            <a:r>
              <a:rPr lang="hr-HR" sz="3200" b="1" dirty="0" smtClean="0"/>
              <a:t>”</a:t>
            </a:r>
            <a:endParaRPr lang="hr-HR" sz="3200" dirty="0"/>
          </a:p>
        </p:txBody>
      </p:sp>
      <p:pic>
        <p:nvPicPr>
          <p:cNvPr id="4" name="Rezervirano mjesto sadržaja 3" descr="bedem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412776"/>
            <a:ext cx="5465580" cy="4099185"/>
          </a:xfrm>
        </p:spPr>
      </p:pic>
      <p:sp>
        <p:nvSpPr>
          <p:cNvPr id="5" name="Pravokutnik 4"/>
          <p:cNvSpPr/>
          <p:nvPr/>
        </p:nvSpPr>
        <p:spPr>
          <a:xfrm>
            <a:off x="539552" y="5661248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Povodom obilježavanja međunarodnog priznanja Republike Hrvatske učenici  1. B, 2.B, i 2.C razreda proveli su projekt “Srednjovjekovni Šibenik i bastioni stare gradske jezgre“.</a:t>
            </a:r>
            <a:endParaRPr lang="hr-HR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it-IT" sz="3200" b="1" dirty="0" smtClean="0"/>
              <a:t>RADIONICA TKANJA</a:t>
            </a:r>
            <a:endParaRPr lang="hr-HR" sz="3200" b="1" dirty="0"/>
          </a:p>
        </p:txBody>
      </p:sp>
      <p:sp>
        <p:nvSpPr>
          <p:cNvPr id="4" name="Pravokutnik 3"/>
          <p:cNvSpPr/>
          <p:nvPr/>
        </p:nvSpPr>
        <p:spPr>
          <a:xfrm>
            <a:off x="1619672" y="5805264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S Udrugom Kamenčići družili smo na radionici tkanja. </a:t>
            </a:r>
            <a:endParaRPr lang="hr-HR" sz="2000" dirty="0"/>
          </a:p>
        </p:txBody>
      </p:sp>
      <p:pic>
        <p:nvPicPr>
          <p:cNvPr id="3074" name="Picture 2" descr="C:\Users\Racunalo\Desktop\tkanj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124744"/>
            <a:ext cx="4645651" cy="3096344"/>
          </a:xfrm>
          <a:prstGeom prst="rect">
            <a:avLst/>
          </a:prstGeom>
          <a:noFill/>
        </p:spPr>
      </p:pic>
      <p:pic>
        <p:nvPicPr>
          <p:cNvPr id="3075" name="Picture 3" descr="C:\Users\Racunalo\Desktop\tkanj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2540889"/>
            <a:ext cx="4499992" cy="29992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GREEN EYE FESTIVAL - NATURE IS WATCHING YOU</a:t>
            </a:r>
            <a:endParaRPr lang="hr-HR" sz="3200" b="1" dirty="0"/>
          </a:p>
        </p:txBody>
      </p:sp>
      <p:pic>
        <p:nvPicPr>
          <p:cNvPr id="4098" name="Picture 2" descr="C:\Users\Racunalo\Desktop\ars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948264" cy="4267141"/>
          </a:xfrm>
          <a:prstGeom prst="rect">
            <a:avLst/>
          </a:prstGeom>
          <a:noFill/>
        </p:spPr>
      </p:pic>
      <p:sp>
        <p:nvSpPr>
          <p:cNvPr id="5" name="Pravokutnik 4"/>
          <p:cNvSpPr/>
          <p:nvPr/>
        </p:nvSpPr>
        <p:spPr>
          <a:xfrm>
            <a:off x="755576" y="5949280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Učenici 1.A razreda sudjelovali su u programu Green Eye Festivala - Nature is </a:t>
            </a:r>
            <a:r>
              <a:rPr lang="hr-HR" sz="2000" dirty="0" err="1" smtClean="0"/>
              <a:t>Watching</a:t>
            </a:r>
            <a:r>
              <a:rPr lang="hr-HR" sz="2000" dirty="0" smtClean="0"/>
              <a:t> </a:t>
            </a:r>
            <a:r>
              <a:rPr lang="hr-HR" sz="2000" dirty="0" err="1" smtClean="0"/>
              <a:t>You</a:t>
            </a:r>
            <a:r>
              <a:rPr lang="hr-HR" sz="2000" dirty="0" smtClean="0"/>
              <a:t> i proslavi 40. rođendana NP Krka u Kući umjetnosti Arsen</a:t>
            </a:r>
            <a:endParaRPr lang="hr-HR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NOĆ MUZEJA</a:t>
            </a:r>
            <a:endParaRPr lang="hr-HR" sz="3200" b="1" dirty="0"/>
          </a:p>
        </p:txBody>
      </p:sp>
      <p:sp>
        <p:nvSpPr>
          <p:cNvPr id="4" name="Pravokutnik 3"/>
          <p:cNvSpPr/>
          <p:nvPr/>
        </p:nvSpPr>
        <p:spPr>
          <a:xfrm>
            <a:off x="1187624" y="544522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dirty="0" smtClean="0"/>
              <a:t> Učenici 1.A i 1.D razreda sudjelovali su, povodom manifestacije "Noć muzeja", u edukativnoj igri "Zagonetna noć u muzeju </a:t>
            </a:r>
            <a:r>
              <a:rPr lang="hr-HR" dirty="0" err="1" smtClean="0"/>
              <a:t>..</a:t>
            </a:r>
            <a:r>
              <a:rPr lang="hr-HR" dirty="0" smtClean="0"/>
              <a:t>. dođi i pobijedi".</a:t>
            </a:r>
            <a:endParaRPr lang="hr-HR" dirty="0"/>
          </a:p>
        </p:txBody>
      </p:sp>
      <p:pic>
        <p:nvPicPr>
          <p:cNvPr id="5122" name="Picture 2" descr="C:\Users\Racunalo\Desktop\muze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4320480" cy="3240360"/>
          </a:xfrm>
          <a:prstGeom prst="rect">
            <a:avLst/>
          </a:prstGeom>
          <a:noFill/>
        </p:spPr>
      </p:pic>
      <p:pic>
        <p:nvPicPr>
          <p:cNvPr id="5123" name="Picture 3" descr="C:\Users\Racunalo\Desktop\muzej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SVJETSKI DAN FIZIOTERAPIJE</a:t>
            </a:r>
            <a:r>
              <a:rPr lang="hr-HR" sz="5400" b="1" dirty="0" smtClean="0"/>
              <a:t/>
            </a:r>
            <a:br>
              <a:rPr lang="hr-HR" sz="5400" b="1" dirty="0" smtClean="0"/>
            </a:br>
            <a:endParaRPr lang="hr-HR" sz="2800" dirty="0"/>
          </a:p>
        </p:txBody>
      </p:sp>
      <p:sp>
        <p:nvSpPr>
          <p:cNvPr id="5" name="Pravokutnik 4"/>
          <p:cNvSpPr/>
          <p:nvPr/>
        </p:nvSpPr>
        <p:spPr>
          <a:xfrm>
            <a:off x="827584" y="5733256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>
                <a:cs typeface="Arial" pitchFamily="34" charset="0"/>
              </a:rPr>
              <a:t> Učenici 3. razreda fizioterapeutskih tehničara u pratnji strukovnih nastavnika, posjetili su NK Šibenik.</a:t>
            </a:r>
            <a:endParaRPr lang="hr-HR" sz="2000" dirty="0">
              <a:cs typeface="Arial" pitchFamily="34" charset="0"/>
            </a:endParaRPr>
          </a:p>
        </p:txBody>
      </p:sp>
      <p:pic>
        <p:nvPicPr>
          <p:cNvPr id="9" name="Rezervirano mjesto sadržaja 8" descr="FB_IMG_17460006916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052736"/>
            <a:ext cx="6696744" cy="4464496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b="1" dirty="0" smtClean="0"/>
              <a:t/>
            </a:r>
            <a:br>
              <a:rPr lang="hr-HR" sz="3600" b="1" dirty="0" smtClean="0"/>
            </a:br>
            <a:r>
              <a:rPr lang="hr-HR" sz="3600" b="1" dirty="0" smtClean="0"/>
              <a:t>VJEŽBA EVAKUACIJE I SPAŠAVANJA U SLUČAJU POTRESA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755576" y="5661248"/>
            <a:ext cx="7560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6. veljače održana je vježba evakuacije i spašavanja u slučaju potresa. To je bila prilika za provjeru  i povećanje učinkovitosti sustava za zaštitu i spašavanje.</a:t>
            </a:r>
            <a:endParaRPr lang="hr-HR" sz="2000" dirty="0"/>
          </a:p>
        </p:txBody>
      </p:sp>
      <p:pic>
        <p:nvPicPr>
          <p:cNvPr id="8194" name="Picture 2" descr="C:\Users\Racunalo\Desktop\vjež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268760"/>
            <a:ext cx="5184576" cy="43204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TVORNICA LIJEKOVA  “JGL”</a:t>
            </a:r>
            <a:endParaRPr lang="hr-HR" sz="3200" b="1" dirty="0"/>
          </a:p>
        </p:txBody>
      </p:sp>
      <p:pic>
        <p:nvPicPr>
          <p:cNvPr id="6146" name="Picture 2" descr="C:\Users\Racunalo\Desktop\jg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4977679" cy="2650614"/>
          </a:xfrm>
          <a:prstGeom prst="rect">
            <a:avLst/>
          </a:prstGeom>
          <a:noFill/>
        </p:spPr>
      </p:pic>
      <p:pic>
        <p:nvPicPr>
          <p:cNvPr id="6147" name="Picture 3" descr="C:\Users\Racunalo\Desktop\jgl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6083" y="3212976"/>
            <a:ext cx="4827917" cy="2716886"/>
          </a:xfrm>
          <a:prstGeom prst="rect">
            <a:avLst/>
          </a:prstGeom>
          <a:noFill/>
        </p:spPr>
      </p:pic>
      <p:sp>
        <p:nvSpPr>
          <p:cNvPr id="6" name="Pravokutnik 5"/>
          <p:cNvSpPr/>
          <p:nvPr/>
        </p:nvSpPr>
        <p:spPr>
          <a:xfrm>
            <a:off x="251520" y="4581128"/>
            <a:ext cx="3744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U sklopu predmeta Industrijska proizvodnja lijekova učenici 4.B posjetili su tvornicu lijekova „JGL“ u Rijeci. </a:t>
            </a:r>
            <a:endParaRPr lang="hr-HR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ŠKOLSKI PREVENTIVNI PROGRAM</a:t>
            </a:r>
            <a:endParaRPr lang="hr-HR" sz="3200" b="1" dirty="0"/>
          </a:p>
        </p:txBody>
      </p:sp>
      <p:sp>
        <p:nvSpPr>
          <p:cNvPr id="4" name="Pravokutnik 3"/>
          <p:cNvSpPr/>
          <p:nvPr/>
        </p:nvSpPr>
        <p:spPr>
          <a:xfrm>
            <a:off x="1043608" y="5517232"/>
            <a:ext cx="67687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U našoj školi redovito se provodi Školski preventivni program. Učenici 5.A razreda  sa svojim predavanjima su aktivni sudionici ovog projekta</a:t>
            </a:r>
            <a:r>
              <a:rPr lang="hr-HR" dirty="0" smtClean="0"/>
              <a:t>. </a:t>
            </a:r>
            <a:endParaRPr lang="hr-HR" dirty="0"/>
          </a:p>
        </p:txBody>
      </p:sp>
      <p:pic>
        <p:nvPicPr>
          <p:cNvPr id="7170" name="Picture 2" descr="C:\Users\Racunalo\Desktop\preventivn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1268760"/>
            <a:ext cx="4716016" cy="3537012"/>
          </a:xfrm>
          <a:prstGeom prst="rect">
            <a:avLst/>
          </a:prstGeom>
          <a:noFill/>
        </p:spPr>
      </p:pic>
      <p:pic>
        <p:nvPicPr>
          <p:cNvPr id="7171" name="Picture 3" descr="C:\Users\Racunalo\Desktop\prevent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060848"/>
            <a:ext cx="4644008" cy="348300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MATURALNI PLES</a:t>
            </a:r>
            <a:endParaRPr lang="hr-HR" sz="3200" b="1" dirty="0"/>
          </a:p>
        </p:txBody>
      </p:sp>
      <p:pic>
        <p:nvPicPr>
          <p:cNvPr id="4" name="Rezervirano mjesto sadržaja 3" descr="maturaln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268760"/>
            <a:ext cx="8094773" cy="4525963"/>
          </a:xfrm>
        </p:spPr>
      </p:pic>
      <p:sp>
        <p:nvSpPr>
          <p:cNvPr id="5" name="Pravokutnik 4"/>
          <p:cNvSpPr/>
          <p:nvPr/>
        </p:nvSpPr>
        <p:spPr>
          <a:xfrm>
            <a:off x="755576" y="6093296"/>
            <a:ext cx="74888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dirty="0" smtClean="0"/>
              <a:t> </a:t>
            </a:r>
            <a:r>
              <a:rPr lang="hr-HR" sz="2000" dirty="0" smtClean="0"/>
              <a:t>21. veljače u hotelu Imperial u Vodicama održao se maturalni ples.</a:t>
            </a:r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sz="3600" dirty="0" smtClean="0"/>
              <a:t/>
            </a:r>
            <a:br>
              <a:rPr lang="hr-HR" sz="3600" dirty="0" smtClean="0"/>
            </a:br>
            <a:r>
              <a:rPr lang="sv-SE" sz="3600" b="1" dirty="0" smtClean="0"/>
              <a:t>OBILJEŽAVANJE SVJETSKOG DANA OSOBA S DOWN</a:t>
            </a:r>
            <a:r>
              <a:rPr lang="hr-HR" sz="3600" b="1" dirty="0" smtClean="0"/>
              <a:t>OVIM</a:t>
            </a:r>
            <a:r>
              <a:rPr lang="sv-SE" sz="3600" b="1" dirty="0" smtClean="0"/>
              <a:t> SINDROMOM</a:t>
            </a:r>
            <a:r>
              <a:rPr lang="sv-SE" dirty="0" smtClean="0"/>
              <a:t/>
            </a:r>
            <a:br>
              <a:rPr lang="sv-SE" dirty="0" smtClean="0"/>
            </a:b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611560" y="5949280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Učenici trećih razreda nizom aktivnosti obilježili su Svjetski dan osoba s </a:t>
            </a:r>
            <a:r>
              <a:rPr lang="hr-HR" sz="2000" dirty="0" err="1" smtClean="0"/>
              <a:t>Downovim</a:t>
            </a:r>
            <a:r>
              <a:rPr lang="hr-HR" sz="2000" dirty="0" smtClean="0"/>
              <a:t> sindromom.</a:t>
            </a:r>
            <a:endParaRPr lang="hr-HR" sz="2000" dirty="0"/>
          </a:p>
        </p:txBody>
      </p:sp>
      <p:pic>
        <p:nvPicPr>
          <p:cNvPr id="9218" name="Picture 2" descr="C:\Users\Racunalo\Desktop\down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96752"/>
            <a:ext cx="3564396" cy="4752528"/>
          </a:xfrm>
          <a:prstGeom prst="rect">
            <a:avLst/>
          </a:prstGeom>
          <a:noFill/>
        </p:spPr>
      </p:pic>
      <p:pic>
        <p:nvPicPr>
          <p:cNvPr id="9219" name="Picture 3" descr="C:\Users\Racunalo\Desktop\dow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96752"/>
            <a:ext cx="3600146" cy="480019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ERASMUS+ "VJEŠTINE ZA ZDRAVIJI SVIJET"</a:t>
            </a:r>
            <a:endParaRPr lang="hr-HR" sz="3200" b="1" dirty="0"/>
          </a:p>
        </p:txBody>
      </p:sp>
      <p:sp>
        <p:nvSpPr>
          <p:cNvPr id="4" name="Pravokutnik 3"/>
          <p:cNvSpPr/>
          <p:nvPr/>
        </p:nvSpPr>
        <p:spPr>
          <a:xfrm>
            <a:off x="611560" y="5589240"/>
            <a:ext cx="7776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U sklopu </a:t>
            </a:r>
            <a:r>
              <a:rPr lang="hr-HR" sz="2000" dirty="0" err="1" smtClean="0"/>
              <a:t>Erasmus</a:t>
            </a:r>
            <a:r>
              <a:rPr lang="hr-HR" sz="2000" dirty="0" smtClean="0"/>
              <a:t> projekta učenici 3. razreda medicinska sestra-tehničar opće njege, te </a:t>
            </a:r>
            <a:r>
              <a:rPr lang="hr-HR" sz="2000" dirty="0" err="1" smtClean="0"/>
              <a:t>fizioterapeutki</a:t>
            </a:r>
            <a:r>
              <a:rPr lang="hr-HR" sz="2000" dirty="0" smtClean="0"/>
              <a:t> tehničar/ka, otputovali su u Sloveniju, u Terme </a:t>
            </a:r>
            <a:r>
              <a:rPr lang="hr-HR" sz="2000" dirty="0" err="1" smtClean="0"/>
              <a:t>Topolšica</a:t>
            </a:r>
            <a:r>
              <a:rPr lang="hr-HR" sz="2000" dirty="0" smtClean="0"/>
              <a:t>.</a:t>
            </a:r>
            <a:endParaRPr lang="hr-HR" sz="2000" dirty="0"/>
          </a:p>
        </p:txBody>
      </p:sp>
      <p:pic>
        <p:nvPicPr>
          <p:cNvPr id="10244" name="Picture 4" descr="C:\Users\Racunalo\Desktop\slo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7349" y="1196752"/>
            <a:ext cx="5856651" cy="4392488"/>
          </a:xfrm>
          <a:prstGeom prst="rect">
            <a:avLst/>
          </a:prstGeom>
          <a:noFill/>
        </p:spPr>
      </p:pic>
      <p:pic>
        <p:nvPicPr>
          <p:cNvPr id="10245" name="Picture 5" descr="C:\Users\Racunalo\Desktop\slo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1196754"/>
            <a:ext cx="3275854" cy="43678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TJEDAN ZDRAVLJA</a:t>
            </a:r>
            <a:endParaRPr lang="hr-HR" sz="3200" b="1" dirty="0"/>
          </a:p>
        </p:txBody>
      </p:sp>
      <p:sp>
        <p:nvSpPr>
          <p:cNvPr id="4" name="Pravokutnik 3"/>
          <p:cNvSpPr/>
          <p:nvPr/>
        </p:nvSpPr>
        <p:spPr>
          <a:xfrm>
            <a:off x="1115616" y="5877272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Učenici 3.A razreda obilježili su „Tjedan zdravlja“ u dječjem vrtiću „Osmijeh“.</a:t>
            </a:r>
            <a:endParaRPr lang="hr-HR" dirty="0"/>
          </a:p>
        </p:txBody>
      </p:sp>
      <p:pic>
        <p:nvPicPr>
          <p:cNvPr id="11266" name="Picture 2" descr="C:\Users\Racunalo\Desktop\z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3186354" cy="4248472"/>
          </a:xfrm>
          <a:prstGeom prst="rect">
            <a:avLst/>
          </a:prstGeom>
          <a:noFill/>
        </p:spPr>
      </p:pic>
      <p:pic>
        <p:nvPicPr>
          <p:cNvPr id="11267" name="Picture 3" descr="C:\Users\Racunalo\Desktop\z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124744"/>
            <a:ext cx="3186354" cy="4248472"/>
          </a:xfrm>
          <a:prstGeom prst="rect">
            <a:avLst/>
          </a:prstGeom>
          <a:noFill/>
        </p:spPr>
      </p:pic>
      <p:pic>
        <p:nvPicPr>
          <p:cNvPr id="11268" name="Picture 4" descr="C:\Users\Racunalo\Desktop\z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616" y="1124744"/>
            <a:ext cx="3278564" cy="42484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b="1" dirty="0" smtClean="0"/>
              <a:t>STRUČNI IZLET U SPLIT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95536" y="5589240"/>
            <a:ext cx="813690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lang="hr-HR" sz="2000" dirty="0" smtClean="0">
                <a:ea typeface="Calibri" pitchFamily="34" charset="0"/>
                <a:cs typeface="Arial" pitchFamily="34" charset="0"/>
              </a:rPr>
              <a:t>P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osjeta učenika 4.A razreda KBC-u Split i Zavodu za pomorsku medicinu omogućila im je stjecanje novih znanja i uvida u praktičnu primjenu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medicinskih postupaka.</a:t>
            </a:r>
            <a:endParaRPr kumimoji="0" lang="hr-H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2530" name="Picture 2" descr="C:\Users\Racunalo\Desktop\slika-strucni-izlet-980x4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422676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2. KONGRES HITNE MEDICINE I IMOBILIZACIJE</a:t>
            </a:r>
            <a:endParaRPr lang="hr-HR" sz="3200" b="1" dirty="0"/>
          </a:p>
        </p:txBody>
      </p:sp>
      <p:sp>
        <p:nvSpPr>
          <p:cNvPr id="4" name="Pravokutnik 3"/>
          <p:cNvSpPr/>
          <p:nvPr/>
        </p:nvSpPr>
        <p:spPr>
          <a:xfrm>
            <a:off x="611560" y="5733256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Učenici 5.A razreda, s nastavnicima na 2. Kongresu hitne medicine i imobilizacije.</a:t>
            </a:r>
            <a:endParaRPr lang="hr-HR" sz="2000" dirty="0"/>
          </a:p>
        </p:txBody>
      </p:sp>
      <p:pic>
        <p:nvPicPr>
          <p:cNvPr id="15361" name="Picture 1" descr="C:\Users\Racunalo\Desktop\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24744"/>
            <a:ext cx="6048672" cy="45365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b="1" dirty="0" smtClean="0"/>
              <a:t/>
            </a:r>
            <a:br>
              <a:rPr lang="hr-HR" sz="3600" b="1" dirty="0" smtClean="0"/>
            </a:br>
            <a:r>
              <a:rPr lang="hr-HR" sz="3600" b="1" dirty="0" smtClean="0"/>
              <a:t>Predstavljanje ERASMUS+ projekta na državnom skupu u Vodicama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39552" y="5698653"/>
            <a:ext cx="820891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Stečena znanja i iskustva s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Erasmus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+ projekta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: Iskustva učenja poboljšana umjetnom inteligencijom – budućnost obrazovanja, ravnateljica je predstavila na državnom skupu ravnatelja u Vodicama.</a:t>
            </a:r>
            <a:endParaRPr kumimoji="0" lang="hr-H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21506" name="Picture 2" descr="C:\Users\Racunalo\Desktop\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412776"/>
            <a:ext cx="5153769" cy="42948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SVJETSKI DAN PRVE POMOĆI</a:t>
            </a:r>
            <a:r>
              <a:rPr lang="hr-HR" b="1" dirty="0" smtClean="0"/>
              <a:t/>
            </a:r>
            <a:br>
              <a:rPr lang="hr-HR" b="1" dirty="0" smtClean="0"/>
            </a:br>
            <a:endParaRPr lang="hr-HR" sz="2000" dirty="0"/>
          </a:p>
        </p:txBody>
      </p:sp>
      <p:pic>
        <p:nvPicPr>
          <p:cNvPr id="5" name="Slika 4" descr="crveni kri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340768"/>
            <a:ext cx="7344816" cy="4135046"/>
          </a:xfrm>
          <a:prstGeom prst="rect">
            <a:avLst/>
          </a:prstGeom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467544" y="5733256"/>
            <a:ext cx="82089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 14. rujna obilježili smo Svjetski dan prve pomoći u suradnji s Crvenim križem i Osnovnom školom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Jurja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Šižgorića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.</a:t>
            </a:r>
            <a:endParaRPr kumimoji="0" lang="hr-H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DRŽAVNO NATJECANJE IZ KOŠARKE 3X3 ZA DJEVOJKE</a:t>
            </a:r>
            <a:endParaRPr lang="hr-HR" sz="2800" dirty="0"/>
          </a:p>
        </p:txBody>
      </p:sp>
      <p:sp>
        <p:nvSpPr>
          <p:cNvPr id="8" name="Pravokutnik 7"/>
          <p:cNvSpPr/>
          <p:nvPr/>
        </p:nvSpPr>
        <p:spPr>
          <a:xfrm>
            <a:off x="467544" y="5805264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</a:t>
            </a:r>
            <a:r>
              <a:rPr lang="vi-VN" sz="2000" dirty="0" smtClean="0"/>
              <a:t>Naše učenice osvojile su 4. mjesto na državnom natjecanju</a:t>
            </a:r>
            <a:r>
              <a:rPr lang="hr-HR" sz="2000" dirty="0" smtClean="0"/>
              <a:t>.</a:t>
            </a:r>
            <a:endParaRPr lang="hr-HR" sz="2000" dirty="0"/>
          </a:p>
        </p:txBody>
      </p:sp>
      <p:pic>
        <p:nvPicPr>
          <p:cNvPr id="23553" name="Picture 1" descr="C:\Users\Racunalo\Desktop\koš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340768"/>
            <a:ext cx="3651870" cy="4869160"/>
          </a:xfrm>
          <a:prstGeom prst="rect">
            <a:avLst/>
          </a:prstGeom>
          <a:noFill/>
        </p:spPr>
      </p:pic>
      <p:pic>
        <p:nvPicPr>
          <p:cNvPr id="23554" name="Picture 2" descr="C:\Users\Racunalo\Desktop\koš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409395"/>
            <a:ext cx="3240360" cy="43204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b="1" dirty="0" smtClean="0"/>
              <a:t/>
            </a:r>
            <a:br>
              <a:rPr lang="hr-HR" sz="3600" b="1" dirty="0" smtClean="0"/>
            </a:br>
            <a:r>
              <a:rPr lang="hr-HR" sz="3600" b="1" dirty="0" smtClean="0"/>
              <a:t>AMRA SELIMOVIĆ - DRŽAVNA PRVAKINJA IZ LATINSKOGA JEZIKA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971600" y="5589240"/>
            <a:ext cx="74523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Na državnom Natjecanju iz latinskoga jezika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Amra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Selimović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(2.C) osvojila je 1. mjesto. Ana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Pentek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(2.C) je osvojila 6. mjesto. Laura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Tošić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(2.B) zauzela je 7., a Tina Ljevaković (2.C) 8. mjesto.</a:t>
            </a:r>
            <a:endParaRPr kumimoji="0" lang="hr-H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6" name="Slika 5" descr="lat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412776"/>
            <a:ext cx="3607838" cy="4176464"/>
          </a:xfrm>
          <a:prstGeom prst="rect">
            <a:avLst/>
          </a:prstGeom>
        </p:spPr>
      </p:pic>
      <p:pic>
        <p:nvPicPr>
          <p:cNvPr id="20483" name="Picture 3" descr="C:\Users\Racunalo\Desktop\lat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766" y="1412776"/>
            <a:ext cx="3132348" cy="41764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b="1" dirty="0" smtClean="0"/>
              <a:t>PORTUGAL U NAŠOJ ŠKOLI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611560" y="5301208"/>
            <a:ext cx="79208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Obilježili smo Dan slobode Portugala. Učenici koji su ove godine sudjelovali u ERASMUS+ mobilnosti u Portugalu osim stručnih stečenih znanja pokazali su nam i dio Portugalske kulture i gastronomije.</a:t>
            </a:r>
            <a:endParaRPr kumimoji="0" lang="hr-H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C:\Users\Racunalo\Desktop\po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211960" cy="3158970"/>
          </a:xfrm>
          <a:prstGeom prst="rect">
            <a:avLst/>
          </a:prstGeom>
          <a:noFill/>
        </p:spPr>
      </p:pic>
      <p:pic>
        <p:nvPicPr>
          <p:cNvPr id="19459" name="Picture 3" descr="C:\Users\Racunalo\Desktop\port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916832"/>
            <a:ext cx="5148064" cy="232188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b="1" dirty="0" smtClean="0"/>
              <a:t>ŠKOLSKI PROJEKT: “EKG”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67544" y="5589240"/>
            <a:ext cx="79208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Na međunarodnoj konferenciji (ITSE) predstavili smo školski  projekt EKG na kojem su učenici  2.C, 4.C i 5.A razreda uspješno radili od 6.1- 12.4.2025.</a:t>
            </a:r>
            <a:endParaRPr kumimoji="0" lang="hr-H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C:\Users\Racunalo\Desktop\ek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01" y="1340768"/>
            <a:ext cx="3186353" cy="4248472"/>
          </a:xfrm>
          <a:prstGeom prst="rect">
            <a:avLst/>
          </a:prstGeom>
          <a:noFill/>
        </p:spPr>
      </p:pic>
      <p:pic>
        <p:nvPicPr>
          <p:cNvPr id="18436" name="Picture 4" descr="C:\Users\Racunalo\Desktop\ek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340768"/>
            <a:ext cx="3186355" cy="4248473"/>
          </a:xfrm>
          <a:prstGeom prst="rect">
            <a:avLst/>
          </a:prstGeom>
          <a:noFill/>
        </p:spPr>
      </p:pic>
      <p:pic>
        <p:nvPicPr>
          <p:cNvPr id="18435" name="Picture 3" descr="C:\Users\Racunalo\Desktop\ekg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7646" y="1340768"/>
            <a:ext cx="3186354" cy="42484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b="1" dirty="0" smtClean="0"/>
              <a:t>OBILJEŽAVANJE DANA PLANETA ZEMLJE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17409" name="Picture 1" descr="C:\Users\Racunalo\Desktop\z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4124131"/>
          </a:xfrm>
          <a:prstGeom prst="rect">
            <a:avLst/>
          </a:prstGeom>
          <a:noFill/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611560" y="5656892"/>
            <a:ext cx="79928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Povodom obilježavanja Dana planeta Zemlje učenici 1.C i 1.A razreda u holu škole prezentirali su školski projekt iz fizike, matematike i geografije pod nazivom “Gdje smo mi u svemiru?”.</a:t>
            </a:r>
            <a:endParaRPr kumimoji="0" lang="hr-H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b="1" dirty="0" smtClean="0"/>
              <a:t>NACIONALNI DAN HITNE MEDICINSKE POMOĆI</a:t>
            </a:r>
            <a:endParaRPr lang="hr-HR" sz="3200" b="1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827584" y="5805264"/>
            <a:ext cx="75608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rgbClr val="080809"/>
                </a:solidFill>
                <a:effectLst/>
                <a:ea typeface="Calibri" pitchFamily="34" charset="0"/>
                <a:cs typeface="Segoe UI" pitchFamily="34" charset="0"/>
              </a:rPr>
              <a:t> U holu naše škole, pokaznom vježbom 4.A razreda obilježili smo Nacionalni dan hitne medicinske pomoći.</a:t>
            </a:r>
            <a:endParaRPr kumimoji="0" lang="hr-H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4338" name="Picture 2" descr="C:\Users\Racunalo\Desktop\h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3096344" cy="4128459"/>
          </a:xfrm>
          <a:prstGeom prst="rect">
            <a:avLst/>
          </a:prstGeom>
          <a:noFill/>
        </p:spPr>
      </p:pic>
      <p:pic>
        <p:nvPicPr>
          <p:cNvPr id="14339" name="Picture 3" descr="C:\Users\Racunalo\Desktop\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340768"/>
            <a:ext cx="3096344" cy="4128459"/>
          </a:xfrm>
          <a:prstGeom prst="rect">
            <a:avLst/>
          </a:prstGeom>
          <a:noFill/>
        </p:spPr>
      </p:pic>
      <p:pic>
        <p:nvPicPr>
          <p:cNvPr id="14340" name="Picture 4" descr="C:\Users\Racunalo\Desktop\h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5658" y="1340768"/>
            <a:ext cx="3078342" cy="41044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78098"/>
          </a:xfrm>
        </p:spPr>
        <p:txBody>
          <a:bodyPr>
            <a:normAutofit/>
          </a:bodyPr>
          <a:lstStyle/>
          <a:p>
            <a:r>
              <a:rPr lang="hr-HR" sz="3200" b="1" dirty="0" smtClean="0"/>
              <a:t>SVJETSKI DAN PASA VODIČA</a:t>
            </a:r>
            <a:endParaRPr lang="hr-HR" sz="3200" b="1" dirty="0"/>
          </a:p>
        </p:txBody>
      </p:sp>
      <p:pic>
        <p:nvPicPr>
          <p:cNvPr id="13313" name="Picture 1" descr="C:\Users\Racunalo\Desktop\p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5652120" cy="4239090"/>
          </a:xfrm>
          <a:prstGeom prst="rect">
            <a:avLst/>
          </a:prstGeom>
          <a:noFill/>
        </p:spPr>
      </p:pic>
      <p:pic>
        <p:nvPicPr>
          <p:cNvPr id="13314" name="Picture 2" descr="C:\Users\Racunalo\Desktop\p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7646" y="1052736"/>
            <a:ext cx="3186354" cy="4248472"/>
          </a:xfrm>
          <a:prstGeom prst="rect">
            <a:avLst/>
          </a:prstGeom>
          <a:noFill/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23528" y="5534561"/>
            <a:ext cx="8496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Učenici 4.A razreda obilježili su Svjetski dan pasa vodiča. Tim povodom u našoj školi smo ugostili Mateu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Videk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, radnog terapeuta i vodiča terapijskog psa, kraljevske pudle Dore te Renata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Morića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u pratnji svog psa vodiča, labradora </a:t>
            </a:r>
            <a:r>
              <a:rPr kumimoji="0" lang="hr-H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Parisa</a:t>
            </a:r>
            <a:r>
              <a:rPr kumimoji="0" lang="hr-H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hr-H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/>
              <a:t>NACIONALNI DAN MULTIPLE SKLEROZE</a:t>
            </a:r>
            <a:r>
              <a:rPr lang="hr-HR" b="1" dirty="0" smtClean="0"/>
              <a:t/>
            </a:r>
            <a:br>
              <a:rPr lang="hr-HR" b="1" dirty="0" smtClean="0"/>
            </a:br>
            <a:endParaRPr lang="hr-HR" sz="1800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2908920"/>
          </a:xfrm>
        </p:spPr>
        <p:txBody>
          <a:bodyPr numCol="2">
            <a:normAutofit/>
          </a:bodyPr>
          <a:lstStyle/>
          <a:p>
            <a:pPr marL="457200" indent="-457200">
              <a:buNone/>
            </a:pPr>
            <a:r>
              <a:rPr lang="hr-HR" sz="2000" dirty="0" smtClean="0"/>
              <a:t>	</a:t>
            </a:r>
            <a:endParaRPr lang="hr-HR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None/>
            </a:pPr>
            <a:r>
              <a:rPr lang="hr-HR" sz="2000" dirty="0" smtClean="0">
                <a:latin typeface="Arial" pitchFamily="34" charset="0"/>
                <a:cs typeface="Arial" pitchFamily="34" charset="0"/>
              </a:rPr>
              <a:t>	</a:t>
            </a:r>
            <a:endParaRPr lang="hr-HR" sz="2000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611560" y="1916832"/>
            <a:ext cx="34563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hr-HR" sz="2000" dirty="0" smtClean="0"/>
              <a:t> Uče</a:t>
            </a:r>
            <a:r>
              <a:rPr lang="vi-VN" sz="2000" dirty="0" smtClean="0">
                <a:latin typeface="Calibri" pitchFamily="34" charset="0"/>
              </a:rPr>
              <a:t>nici 3.C razreda fizioterapeutskih tehničara sa svojim strukovnim nastavnicima ugostili su predstavnike Društva oboljelih od multiple skleroze Šibensko- kninske županije. </a:t>
            </a:r>
            <a:endParaRPr lang="hr-HR" sz="2000" dirty="0">
              <a:latin typeface="Calibri" pitchFamily="34" charset="0"/>
            </a:endParaRPr>
          </a:p>
        </p:txBody>
      </p:sp>
      <p:pic>
        <p:nvPicPr>
          <p:cNvPr id="6" name="Slika 5" descr="multipl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268760"/>
            <a:ext cx="3919364" cy="5225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"STIMULATING ENVIROMENT FOR THE INTEGRATION OF PEOPLE WITH DISABILITES“</a:t>
            </a:r>
            <a:r>
              <a:rPr lang="hr-HR" sz="2400" b="1" dirty="0" smtClean="0"/>
              <a:t/>
            </a:r>
            <a:br>
              <a:rPr lang="hr-HR" sz="2400" b="1" dirty="0" smtClean="0"/>
            </a:br>
            <a:endParaRPr lang="hr-HR" sz="22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525963"/>
          </a:xfrm>
        </p:spPr>
        <p:txBody>
          <a:bodyPr numCol="2">
            <a:normAutofit/>
          </a:bodyPr>
          <a:lstStyle/>
          <a:p>
            <a:pPr algn="just"/>
            <a:endParaRPr lang="hr-HR" sz="1800" b="1" dirty="0" smtClean="0"/>
          </a:p>
          <a:p>
            <a:pPr algn="just">
              <a:buNone/>
            </a:pPr>
            <a:r>
              <a:rPr lang="hr-HR" sz="2000" b="1" dirty="0" smtClean="0">
                <a:latin typeface="Calibri" pitchFamily="34" charset="0"/>
              </a:rPr>
              <a:t>	</a:t>
            </a:r>
            <a:endParaRPr lang="hr-HR" sz="2000" dirty="0">
              <a:latin typeface="Calibri" pitchFamily="34" charset="0"/>
            </a:endParaRPr>
          </a:p>
        </p:txBody>
      </p:sp>
      <p:pic>
        <p:nvPicPr>
          <p:cNvPr id="4" name="Slika 3" descr="Erasm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484784"/>
            <a:ext cx="3779912" cy="5039883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5364088" y="1844824"/>
            <a:ext cx="3491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Udruga Kamenčići nositelj su ovog </a:t>
            </a:r>
            <a:r>
              <a:rPr lang="hr-HR" sz="2000" dirty="0" err="1" smtClean="0"/>
              <a:t>Erasmus</a:t>
            </a:r>
            <a:r>
              <a:rPr lang="hr-HR" sz="2000" dirty="0" smtClean="0"/>
              <a:t>+ projekta "</a:t>
            </a:r>
            <a:r>
              <a:rPr lang="hr-HR" sz="2000" dirty="0" err="1" smtClean="0"/>
              <a:t>Stimulating</a:t>
            </a:r>
            <a:r>
              <a:rPr lang="hr-HR" sz="2000" dirty="0" smtClean="0"/>
              <a:t> </a:t>
            </a:r>
            <a:r>
              <a:rPr lang="hr-HR" sz="2000" dirty="0" err="1" smtClean="0"/>
              <a:t>enviroment</a:t>
            </a:r>
            <a:r>
              <a:rPr lang="hr-HR" sz="2000" dirty="0" smtClean="0"/>
              <a:t> for </a:t>
            </a:r>
            <a:r>
              <a:rPr lang="hr-HR" sz="2000" dirty="0" err="1" smtClean="0"/>
              <a:t>the</a:t>
            </a:r>
            <a:r>
              <a:rPr lang="hr-HR" sz="2000" dirty="0" smtClean="0"/>
              <a:t> </a:t>
            </a:r>
            <a:r>
              <a:rPr lang="hr-HR" sz="2000" dirty="0" err="1" smtClean="0"/>
              <a:t>integration</a:t>
            </a:r>
            <a:r>
              <a:rPr lang="hr-HR" sz="2000" dirty="0" smtClean="0"/>
              <a:t> </a:t>
            </a:r>
            <a:r>
              <a:rPr lang="hr-HR" sz="2000" dirty="0" err="1" smtClean="0"/>
              <a:t>of</a:t>
            </a:r>
            <a:r>
              <a:rPr lang="hr-HR" sz="2000" dirty="0" smtClean="0"/>
              <a:t> </a:t>
            </a:r>
            <a:r>
              <a:rPr lang="hr-HR" sz="2000" dirty="0" err="1" smtClean="0"/>
              <a:t>people</a:t>
            </a:r>
            <a:r>
              <a:rPr lang="hr-HR" sz="2000" dirty="0" smtClean="0"/>
              <a:t> </a:t>
            </a:r>
            <a:r>
              <a:rPr lang="hr-HR" sz="2000" dirty="0" err="1" smtClean="0"/>
              <a:t>with</a:t>
            </a:r>
            <a:r>
              <a:rPr lang="hr-HR" sz="2000" dirty="0" smtClean="0"/>
              <a:t> </a:t>
            </a:r>
            <a:r>
              <a:rPr lang="hr-HR" sz="2000" dirty="0" err="1" smtClean="0"/>
              <a:t>disabilites</a:t>
            </a:r>
            <a:r>
              <a:rPr lang="hr-HR" sz="2000" dirty="0" smtClean="0"/>
              <a:t>", a naša škola im je partner u projektu. Ovih dana ugostili su Udrugu iz Mađarske, te smo im se pridružili u aktivnostima.</a:t>
            </a:r>
            <a:endParaRPr lang="hr-HR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hr-HR" sz="3600" b="1" dirty="0" smtClean="0"/>
              <a:t>SUDJELOVANJE UČENIKA NA CONSERVEUS FESTIVALU</a:t>
            </a:r>
            <a:r>
              <a:rPr lang="hr-HR" b="1" dirty="0" smtClean="0"/>
              <a:t/>
            </a:r>
            <a:br>
              <a:rPr lang="hr-HR" b="1" dirty="0" smtClean="0"/>
            </a:br>
            <a:endParaRPr lang="hr-HR" sz="2200" b="1" dirty="0"/>
          </a:p>
        </p:txBody>
      </p:sp>
      <p:pic>
        <p:nvPicPr>
          <p:cNvPr id="6" name="Rezervirano mjesto sadržaja 5" descr="conserve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412776"/>
            <a:ext cx="4525962" cy="4525962"/>
          </a:xfrm>
        </p:spPr>
      </p:pic>
      <p:sp>
        <p:nvSpPr>
          <p:cNvPr id="5" name="TekstniOkvir 4"/>
          <p:cNvSpPr txBox="1"/>
          <p:nvPr/>
        </p:nvSpPr>
        <p:spPr>
          <a:xfrm>
            <a:off x="5436096" y="1772816"/>
            <a:ext cx="331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>
                <a:cs typeface="Arial" pitchFamily="34" charset="0"/>
              </a:rPr>
              <a:t> Učenici 2.C razreda zdravstveno-laboratorijskih tehničara, pod vodstvom nastavnica prisustvovali su na radionicama laserskog čišćenja i uzimanja uzoraka </a:t>
            </a:r>
            <a:r>
              <a:rPr lang="hr-HR" sz="2000" dirty="0" err="1" smtClean="0">
                <a:cs typeface="Arial" pitchFamily="34" charset="0"/>
              </a:rPr>
              <a:t>polikromije</a:t>
            </a:r>
            <a:r>
              <a:rPr lang="hr-HR" sz="2000" dirty="0" smtClean="0">
                <a:cs typeface="Arial" pitchFamily="34" charset="0"/>
              </a:rPr>
              <a:t> u sklopu  </a:t>
            </a:r>
            <a:r>
              <a:rPr lang="hr-HR" sz="2000" dirty="0" err="1" smtClean="0">
                <a:cs typeface="Arial" pitchFamily="34" charset="0"/>
              </a:rPr>
              <a:t>ConserveUs</a:t>
            </a:r>
            <a:r>
              <a:rPr lang="hr-HR" sz="2000" dirty="0" smtClean="0">
                <a:cs typeface="Arial" pitchFamily="34" charset="0"/>
              </a:rPr>
              <a:t> festivala restauracije.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b="1" dirty="0" smtClean="0"/>
              <a:t>POSJET MISIONARKE SA SALOMONSKIH OTOKA</a:t>
            </a:r>
            <a:r>
              <a:rPr lang="hr-HR" b="1" dirty="0" smtClean="0"/>
              <a:t/>
            </a:r>
            <a:br>
              <a:rPr lang="hr-HR" b="1" dirty="0" smtClean="0"/>
            </a:br>
            <a:endParaRPr lang="hr-HR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525963"/>
          </a:xfrm>
        </p:spPr>
        <p:txBody>
          <a:bodyPr numCol="2">
            <a:normAutofit/>
          </a:bodyPr>
          <a:lstStyle/>
          <a:p>
            <a:pPr algn="just"/>
            <a:endParaRPr lang="hr-HR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hr-HR" sz="2000" dirty="0" smtClean="0">
                <a:latin typeface="Calibri" pitchFamily="34" charset="0"/>
                <a:cs typeface="Arial" pitchFamily="34" charset="0"/>
              </a:rPr>
              <a:t> 	</a:t>
            </a:r>
            <a:endParaRPr lang="hr-HR" sz="2000" dirty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26" name="Picture 2" descr="C:\Users\Racunalo\Desktop\salomons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3715" y="1052736"/>
            <a:ext cx="5664629" cy="4248472"/>
          </a:xfrm>
          <a:prstGeom prst="rect">
            <a:avLst/>
          </a:prstGeom>
          <a:noFill/>
        </p:spPr>
      </p:pic>
      <p:sp>
        <p:nvSpPr>
          <p:cNvPr id="6" name="Pravokutnik 5"/>
          <p:cNvSpPr/>
          <p:nvPr/>
        </p:nvSpPr>
        <p:spPr>
          <a:xfrm>
            <a:off x="755576" y="5589240"/>
            <a:ext cx="7920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26. rujna posjetila nas je misionarka s dalekih Salomonskih otoka. Na satu vjeronauka progovorila je o ljepotama i izazovima u životu misionara, kao i o važnosti medicinske edukacije mladih i školovanja mnogobrojne djece.</a:t>
            </a:r>
            <a:endParaRPr lang="hr-HR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/>
            </a:r>
            <a:br>
              <a:rPr lang="hr-HR" b="1" dirty="0" smtClean="0"/>
            </a:br>
            <a:r>
              <a:rPr lang="vi-VN" sz="3600" b="1" dirty="0" smtClean="0">
                <a:latin typeface="Calibri" pitchFamily="34" charset="0"/>
              </a:rPr>
              <a:t>MEĐUNARODNI DAN STARIJIH OSOBA</a:t>
            </a:r>
            <a:r>
              <a:rPr lang="hr-HR" b="1" dirty="0" smtClean="0"/>
              <a:t/>
            </a:r>
            <a:br>
              <a:rPr lang="hr-HR" b="1" dirty="0" smtClean="0"/>
            </a:br>
            <a:r>
              <a:rPr lang="hr-HR" b="1" dirty="0" smtClean="0"/>
              <a:t/>
            </a:r>
            <a:br>
              <a:rPr lang="hr-HR" b="1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sz="2000" dirty="0" smtClean="0"/>
          </a:p>
          <a:p>
            <a:endParaRPr lang="hr-HR" sz="2000" dirty="0" smtClean="0"/>
          </a:p>
          <a:p>
            <a:endParaRPr lang="hr-HR" sz="2000" dirty="0" smtClean="0"/>
          </a:p>
          <a:p>
            <a:endParaRPr lang="hr-HR" sz="2000" dirty="0" smtClean="0"/>
          </a:p>
          <a:p>
            <a:endParaRPr lang="hr-HR" sz="2000" dirty="0" smtClean="0"/>
          </a:p>
          <a:p>
            <a:endParaRPr lang="hr-HR" sz="2000" dirty="0" smtClean="0"/>
          </a:p>
        </p:txBody>
      </p:sp>
      <p:pic>
        <p:nvPicPr>
          <p:cNvPr id="5" name="Slika 4" descr="dom za starij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124744"/>
            <a:ext cx="5715000" cy="428625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683568" y="5589240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r-HR" sz="2000" dirty="0" smtClean="0"/>
              <a:t> I ove godine prigodno smo obilježili 1. listopada, Međunarodni dan starijih osoba. Učenici 3.C razreda, u srijedu 2. listopada posjetili su Dom za starije osobe Cvjetni dom.</a:t>
            </a:r>
            <a:endParaRPr lang="hr-HR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1217</TotalTime>
  <Words>1383</Words>
  <Application>Microsoft Office PowerPoint</Application>
  <PresentationFormat>Prikaz na zaslonu (4:3)</PresentationFormat>
  <Paragraphs>102</Paragraphs>
  <Slides>46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46</vt:i4>
      </vt:variant>
    </vt:vector>
  </HeadingPairs>
  <TitlesOfParts>
    <vt:vector size="51" baseType="lpstr">
      <vt:lpstr>Arial</vt:lpstr>
      <vt:lpstr>Calibri</vt:lpstr>
      <vt:lpstr>Segoe UI</vt:lpstr>
      <vt:lpstr>Times New Roman</vt:lpstr>
      <vt:lpstr>Office tema</vt:lpstr>
      <vt:lpstr>MEDICINSKA ŠKOLA</vt:lpstr>
      <vt:lpstr>ZAZIV DUHA SVETOGA I MOLITVA </vt:lpstr>
      <vt:lpstr>SVJETSKI DAN FIZIOTERAPIJE </vt:lpstr>
      <vt:lpstr>SVJETSKI DAN PRVE POMOĆI </vt:lpstr>
      <vt:lpstr>NACIONALNI DAN MULTIPLE SKLEROZE </vt:lpstr>
      <vt:lpstr>"STIMULATING ENVIROMENT FOR THE INTEGRATION OF PEOPLE WITH DISABILITES“ </vt:lpstr>
      <vt:lpstr>SUDJELOVANJE UČENIKA NA CONSERVEUS FESTIVALU </vt:lpstr>
      <vt:lpstr>POSJET MISIONARKE SA SALOMONSKIH OTOKA </vt:lpstr>
      <vt:lpstr> MEĐUNARODNI DAN STARIJIH OSOBA  </vt:lpstr>
      <vt:lpstr>SVJETSKI DAN SRCA </vt:lpstr>
      <vt:lpstr>MAMA BUDI ZDRAVA </vt:lpstr>
      <vt:lpstr>SVJETSKI DAN MENTALNOG ZDRAVLJA </vt:lpstr>
      <vt:lpstr>SVJETSKI DAN PRANJA RUKU  </vt:lpstr>
      <vt:lpstr>DANI EUROPSKE BAŠTINE </vt:lpstr>
      <vt:lpstr>14. – 19.10.  ERASMUS DAYS 2024</vt:lpstr>
      <vt:lpstr>DANI KRUHA </vt:lpstr>
      <vt:lpstr>6. MEĐUNARODNI KONGRES „ NITI PROŠLOSTI, ISKRE BUDUĆNOSTI: EVOLUCIJA SESTRINSTVA </vt:lpstr>
      <vt:lpstr>SVJETSKI DAN DIJABETESA </vt:lpstr>
      <vt:lpstr>INTERLIBER I SMOTRA SVEUČILIŠTA U ZAGREBU</vt:lpstr>
      <vt:lpstr>DAN SJEĆANJA NA ŽRTVE DOMOVINSKOG RATA I DAN SJEĆANJA NA ŽRTVU VUKOVARA I ŠKABRNJE</vt:lpstr>
      <vt:lpstr>15. SMOTRA  "DANI E-MEDICA“ </vt:lpstr>
      <vt:lpstr>SVJETSKI DAN PREVENCIJE DEKUBITUSA  </vt:lpstr>
      <vt:lpstr>SV. NIKOLA </vt:lpstr>
      <vt:lpstr>ERASMUS+  =  VJEŠTINE ZA ZDRAVIJI SVIJET  </vt:lpstr>
      <vt:lpstr>“IZMJERI SVOJE ZDRAVLJE” </vt:lpstr>
      <vt:lpstr>PROJEKT  “SREDNJOVJEKOVNI ŠIBENIK I BASTIONI STARE GRADSKE JEZGRE”</vt:lpstr>
      <vt:lpstr>RADIONICA TKANJA</vt:lpstr>
      <vt:lpstr>GREEN EYE FESTIVAL - NATURE IS WATCHING YOU</vt:lpstr>
      <vt:lpstr>NOĆ MUZEJA</vt:lpstr>
      <vt:lpstr> VJEŽBA EVAKUACIJE I SPAŠAVANJA U SLUČAJU POTRESA </vt:lpstr>
      <vt:lpstr>TVORNICA LIJEKOVA  “JGL”</vt:lpstr>
      <vt:lpstr>ŠKOLSKI PREVENTIVNI PROGRAM</vt:lpstr>
      <vt:lpstr>MATURALNI PLES</vt:lpstr>
      <vt:lpstr> OBILJEŽAVANJE SVJETSKOG DANA OSOBA S DOWNOVIM SINDROMOM </vt:lpstr>
      <vt:lpstr>ERASMUS+ "VJEŠTINE ZA ZDRAVIJI SVIJET"</vt:lpstr>
      <vt:lpstr>TJEDAN ZDRAVLJA</vt:lpstr>
      <vt:lpstr>STRUČNI IZLET U SPLIT </vt:lpstr>
      <vt:lpstr>2. KONGRES HITNE MEDICINE I IMOBILIZACIJE</vt:lpstr>
      <vt:lpstr> Predstavljanje ERASMUS+ projekta na državnom skupu u Vodicama </vt:lpstr>
      <vt:lpstr>DRŽAVNO NATJECANJE IZ KOŠARKE 3X3 ZA DJEVOJKE</vt:lpstr>
      <vt:lpstr> AMRA SELIMOVIĆ - DRŽAVNA PRVAKINJA IZ LATINSKOGA JEZIKA </vt:lpstr>
      <vt:lpstr>PORTUGAL U NAŠOJ ŠKOLI </vt:lpstr>
      <vt:lpstr>ŠKOLSKI PROJEKT: “EKG” </vt:lpstr>
      <vt:lpstr>OBILJEŽAVANJE DANA PLANETA ZEMLJE </vt:lpstr>
      <vt:lpstr>NACIONALNI DAN HITNE MEDICINSKE POMOĆI</vt:lpstr>
      <vt:lpstr>SVJETSKI DAN PASA VODIČA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Racunalo</dc:creator>
  <cp:lastModifiedBy>Ivo Babaja</cp:lastModifiedBy>
  <cp:revision>211</cp:revision>
  <dcterms:created xsi:type="dcterms:W3CDTF">2024-10-28T07:07:17Z</dcterms:created>
  <dcterms:modified xsi:type="dcterms:W3CDTF">2025-05-08T23:01:34Z</dcterms:modified>
</cp:coreProperties>
</file>