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5" r:id="rId4"/>
  </p:sldMasterIdLst>
  <p:notesMasterIdLst>
    <p:notesMasterId r:id="rId35"/>
  </p:notesMasterIdLst>
  <p:sldIdLst>
    <p:sldId id="283" r:id="rId5"/>
    <p:sldId id="299" r:id="rId6"/>
    <p:sldId id="300" r:id="rId7"/>
    <p:sldId id="301" r:id="rId8"/>
    <p:sldId id="315" r:id="rId9"/>
    <p:sldId id="298" r:id="rId10"/>
    <p:sldId id="303" r:id="rId11"/>
    <p:sldId id="304" r:id="rId12"/>
    <p:sldId id="305" r:id="rId13"/>
    <p:sldId id="316" r:id="rId14"/>
    <p:sldId id="317" r:id="rId15"/>
    <p:sldId id="318" r:id="rId16"/>
    <p:sldId id="320" r:id="rId17"/>
    <p:sldId id="319" r:id="rId18"/>
    <p:sldId id="321" r:id="rId19"/>
    <p:sldId id="323" r:id="rId20"/>
    <p:sldId id="324" r:id="rId21"/>
    <p:sldId id="322" r:id="rId22"/>
    <p:sldId id="331" r:id="rId23"/>
    <p:sldId id="325" r:id="rId24"/>
    <p:sldId id="326" r:id="rId25"/>
    <p:sldId id="327" r:id="rId26"/>
    <p:sldId id="332" r:id="rId27"/>
    <p:sldId id="333" r:id="rId28"/>
    <p:sldId id="334" r:id="rId29"/>
    <p:sldId id="328" r:id="rId30"/>
    <p:sldId id="329" r:id="rId31"/>
    <p:sldId id="335" r:id="rId32"/>
    <p:sldId id="330" r:id="rId33"/>
    <p:sldId id="33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A2F"/>
    <a:srgbClr val="474134"/>
    <a:srgbClr val="554D3D"/>
    <a:srgbClr val="595515"/>
    <a:srgbClr val="5A532C"/>
    <a:srgbClr val="5B542C"/>
    <a:srgbClr val="59522B"/>
    <a:srgbClr val="5D562D"/>
    <a:srgbClr val="655D31"/>
    <a:srgbClr val="6B6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/>
    <p:restoredTop sz="94879" autoAdjust="0"/>
  </p:normalViewPr>
  <p:slideViewPr>
    <p:cSldViewPr snapToGrid="0" showGuides="1">
      <p:cViewPr varScale="1">
        <p:scale>
          <a:sx n="108" d="100"/>
          <a:sy n="108" d="100"/>
        </p:scale>
        <p:origin x="774" y="114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26648-F114-4402-B049-AA57EA7F2020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815FE-BC4D-474E-9AA3-6983BC3D8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4AE5-9EEA-40E8-9917-766780C5B5C0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2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307C-B942-4B65-8078-5471FB9E551F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7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472C-91C1-42FD-8D25-18AA84645FB1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24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362B-A3D9-4FBF-95C2-D2FB035F597A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551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1C49A-62B9-41C4-9572-65FB64D4206A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7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15C83-380E-4745-9E49-4195E3DBDAD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6835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FD92-CD49-41C6-B54C-D2A16EEB2BC7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42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F7326-01D3-4379-9527-DDA230EBA0A6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3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2A08-8E2E-422D-8619-9AEAC110826F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177DF1D-D731-86FC-22F9-00221AD8C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43" y="440217"/>
            <a:ext cx="9613711" cy="2327086"/>
          </a:xfrm>
          <a:ln w="15875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4FE67-D925-EFE3-2BA5-C28DA7C0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36976"/>
            <a:ext cx="6867144" cy="2386584"/>
          </a:xfrm>
        </p:spPr>
        <p:txBody>
          <a:bodyPr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58524-513B-3FD2-4ED0-CB0CA3A3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648" y="5971032"/>
            <a:ext cx="3776472" cy="53035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A2A54F-058C-EF24-C892-91614AF2D7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313A15-57C2-5BD9-DE2B-442792010C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D750DB-651A-3C95-E822-712897C2D5A4}"/>
              </a:ext>
            </a:extLst>
          </p:cNvPr>
          <p:cNvCxnSpPr>
            <a:cxnSpLocks/>
          </p:cNvCxnSpPr>
          <p:nvPr userDrawn="1"/>
        </p:nvCxnSpPr>
        <p:spPr>
          <a:xfrm>
            <a:off x="398366" y="3226467"/>
            <a:ext cx="11395267" cy="44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36281F-EE75-A92A-B85E-00B02B5C0B67}"/>
              </a:ext>
            </a:extLst>
          </p:cNvPr>
          <p:cNvCxnSpPr>
            <a:cxnSpLocks/>
          </p:cNvCxnSpPr>
          <p:nvPr userDrawn="1"/>
        </p:nvCxnSpPr>
        <p:spPr>
          <a:xfrm>
            <a:off x="-11430" y="6165891"/>
            <a:ext cx="6339792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8AA9-64E2-C5F9-3E90-D02F312EDC52}"/>
              </a:ext>
            </a:extLst>
          </p:cNvPr>
          <p:cNvCxnSpPr>
            <a:cxnSpLocks/>
          </p:cNvCxnSpPr>
          <p:nvPr userDrawn="1"/>
        </p:nvCxnSpPr>
        <p:spPr>
          <a:xfrm>
            <a:off x="10103564" y="6165891"/>
            <a:ext cx="208843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889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4370832" cy="2194560"/>
          </a:xfrm>
        </p:spPr>
        <p:txBody>
          <a:bodyPr/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A61420-31F3-2DF5-A319-19A8896350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"/>
            <a:ext cx="4856184" cy="6850379"/>
          </a:xfrm>
          <a:ln w="1587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185" y="2212849"/>
            <a:ext cx="7335814" cy="464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46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CCDD6-7A93-4E59-873B-BC01060BFEE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639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A4D4F6-5B85-FBD0-E507-B32E94BF2066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666C5-50ED-BD11-EBB3-5068C0F8FE27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AF0B87-8A17-7C9D-202E-F0AC8A92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766325D-8175-9B95-4BB6-87E3195AAD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2155720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F9AFE21-B015-59CC-B869-6CA584CD8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283336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1CCD754-FDAD-02A0-CC23-AE197F4D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4856116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DA3CBCD-145A-E531-00B6-F66E3BB91D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3983732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8C7A88B-B5E6-DF17-298C-3F1D6F2B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6BF98F2-CC55-EA67-AFEB-3B9BDA92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0D6DCDD-07F4-F7F0-12E1-CAF3B5CC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2471" y="6517634"/>
            <a:ext cx="950260" cy="274320"/>
          </a:xfrm>
        </p:spPr>
        <p:txBody>
          <a:bodyPr/>
          <a:lstStyle/>
          <a:p>
            <a:fld id="{FECCDFC0-94FE-4146-ABE7-4F622CCBF9AB}" type="datetime1">
              <a:rPr lang="sr-Latn-RS" smtClean="0"/>
              <a:t>22.8.2025.</a:t>
            </a:fld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26EBCF-823D-784A-BF8D-A377758CEB8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6E25F4-4D19-CCBB-9F09-7369C86AAD57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A4D074-D2CA-D6E0-115B-1CEDA471F0F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039A31-257E-2036-4142-307DD91B05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9C06B9-E1A2-A881-C800-86FBB69963F9}"/>
              </a:ext>
            </a:extLst>
          </p:cNvPr>
          <p:cNvCxnSpPr>
            <a:cxnSpLocks/>
          </p:cNvCxnSpPr>
          <p:nvPr userDrawn="1"/>
        </p:nvCxnSpPr>
        <p:spPr>
          <a:xfrm>
            <a:off x="398366" y="3739090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DBBDAB-1770-6117-02A2-DF798EAD6320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85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77913A3-071A-44D9-E59A-B9C86D9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67C02-F658-3749-9924-99BDA9C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120C0-232E-AD3B-138D-B65A7AD4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0ABD4-B26A-0940-A80F-399F8FCA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8D2-2B94-4B63-8A2B-E4671DCF40A9}" type="datetime1">
              <a:rPr lang="sr-Latn-RS" smtClean="0"/>
              <a:t>22.8.2025.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4864F6-8550-2BFC-DC03-2BB296DF2E9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95A92E-7815-7546-3201-42AEFA654F4C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F23430-1681-F3A4-F071-7C33874601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B44D2F-F976-B752-100E-E994C9F020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F6E9-DA94-49EC-A8A1-1A4432CF438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9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B406-068A-44DD-85B8-07C3F169727B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4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577F-3211-4E8C-A2EF-CBF1F96C145B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49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F3D3-CA9A-46D6-AAAD-9EBDBEB0A7CA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2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B00D4-2D84-4C5C-9EC2-B1B7184838B0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7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A79D2-02D6-49FC-80A6-CCA879B82DB1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0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93C0B4-869D-4C92-A25A-2E0FAE81D1C8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98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671" r:id="rId20"/>
    <p:sldLayoutId id="2147483654" r:id="rId2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rforum.info/sta-je-permakultura-prvi-deo-etika/" TargetMode="External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perforum.info/sta-je-permakultura-prvi-deo-etik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B1341B-74CE-99E1-8A79-DB717AB6E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6149" y="2252682"/>
            <a:ext cx="7440638" cy="211561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hr-HR" sz="4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lang="hr-HR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r-H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Vještine za zdraviji svijet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odnaslov 1"/>
          <p:cNvSpPr>
            <a:spLocks noGrp="1"/>
          </p:cNvSpPr>
          <p:nvPr>
            <p:ph type="subTitle" idx="1"/>
          </p:nvPr>
        </p:nvSpPr>
        <p:spPr>
          <a:xfrm>
            <a:off x="3434715" y="4213042"/>
            <a:ext cx="5113503" cy="530352"/>
          </a:xfrm>
          <a:ln>
            <a:noFill/>
          </a:ln>
        </p:spPr>
        <p:txBody>
          <a:bodyPr/>
          <a:lstStyle/>
          <a:p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r-HR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</a:t>
            </a:r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 </a:t>
            </a:r>
            <a:r>
              <a:rPr lang="hr-HR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healthier</a:t>
            </a:r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205740" y="5644223"/>
            <a:ext cx="11986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Slovenija – </a:t>
            </a:r>
            <a:r>
              <a:rPr lang="hr-HR" sz="3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Topolšica</a:t>
            </a:r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30.3. – 12.4. 2015.</a:t>
            </a:r>
          </a:p>
        </p:txBody>
      </p:sp>
      <p:pic>
        <p:nvPicPr>
          <p:cNvPr id="9" name="Slika 8"/>
          <p:cNvPicPr/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23767" r="18320" b="20226"/>
          <a:stretch>
            <a:fillRect/>
          </a:stretch>
        </p:blipFill>
        <p:spPr bwMode="auto">
          <a:xfrm>
            <a:off x="3094085" y="473358"/>
            <a:ext cx="1943100" cy="110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66" y="473358"/>
            <a:ext cx="2160269" cy="102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4"/>
          <a:stretch>
            <a:fillRect/>
          </a:stretch>
        </p:blipFill>
        <p:spPr bwMode="auto">
          <a:xfrm>
            <a:off x="8618220" y="553369"/>
            <a:ext cx="2562225" cy="946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zervirano mjesto sadržaja 9">
            <a:extLst>
              <a:ext uri="{FF2B5EF4-FFF2-40B4-BE49-F238E27FC236}">
                <a16:creationId xmlns:a16="http://schemas.microsoft.com/office/drawing/2014/main" id="{A8664DF4-DA27-4B33-9D8E-0A518987BF4F}"/>
              </a:ext>
            </a:extLst>
          </p:cNvPr>
          <p:cNvPicPr/>
          <p:nvPr/>
        </p:nvPicPr>
        <p:blipFill>
          <a:blip r:embed="rId6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4766" y1="25625" x2="14766" y2="25625"/>
                        <a14:backgroundMark x1="16367" y1="17500" x2="13242" y2="88542"/>
                        <a14:backgroundMark x1="13242" y1="88542" x2="8516" y2="8562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82930" y="298735"/>
            <a:ext cx="2674620" cy="135861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" y="1718387"/>
            <a:ext cx="3028950" cy="151447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165735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Ponedjeljak 31.3. – 1.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FA5B6-E0A1-44CA-B3CD-4EC3806B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082" y="2045995"/>
            <a:ext cx="4148920" cy="3111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B1A150-B546-4AB5-AB05-5D564D4E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9512"/>
            <a:ext cx="4148920" cy="3111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775D9-165C-4634-999E-355AF3661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920" y="2049512"/>
            <a:ext cx="4148920" cy="31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Utorak 1.4. – 2.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CCEA1-9222-451D-9434-84C63181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634" y="573206"/>
            <a:ext cx="2588732" cy="5620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18D53-AEA7-4DAC-A28A-1540E47CF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701" y="552157"/>
            <a:ext cx="2588732" cy="5620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3F9F0-8F77-4F13-919B-E1B9813E3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1639572"/>
            <a:ext cx="3158965" cy="42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5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Srijeda 2.4. – 3.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DB9E1-B4B3-4CA4-9373-3F4C9D45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96" y="1369529"/>
            <a:ext cx="2005927" cy="4354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803DB-37AF-4319-8155-541F77EF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645" y="1456916"/>
            <a:ext cx="2005927" cy="4354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3D64CC-8B83-4A70-BD8B-72DCCD317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624" y="1855988"/>
            <a:ext cx="2428838" cy="32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22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Srijeda 2.4. – 3. dan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5739A-46E5-4657-9288-307D0D2DEF8C}"/>
              </a:ext>
            </a:extLst>
          </p:cNvPr>
          <p:cNvSpPr txBox="1"/>
          <p:nvPr/>
        </p:nvSpPr>
        <p:spPr>
          <a:xfrm>
            <a:off x="6318914" y="972635"/>
            <a:ext cx="5720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</a:rPr>
              <a:t>Nakon prakse zaputili smo se u Šoštanj. Šoštanj je mali gradić nedaleko od Topolšice.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8CB6F-25FA-4EEF-A007-7B47C7713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495" y="2635437"/>
            <a:ext cx="2436125" cy="3248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42B3A3-0BEA-4BF0-9617-0667A1F7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554" y="2720227"/>
            <a:ext cx="2767063" cy="3689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F7E54-51B0-400D-9A08-90C1C7062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41161" y="2726387"/>
            <a:ext cx="3825357" cy="30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26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Četvrtak 3.4. – 4.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4E1EC-9537-4A9A-8C9A-9DF5B56A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711" y="2242636"/>
            <a:ext cx="2574310" cy="343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0D031-2DE7-4058-9FAD-641243790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56" y="1352322"/>
            <a:ext cx="2574309" cy="3432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D7E4B-D744-4D5E-AF42-48BAECDF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433" y="1734060"/>
            <a:ext cx="2574310" cy="34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Petak 4.4. – 5.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5B781-29C2-4724-96F8-282D48D4A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74" y="1908320"/>
            <a:ext cx="3026128" cy="3451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52E97-5135-4F5F-916E-03AF4DBA2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26154" y="2272116"/>
            <a:ext cx="3632523" cy="2724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299499-10D5-4F48-89FF-7A6935045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564" y="1818050"/>
            <a:ext cx="2724393" cy="36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87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Subota 5.4. – 6.dan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918353-E9DF-409B-93F1-20DB61AA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467" y="1735154"/>
            <a:ext cx="2769890" cy="3693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0AE26E-54D7-4B81-AB2B-F10E26976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89909" y="3020696"/>
            <a:ext cx="3457784" cy="2593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E8450B-6657-4AC2-A31E-28667F9E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293" y="2470771"/>
            <a:ext cx="2769891" cy="36931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2EF946-C6BD-4778-A472-70D3728AB725}"/>
              </a:ext>
            </a:extLst>
          </p:cNvPr>
          <p:cNvSpPr txBox="1"/>
          <p:nvPr/>
        </p:nvSpPr>
        <p:spPr>
          <a:xfrm>
            <a:off x="846161" y="1528549"/>
            <a:ext cx="4353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Posjetili smo Velenje u kojem smo obišli Muzej rudara po čemu je taj grad inače poznat.</a:t>
            </a:r>
          </a:p>
        </p:txBody>
      </p:sp>
    </p:spTree>
    <p:extLst>
      <p:ext uri="{BB962C8B-B14F-4D97-AF65-F5344CB8AC3E}">
        <p14:creationId xmlns:p14="http://schemas.microsoft.com/office/powerpoint/2010/main" val="109758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Nedjelja 6.4. – 7.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5E83F-1E75-421B-B9BB-DB8363344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16" y="1528035"/>
            <a:ext cx="3350810" cy="4467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1E0C9-0C82-4CFD-ABF9-C8DD01D8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84" y="2089099"/>
            <a:ext cx="4460828" cy="334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37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Ponedjeljak 7.4. – 8.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2A028-4AA8-4526-9ECC-3C588651B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65841" y="2231856"/>
            <a:ext cx="4053432" cy="3040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144452-51D1-4070-9309-D8B3C306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4" y="1185177"/>
            <a:ext cx="3149881" cy="4199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F58258-8136-4315-9E81-87545B1B5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930" y="320675"/>
            <a:ext cx="2709164" cy="5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30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Ponedjeljak 7.4. – 8. dan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08F2D-D127-4D7B-B2CF-AE6D560E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884" y="1904170"/>
            <a:ext cx="4080889" cy="306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E2B47-F824-4317-AABE-88485EE87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308180"/>
            <a:ext cx="3526003" cy="4701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987E94-3A15-4250-B39E-40551E0C2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442" y="573206"/>
            <a:ext cx="2936572" cy="51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08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rot="10800000" flipV="1">
            <a:off x="-107795" y="961543"/>
            <a:ext cx="12299795" cy="61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 rot="10800000" flipV="1">
            <a:off x="1" y="845065"/>
            <a:ext cx="12191999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Natječaj za sudjelovanje u </a:t>
            </a:r>
            <a:r>
              <a:rPr kumimoji="0" lang="hr-HR" altLang="sr-Latn-R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projektu  „Vještine za zdraviji svijet“  („</a:t>
            </a:r>
            <a:r>
              <a:rPr kumimoji="0" lang="hr-HR" altLang="sr-Latn-R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</a:t>
            </a: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 </a:t>
            </a:r>
            <a:r>
              <a:rPr kumimoji="0" lang="hr-HR" altLang="sr-Latn-R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healthier</a:t>
            </a: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altLang="sr-Latn-R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”) </a:t>
            </a:r>
            <a:endParaRPr kumimoji="0" lang="hr-HR" altLang="sr-Latn-R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hr-HR" altLang="sr-Latn-R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Medicinska škola u Šibeniku provodit će drugu mobilnost u  projektu </a:t>
            </a:r>
            <a:r>
              <a:rPr kumimoji="0" lang="hr-HR" altLang="sr-Latn-RS" sz="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</a:t>
            </a:r>
            <a:r>
              <a:rPr kumimoji="0" lang="hr-HR" altLang="sr-Latn-RS" sz="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Skills</a:t>
            </a:r>
            <a:r>
              <a:rPr kumimoji="0" lang="hr-HR" altLang="sr-Latn-RS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for a </a:t>
            </a:r>
            <a:r>
              <a:rPr kumimoji="0" lang="hr-HR" altLang="sr-Latn-RS" sz="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healthier</a:t>
            </a:r>
            <a:r>
              <a:rPr kumimoji="0" lang="hr-HR" altLang="sr-Latn-RS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hr-HR" altLang="sr-Latn-RS" sz="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world</a:t>
            </a:r>
            <a:r>
              <a:rPr kumimoji="0" lang="hr-HR" altLang="sr-Latn-RS" sz="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”</a:t>
            </a: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u trajanju od 1. rujna 2024. godine do 31. kolovoza 2025. godine.   </a:t>
            </a:r>
            <a:endParaRPr kumimoji="0" lang="hr-HR" altLang="sr-Latn-RS" sz="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Druga mobilnost predviđena je za 8 učenika smjerova Medicinska sestra/medicinski tehničar opće njege  i Fizioterapeutski tehničar/ka. Mobilnost u Sloveniji  trajati će 14 dana, a boravak učenika u gradu </a:t>
            </a:r>
            <a:r>
              <a:rPr kumimoji="0" lang="hr-HR" altLang="sr-Latn-RS" sz="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Topolščica</a:t>
            </a: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održat će se u razdoblju od 30.3. do 12.4.2025.</a:t>
            </a:r>
            <a:r>
              <a:rPr kumimoji="0" lang="hr-HR" altLang="sr-Latn-RS" sz="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 učenicima će, kao pratnja, ići jedan nastavnik. Ciljnu skupinu ove mobilnosti čini ukupno 8 učenika: 4 učenika smjera medicinska sestra opće njege/medicinski tehničar opće njege iz  3.A, 3.B i 4.A  razreda , te 4  učenika u smjeru fizioterapeutski tehničar/ka iz 3.C razreda </a:t>
            </a:r>
          </a:p>
          <a:p>
            <a:r>
              <a:rPr lang="hr-HR" sz="800" b="1" dirty="0">
                <a:solidFill>
                  <a:srgbClr val="FF0000"/>
                </a:solidFill>
              </a:rPr>
              <a:t>Uvjeti prijave za sudjelovanje: </a:t>
            </a:r>
            <a:endParaRPr lang="hr-HR" sz="800" dirty="0">
              <a:solidFill>
                <a:srgbClr val="FF0000"/>
              </a:solidFill>
            </a:endParaRP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učenik Medicinske škole 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dobrovoljna prijava na natječaj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predana dokumentacija do 24.siječnja 2025.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suglasnost roditelja/skrbnika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 </a:t>
            </a:r>
            <a:r>
              <a:rPr lang="hr-HR" sz="800" b="1" dirty="0">
                <a:solidFill>
                  <a:srgbClr val="FF0000"/>
                </a:solidFill>
              </a:rPr>
              <a:t>Dokumentacija za prijavu: </a:t>
            </a:r>
            <a:endParaRPr lang="hr-HR" sz="800" dirty="0">
              <a:solidFill>
                <a:srgbClr val="FF0000"/>
              </a:solidFill>
            </a:endParaRP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ispunjen obrazac za prijavu (privitak na dnu stranice)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preslika svjedodžbe prethodno završenog razreda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motivacijsko pismo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životopis na hrvatskom i engleskom jeziku (</a:t>
            </a:r>
            <a:r>
              <a:rPr lang="hr-HR" sz="800" dirty="0" err="1">
                <a:solidFill>
                  <a:schemeClr val="bg1"/>
                </a:solidFill>
              </a:rPr>
              <a:t>Europass</a:t>
            </a:r>
            <a:r>
              <a:rPr lang="hr-HR" sz="800" dirty="0">
                <a:solidFill>
                  <a:schemeClr val="bg1"/>
                </a:solidFill>
              </a:rPr>
              <a:t>) 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potpisana suglasnost roditelja/skrbnika s upisanom šifrom učenika (privitak na dnu stranice) </a:t>
            </a:r>
          </a:p>
          <a:p>
            <a:r>
              <a:rPr lang="hr-HR" sz="800" b="1" dirty="0">
                <a:solidFill>
                  <a:srgbClr val="FF0000"/>
                </a:solidFill>
              </a:rPr>
              <a:t>Dodatni bodovi: </a:t>
            </a:r>
            <a:endParaRPr lang="hr-HR" sz="800" dirty="0">
              <a:solidFill>
                <a:srgbClr val="FF0000"/>
              </a:solidFill>
            </a:endParaRP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popis svih aktivnosti, projekata i/ili natjecanja u kojima je učenik sudjelovao/la rezultate koje je postigao – dodatni prilozi (potvrdnice, zahvalnice….)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potvrda o slabijem ekonomskom položaju obitelji učenika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učenici s posebnim odgojno-obrazovnim potrebama </a:t>
            </a:r>
          </a:p>
          <a:p>
            <a:r>
              <a:rPr lang="hr-HR" sz="800" b="1" dirty="0">
                <a:solidFill>
                  <a:schemeClr val="bg1"/>
                </a:solidFill>
              </a:rPr>
              <a:t>Obveze i dužnosti učenika koji će sudjelovati u mobilnosti: </a:t>
            </a:r>
            <a:endParaRPr lang="hr-HR" sz="800" dirty="0">
              <a:solidFill>
                <a:schemeClr val="bg1"/>
              </a:solidFill>
            </a:endParaRP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redovito pohađanje svih pripremnih aktivnosti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redovito pohađanje stručne prakse tijekom mobilnosti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uvažavanje i poštivanje ostalih sudionika mobilnosti i djelatnika Škole koji će biti u pratnji učenicima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redovito vođenje Dnevnika rada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održavanje dnevnih evaluacijskih sastanaka tijekom mobilnosti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učenici neće konzumirati alkoholna pića i neprimjereno se ponašati za vrijeme mobilnosti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u slučaju nekih problema, obavezno će se posavjetovati s osobama u pratnji </a:t>
            </a:r>
          </a:p>
          <a:p>
            <a:r>
              <a:rPr lang="hr-HR" sz="800" b="1" dirty="0">
                <a:solidFill>
                  <a:srgbClr val="FF0000"/>
                </a:solidFill>
              </a:rPr>
              <a:t>Način bodovanja prijava: </a:t>
            </a:r>
            <a:endParaRPr lang="hr-HR" sz="800" dirty="0">
              <a:solidFill>
                <a:srgbClr val="FF0000"/>
              </a:solidFill>
            </a:endParaRP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opći uspjeh prethodnog razreda (2-5 bodova)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strani jezik prethodnog razreda (2-5 bodova)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motivacijsko pismo (1-5 bodova)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životopis (1-5 bodova)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sudjelovanje u aktivnostima škole – 1 bod,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natjecanja (županijsko natjecanje -1 bod, državno natjecanje -2 boda)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nepovoljan ekonomski položaj -2 boda </a:t>
            </a:r>
          </a:p>
          <a:p>
            <a:pPr lvl="0"/>
            <a:r>
              <a:rPr lang="hr-HR" sz="800" dirty="0">
                <a:solidFill>
                  <a:schemeClr val="bg1"/>
                </a:solidFill>
              </a:rPr>
              <a:t>izrečena pedagoška mjera u prethodnom razredu (-1 bod za opomenu, -2 boda za ostale) U slučaju istog broja bodova, prednost će imati učenici s teškoćama, nepovoljnim ekonomskim uvjetima, te učenici  koji do sada nisu sudjelovali u </a:t>
            </a:r>
            <a:r>
              <a:rPr lang="hr-HR" sz="800" dirty="0" err="1">
                <a:solidFill>
                  <a:schemeClr val="bg1"/>
                </a:solidFill>
              </a:rPr>
              <a:t>Erasmus</a:t>
            </a:r>
            <a:r>
              <a:rPr lang="hr-HR" sz="800" dirty="0">
                <a:solidFill>
                  <a:schemeClr val="bg1"/>
                </a:solidFill>
              </a:rPr>
              <a:t>+ mobilnostima </a:t>
            </a:r>
          </a:p>
          <a:p>
            <a:r>
              <a:rPr lang="hr-HR" sz="800" b="1" dirty="0">
                <a:solidFill>
                  <a:srgbClr val="FF0000"/>
                </a:solidFill>
              </a:rPr>
              <a:t>Postupak prijave: </a:t>
            </a:r>
            <a:endParaRPr lang="hr-HR" sz="800" dirty="0">
              <a:solidFill>
                <a:srgbClr val="FF0000"/>
              </a:solidFill>
            </a:endParaRPr>
          </a:p>
          <a:p>
            <a:r>
              <a:rPr lang="hr-HR" sz="800" dirty="0">
                <a:solidFill>
                  <a:schemeClr val="bg1"/>
                </a:solidFill>
              </a:rPr>
              <a:t>Učenici natječajnu dokumentaciju trebaju predati do utorka, 24. siječnja 2025. godine (uključujući i taj dan) u referadu (Martini Mikulandra). Privremeni rezultati će biti objavljeni pod šiframa učenika na školskoj web stranici, Facebook stranici škole te na oglasnoj ploči u školi 27. siječnja 2025.</a:t>
            </a:r>
          </a:p>
          <a:p>
            <a:r>
              <a:rPr lang="hr-HR" sz="800" dirty="0">
                <a:solidFill>
                  <a:schemeClr val="bg1"/>
                </a:solidFill>
              </a:rPr>
              <a:t>Učenici će imati rok za prigovore i žalbe na objavljene rezultate 29. siječnja.  Službeni rezultati objavit će se 31. siječnja, nakon isteka žalbenog roka.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. </a:t>
            </a: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D863-1B65-4004-96FE-D74F3F474268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13" name="Rezervirano mjesto podnožj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pic>
        <p:nvPicPr>
          <p:cNvPr id="14" name="Slika 13"/>
          <p:cNvPicPr/>
          <p:nvPr/>
        </p:nvPicPr>
        <p:blipFill>
          <a:blip r:embed="rId2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23767" r="18320" b="20226"/>
          <a:stretch>
            <a:fillRect/>
          </a:stretch>
        </p:blipFill>
        <p:spPr bwMode="auto">
          <a:xfrm>
            <a:off x="3844926" y="140411"/>
            <a:ext cx="876836" cy="76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lika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15" y="167520"/>
            <a:ext cx="798168" cy="64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lika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4"/>
          <a:stretch>
            <a:fillRect/>
          </a:stretch>
        </p:blipFill>
        <p:spPr bwMode="auto">
          <a:xfrm>
            <a:off x="9218295" y="202444"/>
            <a:ext cx="120586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Rezervirano mjesto sadržaja 9">
            <a:extLst>
              <a:ext uri="{FF2B5EF4-FFF2-40B4-BE49-F238E27FC236}">
                <a16:creationId xmlns:a16="http://schemas.microsoft.com/office/drawing/2014/main" id="{A8664DF4-DA27-4B33-9D8E-0A518987BF4F}"/>
              </a:ext>
            </a:extLst>
          </p:cNvPr>
          <p:cNvPicPr/>
          <p:nvPr/>
        </p:nvPicPr>
        <p:blipFill>
          <a:blip r:embed="rId5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4766" y1="25625" x2="14766" y2="25625"/>
                        <a14:backgroundMark x1="16367" y1="17500" x2="13242" y2="88542"/>
                        <a14:backgroundMark x1="13242" y1="88542" x2="8516" y2="8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301390" y="167520"/>
            <a:ext cx="1088724" cy="67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8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Utorak 8.4. – 9. dan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8BC3D-212C-46BD-BD91-49125F1C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594" y="1579953"/>
            <a:ext cx="1888900" cy="4100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F02986-CA6D-44BB-918F-6253CE6C0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694" y="1579953"/>
            <a:ext cx="1888900" cy="4100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C096E-3464-4774-A4F6-A6956989A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06" y="1389435"/>
            <a:ext cx="2628983" cy="44545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3A7E3A-26D1-4405-8B93-EDE0CFE00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706" y="1808149"/>
            <a:ext cx="2712867" cy="36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7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Utorak 8.4. – 9.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C8F64-7EEF-4ADA-977A-3124F505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034182"/>
            <a:ext cx="2987455" cy="3983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41D67-28A8-43B4-A5B9-DCDC20FE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157" y="2034181"/>
            <a:ext cx="2987455" cy="3983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28D51-13CF-4B17-A645-765681424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566" y="994540"/>
            <a:ext cx="3967691" cy="5290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00D307-57EC-42D0-A539-5E27C000544C}"/>
              </a:ext>
            </a:extLst>
          </p:cNvPr>
          <p:cNvSpPr txBox="1"/>
          <p:nvPr/>
        </p:nvSpPr>
        <p:spPr>
          <a:xfrm>
            <a:off x="8517156" y="1045617"/>
            <a:ext cx="332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Proslavili smo rođendan naše kolegice.</a:t>
            </a:r>
          </a:p>
        </p:txBody>
      </p:sp>
    </p:spTree>
    <p:extLst>
      <p:ext uri="{BB962C8B-B14F-4D97-AF65-F5344CB8AC3E}">
        <p14:creationId xmlns:p14="http://schemas.microsoft.com/office/powerpoint/2010/main" val="2664329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Srijeda 9.4. – 10.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59E72-DC6C-49EF-8762-D336EE4B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348" y="2160780"/>
            <a:ext cx="2939473" cy="391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E59DD-1D34-41C8-AF64-C6B824EE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503" y="1674664"/>
            <a:ext cx="2939473" cy="39192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989A9B-A61A-4691-B40F-45AD8A6C7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0" y="1255596"/>
            <a:ext cx="2939472" cy="39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4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Četvrtak 10.4. – 11. dan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564E6C-3EA6-49C4-9525-FE70736D3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032" y="1518788"/>
            <a:ext cx="3323727" cy="4431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BC8E24-6025-41A5-8615-FF3524651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56" y="1683279"/>
            <a:ext cx="2891620" cy="38554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E5F41D-19B6-4B82-873B-DA34DA1FF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43" y="1518788"/>
            <a:ext cx="3138357" cy="41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78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Četvrtak 10.4. – 11.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7CF92-2222-4B10-8872-D9DE82DA9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92" y="2259821"/>
            <a:ext cx="4259239" cy="3194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56EF8B-1E64-45A0-BB08-773B9ACC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53" y="2557836"/>
            <a:ext cx="2410080" cy="1807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038530-2B52-4231-92EC-937B33AB0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4" y="2395764"/>
            <a:ext cx="4799468" cy="35996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4B03FF-9A52-4EE7-A246-6785CFD8F3F5}"/>
              </a:ext>
            </a:extLst>
          </p:cNvPr>
          <p:cNvSpPr txBox="1"/>
          <p:nvPr/>
        </p:nvSpPr>
        <p:spPr>
          <a:xfrm>
            <a:off x="631946" y="1403271"/>
            <a:ext cx="414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Posjetili smo dom za starije u Gornjem Gradu.</a:t>
            </a:r>
          </a:p>
        </p:txBody>
      </p:sp>
    </p:spTree>
    <p:extLst>
      <p:ext uri="{BB962C8B-B14F-4D97-AF65-F5344CB8AC3E}">
        <p14:creationId xmlns:p14="http://schemas.microsoft.com/office/powerpoint/2010/main" val="4003036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Četvrtak 10.4. – 11. dan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B063C9-4F75-4D15-997A-09CFFE41F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628" y="2132513"/>
            <a:ext cx="3303609" cy="44048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9ADA50-9159-4893-A3D0-7627CFEA3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86" y="2519653"/>
            <a:ext cx="3933695" cy="295027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433811-3DD6-4AFC-A720-0E31BF27C12C}"/>
              </a:ext>
            </a:extLst>
          </p:cNvPr>
          <p:cNvSpPr txBox="1"/>
          <p:nvPr/>
        </p:nvSpPr>
        <p:spPr>
          <a:xfrm>
            <a:off x="4591533" y="1296481"/>
            <a:ext cx="244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Provozali smo se do Celja gdje smo posjetili Tropsku kuću.</a:t>
            </a:r>
          </a:p>
        </p:txBody>
      </p:sp>
    </p:spTree>
    <p:extLst>
      <p:ext uri="{BB962C8B-B14F-4D97-AF65-F5344CB8AC3E}">
        <p14:creationId xmlns:p14="http://schemas.microsoft.com/office/powerpoint/2010/main" val="2704790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Petak 11.4. – 12. dan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D9CBA-3086-4922-B0DD-758B527D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214" y="320675"/>
            <a:ext cx="3129219" cy="5140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C7A4F3-6D97-43D2-B052-BC41DBF98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546" y="1509314"/>
            <a:ext cx="2571750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BB3804-7A7F-420D-A92D-FD522BDC5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850" y="1741809"/>
            <a:ext cx="3952015" cy="29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5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Petak 11.4. – 12.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9EA77-7C5D-4C1F-B666-8106BDC1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34" y="3597592"/>
            <a:ext cx="3738278" cy="2803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79661-8A41-4965-965F-3FEC459D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1" y="998594"/>
            <a:ext cx="2394327" cy="5197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F8ECA0-7CDD-41FD-959C-74ABCCF9E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012" y="320675"/>
            <a:ext cx="3738278" cy="2803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5FC557-74EE-49EA-8279-4DB113D64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739" y="1722529"/>
            <a:ext cx="2428425" cy="323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0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766382" y="93550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Petak 11.4. – 12. dan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CF85B-72C5-4B4C-A040-B3C9D2D3E024}"/>
              </a:ext>
            </a:extLst>
          </p:cNvPr>
          <p:cNvSpPr txBox="1"/>
          <p:nvPr/>
        </p:nvSpPr>
        <p:spPr>
          <a:xfrm>
            <a:off x="1393934" y="566668"/>
            <a:ext cx="215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Dodjela certifikata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DCC87C-D9D8-4FAD-B670-4C6F08274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4" y="2106099"/>
            <a:ext cx="1932579" cy="25767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38F235-16AA-49BD-8AD0-CF8886659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76" y="2265713"/>
            <a:ext cx="1932580" cy="2576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9F77B5-8D3E-444B-B00C-757D08D44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824" y="1590891"/>
            <a:ext cx="5025997" cy="376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1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Subota 12.4. – 13.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14EB1-FDD1-4043-9E28-569946ABF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18901" y="2561162"/>
            <a:ext cx="2973607" cy="2230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4A3CC-E7E0-4B8B-A0EE-D9C4B80E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8" y="1284495"/>
            <a:ext cx="3587655" cy="4783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B9A324-0BA4-4EDA-BD66-342E183C3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555" y="3676264"/>
            <a:ext cx="2915956" cy="21869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B0998B-1882-418E-95F5-1D1DF333E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427" y="976679"/>
            <a:ext cx="2915955" cy="218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63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D886B-DC55-4C3F-86B1-E4272527B15A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6" y="170134"/>
            <a:ext cx="5010150" cy="6002066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832088" y="2036101"/>
            <a:ext cx="567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Izbor kandidata za mobilnost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00F6E-70FA-4D9B-A7BB-17778C221BBC}"/>
              </a:ext>
            </a:extLst>
          </p:cNvPr>
          <p:cNvSpPr txBox="1"/>
          <p:nvPr/>
        </p:nvSpPr>
        <p:spPr>
          <a:xfrm>
            <a:off x="6509982" y="2743200"/>
            <a:ext cx="4762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Loretta Polverosi</a:t>
            </a:r>
          </a:p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Ivan Mrčela</a:t>
            </a:r>
          </a:p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Laura Kabić</a:t>
            </a:r>
          </a:p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Nora Tisaj</a:t>
            </a:r>
          </a:p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Diana Jukić</a:t>
            </a:r>
          </a:p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Anđela Vitić</a:t>
            </a:r>
          </a:p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Sara Bakotić</a:t>
            </a:r>
          </a:p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Ana-Marija Vrbatović</a:t>
            </a:r>
            <a:r>
              <a:rPr lang="hr-HR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9002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Nedjelja 13.4.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E3F93-C3BA-4328-9697-726CD5BE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94" y="1621940"/>
            <a:ext cx="5512558" cy="4134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AD69C-B7DB-4412-8B6D-E9B3CE976661}"/>
              </a:ext>
            </a:extLst>
          </p:cNvPr>
          <p:cNvSpPr txBox="1"/>
          <p:nvPr/>
        </p:nvSpPr>
        <p:spPr>
          <a:xfrm>
            <a:off x="7956644" y="3125343"/>
            <a:ext cx="31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</a:rPr>
              <a:t>Dolazak u Šibenik.</a:t>
            </a:r>
          </a:p>
        </p:txBody>
      </p:sp>
    </p:spTree>
    <p:extLst>
      <p:ext uri="{BB962C8B-B14F-4D97-AF65-F5344CB8AC3E}">
        <p14:creationId xmlns:p14="http://schemas.microsoft.com/office/powerpoint/2010/main" val="2057742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F46F8-1EEF-4CCB-ABAA-B831CB5979AB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kstniOkvir 3"/>
          <p:cNvSpPr txBox="1"/>
          <p:nvPr/>
        </p:nvSpPr>
        <p:spPr>
          <a:xfrm>
            <a:off x="2029522" y="323385"/>
            <a:ext cx="7984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Pripreme za odlazak na mobilnost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86" y="1766317"/>
            <a:ext cx="2996427" cy="229268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898247"/>
            <a:ext cx="2936488" cy="274766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98" y="2912660"/>
            <a:ext cx="2996427" cy="27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5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" y="946459"/>
            <a:ext cx="6858000" cy="51435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7939668" y="2994989"/>
            <a:ext cx="3564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Roditeljski sastanak</a:t>
            </a:r>
          </a:p>
        </p:txBody>
      </p:sp>
    </p:spTree>
    <p:extLst>
      <p:ext uri="{BB962C8B-B14F-4D97-AF65-F5344CB8AC3E}">
        <p14:creationId xmlns:p14="http://schemas.microsoft.com/office/powerpoint/2010/main" val="377762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BBD9FBF-BDEA-E2A9-5AC0-F365EF1C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605" y="1527498"/>
            <a:ext cx="6492017" cy="2194560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Polazak za Ljubljanu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zervirano mjesto slik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2" r="23422"/>
          <a:stretch>
            <a:fillRect/>
          </a:stretch>
        </p:blipFill>
        <p:spPr>
          <a:xfrm>
            <a:off x="0" y="0"/>
            <a:ext cx="5196467" cy="6850379"/>
          </a:xfrm>
        </p:spPr>
      </p:pic>
      <p:sp>
        <p:nvSpPr>
          <p:cNvPr id="5" name="TekstniOkvir 4"/>
          <p:cNvSpPr txBox="1"/>
          <p:nvPr/>
        </p:nvSpPr>
        <p:spPr>
          <a:xfrm>
            <a:off x="6177775" y="3428999"/>
            <a:ext cx="5285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29.3.2025.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70121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7"/>
          <p:cNvSpPr txBox="1"/>
          <p:nvPr/>
        </p:nvSpPr>
        <p:spPr>
          <a:xfrm>
            <a:off x="6096000" y="263682"/>
            <a:ext cx="548259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Nakon Ljubljane, dolazak u Velenje, a onda  prema Šoštnju i Termama Topolšica.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8" y="1987647"/>
            <a:ext cx="3726180" cy="263595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97" y="3488415"/>
            <a:ext cx="4206240" cy="22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78669-4A45-407C-92E2-099754DC2BE5}"/>
              </a:ext>
            </a:extLst>
          </p:cNvPr>
          <p:cNvSpPr txBox="1"/>
          <p:nvPr/>
        </p:nvSpPr>
        <p:spPr>
          <a:xfrm>
            <a:off x="3997316" y="341825"/>
            <a:ext cx="393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Center starejših Zimzelen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FC202-5CF5-43F0-83F1-51AC4B832DC4}"/>
              </a:ext>
            </a:extLst>
          </p:cNvPr>
          <p:cNvSpPr txBox="1"/>
          <p:nvPr/>
        </p:nvSpPr>
        <p:spPr>
          <a:xfrm>
            <a:off x="4659538" y="829072"/>
            <a:ext cx="702837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</a:rPr>
              <a:t>Dom se sastoji od 6 katova, sobe su od 0. do 4. kata i na svakom se nalazu medicinska sestra, domaćica i čistaćica. Ukupan broj korisnika je 157.</a:t>
            </a:r>
          </a:p>
          <a:p>
            <a:pPr>
              <a:lnSpc>
                <a:spcPct val="150000"/>
              </a:lnSpc>
            </a:pPr>
            <a:endParaRPr lang="hr-HR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8D843-FA77-4201-8050-330DDEB66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65" y="923722"/>
            <a:ext cx="3944720" cy="5259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DB35B-4D72-4CD6-8BD2-E6578471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865" y="2847383"/>
            <a:ext cx="4158017" cy="3118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27F085-D9F6-491F-A52F-7CAAA6248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538" y="3044164"/>
            <a:ext cx="2775474" cy="29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1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4941-AC84-4F42-BB55-96BF1D5715B5}" type="datetime1">
              <a:rPr lang="sr-Latn-RS" smtClean="0"/>
              <a:t>22.8.2025.</a:t>
            </a:fld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Topolšica, 30.3. - 12.4.2025.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53F06-996F-428B-8D19-17ABACB148BB}"/>
              </a:ext>
            </a:extLst>
          </p:cNvPr>
          <p:cNvSpPr txBox="1"/>
          <p:nvPr/>
        </p:nvSpPr>
        <p:spPr>
          <a:xfrm>
            <a:off x="846161" y="573206"/>
            <a:ext cx="414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libri" panose="020F0502020204030204" pitchFamily="34" charset="0"/>
              </a:rPr>
              <a:t>Ponedjeljak 31.3. – 1. 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3BF5C-76DC-422F-BA51-44851994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611032"/>
            <a:ext cx="3034921" cy="4046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A0AD6E-05CC-47FC-B632-4498CB08237F}"/>
              </a:ext>
            </a:extLst>
          </p:cNvPr>
          <p:cNvSpPr txBox="1"/>
          <p:nvPr/>
        </p:nvSpPr>
        <p:spPr>
          <a:xfrm>
            <a:off x="7817703" y="895385"/>
            <a:ext cx="417341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</a:rPr>
              <a:t>Upoznavanje s ustanovom i radnim kolegama.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68CFC5-8188-4135-BEBA-9F516A39D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23" y="2281277"/>
            <a:ext cx="3608094" cy="2706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2427C3-5C96-42EA-B09F-C1FDE36D5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408" y="2485532"/>
            <a:ext cx="3742007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83888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9262BC-C013-4067-8A15-9DCD1281E34D}">
  <ds:schemaRefs>
    <ds:schemaRef ds:uri="http://schemas.microsoft.com/office/infopath/2007/PartnerControls"/>
    <ds:schemaRef ds:uri="16c05727-aa75-4e4a-9b5f-8a80a1165891"/>
    <ds:schemaRef ds:uri="http://purl.org/dc/terms/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8AEB05A-1290-41EF-A3CD-520462C3FF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B04EA5-0343-4579-A177-61682A6D2ED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1052</Words>
  <Application>Microsoft Office PowerPoint</Application>
  <PresentationFormat>Široki zaslon</PresentationFormat>
  <Paragraphs>143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Gill Sans Nova Light</vt:lpstr>
      <vt:lpstr>Times New Roman</vt:lpstr>
      <vt:lpstr>Wingdings 3</vt:lpstr>
      <vt:lpstr>Isječak</vt:lpstr>
      <vt:lpstr>erasmus+ Vještine za zdraviji svijet</vt:lpstr>
      <vt:lpstr>PowerPoint prezentacija</vt:lpstr>
      <vt:lpstr>PowerPoint prezentacija</vt:lpstr>
      <vt:lpstr>PowerPoint prezentacija</vt:lpstr>
      <vt:lpstr>PowerPoint prezentacija</vt:lpstr>
      <vt:lpstr>Polazak za Ljubljanu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2022-09-08T06:38:04Z</dcterms:created>
  <dcterms:modified xsi:type="dcterms:W3CDTF">2025-08-22T07:51:47Z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