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46FA91-2116-49F6-B7A7-8D55641929A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B678E3F-7937-4739-93A9-2A06BE2AAEB5}">
      <dgm:prSet/>
      <dgm:spPr/>
      <dgm:t>
        <a:bodyPr/>
        <a:lstStyle/>
        <a:p>
          <a:r>
            <a:rPr lang="hr-HR"/>
            <a:t>Među nalazima osobito su zanimljivi grafiti iz Pompeja</a:t>
          </a:r>
          <a:endParaRPr lang="en-US"/>
        </a:p>
      </dgm:t>
    </dgm:pt>
    <dgm:pt modelId="{804DFDCC-C0AA-4B37-8A14-EE3935E36EE1}" type="parTrans" cxnId="{6259E756-90F8-46D3-9A07-049A20CD6B3F}">
      <dgm:prSet/>
      <dgm:spPr/>
      <dgm:t>
        <a:bodyPr/>
        <a:lstStyle/>
        <a:p>
          <a:endParaRPr lang="en-US"/>
        </a:p>
      </dgm:t>
    </dgm:pt>
    <dgm:pt modelId="{44DC6714-B1FF-415B-8EAE-A34A0A85113D}" type="sibTrans" cxnId="{6259E756-90F8-46D3-9A07-049A20CD6B3F}">
      <dgm:prSet/>
      <dgm:spPr/>
      <dgm:t>
        <a:bodyPr/>
        <a:lstStyle/>
        <a:p>
          <a:endParaRPr lang="en-US"/>
        </a:p>
      </dgm:t>
    </dgm:pt>
    <dgm:pt modelId="{E9F4E22E-6B9D-4C64-AE42-1F5AACF2870A}">
      <dgm:prSet/>
      <dgm:spPr/>
      <dgm:t>
        <a:bodyPr/>
        <a:lstStyle/>
        <a:p>
          <a:r>
            <a:rPr lang="hr-HR"/>
            <a:t>To je početak Vergilijevog epa Eneida</a:t>
          </a:r>
          <a:endParaRPr lang="en-US"/>
        </a:p>
      </dgm:t>
    </dgm:pt>
    <dgm:pt modelId="{604D0C97-606E-4948-85BA-5761026515FD}" type="parTrans" cxnId="{FE3E86DA-FCEA-4DD7-BE07-A9F3C4F85057}">
      <dgm:prSet/>
      <dgm:spPr/>
      <dgm:t>
        <a:bodyPr/>
        <a:lstStyle/>
        <a:p>
          <a:endParaRPr lang="en-US"/>
        </a:p>
      </dgm:t>
    </dgm:pt>
    <dgm:pt modelId="{E47A9538-4F93-4CA0-9CF9-7DB006E78719}" type="sibTrans" cxnId="{FE3E86DA-FCEA-4DD7-BE07-A9F3C4F85057}">
      <dgm:prSet/>
      <dgm:spPr/>
      <dgm:t>
        <a:bodyPr/>
        <a:lstStyle/>
        <a:p>
          <a:endParaRPr lang="en-US"/>
        </a:p>
      </dgm:t>
    </dgm:pt>
    <dgm:pt modelId="{65B16A50-1E10-4487-A231-CE272E2DCF0B}">
      <dgm:prSet/>
      <dgm:spPr/>
      <dgm:t>
        <a:bodyPr/>
        <a:lstStyle/>
        <a:p>
          <a:r>
            <a:rPr lang="hr-HR"/>
            <a:t>Ovi stihovi svjedoče o popularnosti ovog nacionalnog epa</a:t>
          </a:r>
          <a:endParaRPr lang="en-US"/>
        </a:p>
      </dgm:t>
    </dgm:pt>
    <dgm:pt modelId="{25ECE4F0-A5BC-4096-A99E-776D70859221}" type="parTrans" cxnId="{D9AD34B8-A5D8-4907-967A-9B95DACE915B}">
      <dgm:prSet/>
      <dgm:spPr/>
      <dgm:t>
        <a:bodyPr/>
        <a:lstStyle/>
        <a:p>
          <a:endParaRPr lang="en-US"/>
        </a:p>
      </dgm:t>
    </dgm:pt>
    <dgm:pt modelId="{EE0C61BF-89F3-4145-9184-C1C30F543164}" type="sibTrans" cxnId="{D9AD34B8-A5D8-4907-967A-9B95DACE915B}">
      <dgm:prSet/>
      <dgm:spPr/>
      <dgm:t>
        <a:bodyPr/>
        <a:lstStyle/>
        <a:p>
          <a:endParaRPr lang="en-US"/>
        </a:p>
      </dgm:t>
    </dgm:pt>
    <dgm:pt modelId="{7FA2883E-F0CC-439E-8203-E36FD8B74138}" type="pres">
      <dgm:prSet presAssocID="{4946FA91-2116-49F6-B7A7-8D55641929A1}" presName="outerComposite" presStyleCnt="0">
        <dgm:presLayoutVars>
          <dgm:chMax val="5"/>
          <dgm:dir/>
          <dgm:resizeHandles val="exact"/>
        </dgm:presLayoutVars>
      </dgm:prSet>
      <dgm:spPr/>
    </dgm:pt>
    <dgm:pt modelId="{841EAE72-16CF-4C96-A3DA-CC74E11A16BF}" type="pres">
      <dgm:prSet presAssocID="{4946FA91-2116-49F6-B7A7-8D55641929A1}" presName="dummyMaxCanvas" presStyleCnt="0">
        <dgm:presLayoutVars/>
      </dgm:prSet>
      <dgm:spPr/>
    </dgm:pt>
    <dgm:pt modelId="{0C1A830A-B959-45B6-98A3-3602B606D0C2}" type="pres">
      <dgm:prSet presAssocID="{4946FA91-2116-49F6-B7A7-8D55641929A1}" presName="ThreeNodes_1" presStyleLbl="node1" presStyleIdx="0" presStyleCnt="3">
        <dgm:presLayoutVars>
          <dgm:bulletEnabled val="1"/>
        </dgm:presLayoutVars>
      </dgm:prSet>
      <dgm:spPr/>
    </dgm:pt>
    <dgm:pt modelId="{0ACD67BF-8A18-4DD1-83E3-4A5BC6D2F389}" type="pres">
      <dgm:prSet presAssocID="{4946FA91-2116-49F6-B7A7-8D55641929A1}" presName="ThreeNodes_2" presStyleLbl="node1" presStyleIdx="1" presStyleCnt="3">
        <dgm:presLayoutVars>
          <dgm:bulletEnabled val="1"/>
        </dgm:presLayoutVars>
      </dgm:prSet>
      <dgm:spPr/>
    </dgm:pt>
    <dgm:pt modelId="{C7CD8E1E-41FD-4A9E-AC54-BA0B6834BAEE}" type="pres">
      <dgm:prSet presAssocID="{4946FA91-2116-49F6-B7A7-8D55641929A1}" presName="ThreeNodes_3" presStyleLbl="node1" presStyleIdx="2" presStyleCnt="3">
        <dgm:presLayoutVars>
          <dgm:bulletEnabled val="1"/>
        </dgm:presLayoutVars>
      </dgm:prSet>
      <dgm:spPr/>
    </dgm:pt>
    <dgm:pt modelId="{7D57CF97-D2AD-4916-A4CA-85B82E3B710F}" type="pres">
      <dgm:prSet presAssocID="{4946FA91-2116-49F6-B7A7-8D55641929A1}" presName="ThreeConn_1-2" presStyleLbl="fgAccFollowNode1" presStyleIdx="0" presStyleCnt="2">
        <dgm:presLayoutVars>
          <dgm:bulletEnabled val="1"/>
        </dgm:presLayoutVars>
      </dgm:prSet>
      <dgm:spPr/>
    </dgm:pt>
    <dgm:pt modelId="{739667D8-208E-45DC-9F15-6B6D18C9AE14}" type="pres">
      <dgm:prSet presAssocID="{4946FA91-2116-49F6-B7A7-8D55641929A1}" presName="ThreeConn_2-3" presStyleLbl="fgAccFollowNode1" presStyleIdx="1" presStyleCnt="2">
        <dgm:presLayoutVars>
          <dgm:bulletEnabled val="1"/>
        </dgm:presLayoutVars>
      </dgm:prSet>
      <dgm:spPr/>
    </dgm:pt>
    <dgm:pt modelId="{D140B644-952D-459A-8C6F-D0C122E0CA9C}" type="pres">
      <dgm:prSet presAssocID="{4946FA91-2116-49F6-B7A7-8D55641929A1}" presName="ThreeNodes_1_text" presStyleLbl="node1" presStyleIdx="2" presStyleCnt="3">
        <dgm:presLayoutVars>
          <dgm:bulletEnabled val="1"/>
        </dgm:presLayoutVars>
      </dgm:prSet>
      <dgm:spPr/>
    </dgm:pt>
    <dgm:pt modelId="{E97C81A9-9FB0-4F8C-AD91-278A122F78A5}" type="pres">
      <dgm:prSet presAssocID="{4946FA91-2116-49F6-B7A7-8D55641929A1}" presName="ThreeNodes_2_text" presStyleLbl="node1" presStyleIdx="2" presStyleCnt="3">
        <dgm:presLayoutVars>
          <dgm:bulletEnabled val="1"/>
        </dgm:presLayoutVars>
      </dgm:prSet>
      <dgm:spPr/>
    </dgm:pt>
    <dgm:pt modelId="{0C03F097-02B7-4F5F-8A95-5C13A0C808E1}" type="pres">
      <dgm:prSet presAssocID="{4946FA91-2116-49F6-B7A7-8D55641929A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3C18A26-A044-4989-B5AE-0CB4892B2515}" type="presOf" srcId="{E9F4E22E-6B9D-4C64-AE42-1F5AACF2870A}" destId="{E97C81A9-9FB0-4F8C-AD91-278A122F78A5}" srcOrd="1" destOrd="0" presId="urn:microsoft.com/office/officeart/2005/8/layout/vProcess5"/>
    <dgm:cxn modelId="{31DEFE38-9E3F-486A-B657-C21E27FE460F}" type="presOf" srcId="{E9F4E22E-6B9D-4C64-AE42-1F5AACF2870A}" destId="{0ACD67BF-8A18-4DD1-83E3-4A5BC6D2F389}" srcOrd="0" destOrd="0" presId="urn:microsoft.com/office/officeart/2005/8/layout/vProcess5"/>
    <dgm:cxn modelId="{5BE7C668-8C8A-48D2-85CE-04F70B05447D}" type="presOf" srcId="{44DC6714-B1FF-415B-8EAE-A34A0A85113D}" destId="{7D57CF97-D2AD-4916-A4CA-85B82E3B710F}" srcOrd="0" destOrd="0" presId="urn:microsoft.com/office/officeart/2005/8/layout/vProcess5"/>
    <dgm:cxn modelId="{6259E756-90F8-46D3-9A07-049A20CD6B3F}" srcId="{4946FA91-2116-49F6-B7A7-8D55641929A1}" destId="{1B678E3F-7937-4739-93A9-2A06BE2AAEB5}" srcOrd="0" destOrd="0" parTransId="{804DFDCC-C0AA-4B37-8A14-EE3935E36EE1}" sibTransId="{44DC6714-B1FF-415B-8EAE-A34A0A85113D}"/>
    <dgm:cxn modelId="{B2857B58-62FA-4431-9DDE-31EB3A64079F}" type="presOf" srcId="{65B16A50-1E10-4487-A231-CE272E2DCF0B}" destId="{C7CD8E1E-41FD-4A9E-AC54-BA0B6834BAEE}" srcOrd="0" destOrd="0" presId="urn:microsoft.com/office/officeart/2005/8/layout/vProcess5"/>
    <dgm:cxn modelId="{39272981-6EF3-41CC-91A4-8118A4B1C0A2}" type="presOf" srcId="{1B678E3F-7937-4739-93A9-2A06BE2AAEB5}" destId="{0C1A830A-B959-45B6-98A3-3602B606D0C2}" srcOrd="0" destOrd="0" presId="urn:microsoft.com/office/officeart/2005/8/layout/vProcess5"/>
    <dgm:cxn modelId="{CCEC7E84-2A9B-4F3F-AFA4-36862F567CB5}" type="presOf" srcId="{E47A9538-4F93-4CA0-9CF9-7DB006E78719}" destId="{739667D8-208E-45DC-9F15-6B6D18C9AE14}" srcOrd="0" destOrd="0" presId="urn:microsoft.com/office/officeart/2005/8/layout/vProcess5"/>
    <dgm:cxn modelId="{D9AD34B8-A5D8-4907-967A-9B95DACE915B}" srcId="{4946FA91-2116-49F6-B7A7-8D55641929A1}" destId="{65B16A50-1E10-4487-A231-CE272E2DCF0B}" srcOrd="2" destOrd="0" parTransId="{25ECE4F0-A5BC-4096-A99E-776D70859221}" sibTransId="{EE0C61BF-89F3-4145-9184-C1C30F543164}"/>
    <dgm:cxn modelId="{64AC8AC3-04C7-4C13-9393-A0A21BFD01F5}" type="presOf" srcId="{65B16A50-1E10-4487-A231-CE272E2DCF0B}" destId="{0C03F097-02B7-4F5F-8A95-5C13A0C808E1}" srcOrd="1" destOrd="0" presId="urn:microsoft.com/office/officeart/2005/8/layout/vProcess5"/>
    <dgm:cxn modelId="{774501D1-DB7B-4C61-9CF1-7217082698B4}" type="presOf" srcId="{1B678E3F-7937-4739-93A9-2A06BE2AAEB5}" destId="{D140B644-952D-459A-8C6F-D0C122E0CA9C}" srcOrd="1" destOrd="0" presId="urn:microsoft.com/office/officeart/2005/8/layout/vProcess5"/>
    <dgm:cxn modelId="{FE3E86DA-FCEA-4DD7-BE07-A9F3C4F85057}" srcId="{4946FA91-2116-49F6-B7A7-8D55641929A1}" destId="{E9F4E22E-6B9D-4C64-AE42-1F5AACF2870A}" srcOrd="1" destOrd="0" parTransId="{604D0C97-606E-4948-85BA-5761026515FD}" sibTransId="{E47A9538-4F93-4CA0-9CF9-7DB006E78719}"/>
    <dgm:cxn modelId="{B4DA0AEF-DB2D-430C-9C8F-CBF0BD76D5DE}" type="presOf" srcId="{4946FA91-2116-49F6-B7A7-8D55641929A1}" destId="{7FA2883E-F0CC-439E-8203-E36FD8B74138}" srcOrd="0" destOrd="0" presId="urn:microsoft.com/office/officeart/2005/8/layout/vProcess5"/>
    <dgm:cxn modelId="{8E9B4855-CDEE-4FDC-A5FB-EF290FBC4014}" type="presParOf" srcId="{7FA2883E-F0CC-439E-8203-E36FD8B74138}" destId="{841EAE72-16CF-4C96-A3DA-CC74E11A16BF}" srcOrd="0" destOrd="0" presId="urn:microsoft.com/office/officeart/2005/8/layout/vProcess5"/>
    <dgm:cxn modelId="{4D03B24D-08D2-4274-B77C-6B35E493E5CD}" type="presParOf" srcId="{7FA2883E-F0CC-439E-8203-E36FD8B74138}" destId="{0C1A830A-B959-45B6-98A3-3602B606D0C2}" srcOrd="1" destOrd="0" presId="urn:microsoft.com/office/officeart/2005/8/layout/vProcess5"/>
    <dgm:cxn modelId="{8FD186EE-A22D-4643-B53B-8589521343C6}" type="presParOf" srcId="{7FA2883E-F0CC-439E-8203-E36FD8B74138}" destId="{0ACD67BF-8A18-4DD1-83E3-4A5BC6D2F389}" srcOrd="2" destOrd="0" presId="urn:microsoft.com/office/officeart/2005/8/layout/vProcess5"/>
    <dgm:cxn modelId="{551726FC-1D31-4ABD-879E-E81CE91401B3}" type="presParOf" srcId="{7FA2883E-F0CC-439E-8203-E36FD8B74138}" destId="{C7CD8E1E-41FD-4A9E-AC54-BA0B6834BAEE}" srcOrd="3" destOrd="0" presId="urn:microsoft.com/office/officeart/2005/8/layout/vProcess5"/>
    <dgm:cxn modelId="{18B6113A-2B2A-41E7-89E5-3D650F416273}" type="presParOf" srcId="{7FA2883E-F0CC-439E-8203-E36FD8B74138}" destId="{7D57CF97-D2AD-4916-A4CA-85B82E3B710F}" srcOrd="4" destOrd="0" presId="urn:microsoft.com/office/officeart/2005/8/layout/vProcess5"/>
    <dgm:cxn modelId="{244495CC-220F-4341-BC9A-39664203B3C3}" type="presParOf" srcId="{7FA2883E-F0CC-439E-8203-E36FD8B74138}" destId="{739667D8-208E-45DC-9F15-6B6D18C9AE14}" srcOrd="5" destOrd="0" presId="urn:microsoft.com/office/officeart/2005/8/layout/vProcess5"/>
    <dgm:cxn modelId="{E40BCFAA-5A33-4FCE-90C7-A2331263D861}" type="presParOf" srcId="{7FA2883E-F0CC-439E-8203-E36FD8B74138}" destId="{D140B644-952D-459A-8C6F-D0C122E0CA9C}" srcOrd="6" destOrd="0" presId="urn:microsoft.com/office/officeart/2005/8/layout/vProcess5"/>
    <dgm:cxn modelId="{8486C482-B7B0-4FA6-9414-B76E50DD2203}" type="presParOf" srcId="{7FA2883E-F0CC-439E-8203-E36FD8B74138}" destId="{E97C81A9-9FB0-4F8C-AD91-278A122F78A5}" srcOrd="7" destOrd="0" presId="urn:microsoft.com/office/officeart/2005/8/layout/vProcess5"/>
    <dgm:cxn modelId="{E9BF841A-61D8-402E-86AF-61B33DB85430}" type="presParOf" srcId="{7FA2883E-F0CC-439E-8203-E36FD8B74138}" destId="{0C03F097-02B7-4F5F-8A95-5C13A0C808E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C529D7-DC1B-42E3-A057-6295C71BE492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5E9B32B-E779-4FCC-86F3-BABDA3F3FA47}">
      <dgm:prSet/>
      <dgm:spPr/>
      <dgm:t>
        <a:bodyPr/>
        <a:lstStyle/>
        <a:p>
          <a:r>
            <a:rPr lang="hr-HR"/>
            <a:t>U početku latinski alfabet je imao 21 slovo</a:t>
          </a:r>
          <a:endParaRPr lang="en-US"/>
        </a:p>
      </dgm:t>
    </dgm:pt>
    <dgm:pt modelId="{378FF334-33B7-476A-95C8-818D4E0F9C66}" type="parTrans" cxnId="{A078BC00-EECC-41C1-9A60-F407B4760CAC}">
      <dgm:prSet/>
      <dgm:spPr/>
      <dgm:t>
        <a:bodyPr/>
        <a:lstStyle/>
        <a:p>
          <a:endParaRPr lang="en-US"/>
        </a:p>
      </dgm:t>
    </dgm:pt>
    <dgm:pt modelId="{9D5DDED5-0550-47D8-9136-FA0F53523FF2}" type="sibTrans" cxnId="{A078BC00-EECC-41C1-9A60-F407B4760CAC}">
      <dgm:prSet/>
      <dgm:spPr/>
      <dgm:t>
        <a:bodyPr/>
        <a:lstStyle/>
        <a:p>
          <a:endParaRPr lang="en-US"/>
        </a:p>
      </dgm:t>
    </dgm:pt>
    <dgm:pt modelId="{6B6FB965-BC13-4F65-B097-1AD2EE66DF37}">
      <dgm:prSet/>
      <dgm:spPr/>
      <dgm:t>
        <a:bodyPr/>
        <a:lstStyle/>
        <a:p>
          <a:r>
            <a:rPr lang="hr-HR"/>
            <a:t>Znakom „V” Rimljani su bilježili i samoglasnik „U” i suglasnik „V”, </a:t>
          </a:r>
          <a:endParaRPr lang="en-US"/>
        </a:p>
      </dgm:t>
    </dgm:pt>
    <dgm:pt modelId="{104C429C-2AA6-41A1-B36E-DD39B514C37E}" type="parTrans" cxnId="{A05BE27A-66A1-4FC9-A0B7-6740E174B67C}">
      <dgm:prSet/>
      <dgm:spPr/>
      <dgm:t>
        <a:bodyPr/>
        <a:lstStyle/>
        <a:p>
          <a:endParaRPr lang="en-US"/>
        </a:p>
      </dgm:t>
    </dgm:pt>
    <dgm:pt modelId="{35546C9A-2EB7-4A28-9FA0-A88AB453756E}" type="sibTrans" cxnId="{A05BE27A-66A1-4FC9-A0B7-6740E174B67C}">
      <dgm:prSet/>
      <dgm:spPr/>
      <dgm:t>
        <a:bodyPr/>
        <a:lstStyle/>
        <a:p>
          <a:endParaRPr lang="en-US"/>
        </a:p>
      </dgm:t>
    </dgm:pt>
    <dgm:pt modelId="{168AC77F-DD16-4064-B42F-1FD668608B9F}">
      <dgm:prSet/>
      <dgm:spPr/>
      <dgm:t>
        <a:bodyPr/>
        <a:lstStyle/>
        <a:p>
          <a:r>
            <a:rPr lang="hr-HR" dirty="0"/>
            <a:t>Rimljani su koristili mnoge grčke riječi i zato su u 1. st. pr. Kr. Radi točnijeg pisanja tih riječi dodali još 2 grčka slova „</a:t>
          </a:r>
          <a:r>
            <a:rPr lang="hr-HR" b="1" dirty="0"/>
            <a:t>Y</a:t>
          </a:r>
          <a:r>
            <a:rPr lang="hr-HR" dirty="0"/>
            <a:t>” i „</a:t>
          </a:r>
          <a:r>
            <a:rPr lang="hr-HR" b="1" dirty="0"/>
            <a:t>Z</a:t>
          </a:r>
          <a:r>
            <a:rPr lang="hr-HR" dirty="0"/>
            <a:t>”</a:t>
          </a:r>
          <a:endParaRPr lang="en-US" dirty="0"/>
        </a:p>
      </dgm:t>
    </dgm:pt>
    <dgm:pt modelId="{2D62BDC6-F35F-44B8-A8FE-369BE078881D}" type="parTrans" cxnId="{842184C6-4BEB-4E5B-8EA6-7CB199D2B383}">
      <dgm:prSet/>
      <dgm:spPr/>
      <dgm:t>
        <a:bodyPr/>
        <a:lstStyle/>
        <a:p>
          <a:endParaRPr lang="en-US"/>
        </a:p>
      </dgm:t>
    </dgm:pt>
    <dgm:pt modelId="{8A0CD50E-2E4E-4226-A068-B7B1D05187F3}" type="sibTrans" cxnId="{842184C6-4BEB-4E5B-8EA6-7CB199D2B383}">
      <dgm:prSet/>
      <dgm:spPr/>
      <dgm:t>
        <a:bodyPr/>
        <a:lstStyle/>
        <a:p>
          <a:endParaRPr lang="en-US"/>
        </a:p>
      </dgm:t>
    </dgm:pt>
    <dgm:pt modelId="{2D73B237-816D-4565-AD33-E959B44B5C58}">
      <dgm:prSet/>
      <dgm:spPr/>
      <dgm:t>
        <a:bodyPr/>
        <a:lstStyle/>
        <a:p>
          <a:r>
            <a:rPr lang="hr-HR"/>
            <a:t>U najstarije doba i Grci i Etruščani pisali su tako da su novi red započinjali ondje gdje su završavali prethodni = </a:t>
          </a:r>
          <a:r>
            <a:rPr lang="hr-HR" b="1"/>
            <a:t>BUSTROPHEDON</a:t>
          </a:r>
          <a:endParaRPr lang="en-US" b="1"/>
        </a:p>
      </dgm:t>
    </dgm:pt>
    <dgm:pt modelId="{5CFD6EC1-6BF6-4E70-9F47-F6543A88BA8B}" type="parTrans" cxnId="{0FC02C90-8E1F-4038-A0D9-E6C7963DAA56}">
      <dgm:prSet/>
      <dgm:spPr/>
      <dgm:t>
        <a:bodyPr/>
        <a:lstStyle/>
        <a:p>
          <a:endParaRPr lang="en-US"/>
        </a:p>
      </dgm:t>
    </dgm:pt>
    <dgm:pt modelId="{E9BA9F17-4CE0-4324-A26A-2825D8D86B6D}" type="sibTrans" cxnId="{0FC02C90-8E1F-4038-A0D9-E6C7963DAA56}">
      <dgm:prSet/>
      <dgm:spPr/>
      <dgm:t>
        <a:bodyPr/>
        <a:lstStyle/>
        <a:p>
          <a:endParaRPr lang="en-US"/>
        </a:p>
      </dgm:t>
    </dgm:pt>
    <dgm:pt modelId="{EE5AA18B-54C9-48D9-A1B0-96CB21768E99}">
      <dgm:prSet/>
      <dgm:spPr/>
      <dgm:t>
        <a:bodyPr/>
        <a:lstStyle/>
        <a:p>
          <a:r>
            <a:rPr lang="hr-HR"/>
            <a:t>Danas latinski alfabet ima 24 slova…  </a:t>
          </a:r>
          <a:endParaRPr lang="en-US"/>
        </a:p>
      </dgm:t>
    </dgm:pt>
    <dgm:pt modelId="{D7AA1927-175D-4ECF-BA63-35DB26CF5E25}" type="parTrans" cxnId="{9F1A1D56-95AC-4FCD-A388-0791C2EDD846}">
      <dgm:prSet/>
      <dgm:spPr/>
      <dgm:t>
        <a:bodyPr/>
        <a:lstStyle/>
        <a:p>
          <a:endParaRPr lang="en-US"/>
        </a:p>
      </dgm:t>
    </dgm:pt>
    <dgm:pt modelId="{8E499548-5AC8-4710-9C48-C1A5EAEFAF1A}" type="sibTrans" cxnId="{9F1A1D56-95AC-4FCD-A388-0791C2EDD846}">
      <dgm:prSet/>
      <dgm:spPr/>
      <dgm:t>
        <a:bodyPr/>
        <a:lstStyle/>
        <a:p>
          <a:endParaRPr lang="en-US"/>
        </a:p>
      </dgm:t>
    </dgm:pt>
    <dgm:pt modelId="{4F04E914-0224-4839-8846-1037B6CF92D0}" type="pres">
      <dgm:prSet presAssocID="{02C529D7-DC1B-42E3-A057-6295C71BE492}" presName="diagram" presStyleCnt="0">
        <dgm:presLayoutVars>
          <dgm:dir/>
          <dgm:resizeHandles val="exact"/>
        </dgm:presLayoutVars>
      </dgm:prSet>
      <dgm:spPr/>
    </dgm:pt>
    <dgm:pt modelId="{C00A3AED-8E9D-4CB5-8EC4-8771E404737D}" type="pres">
      <dgm:prSet presAssocID="{A5E9B32B-E779-4FCC-86F3-BABDA3F3FA47}" presName="node" presStyleLbl="node1" presStyleIdx="0" presStyleCnt="5">
        <dgm:presLayoutVars>
          <dgm:bulletEnabled val="1"/>
        </dgm:presLayoutVars>
      </dgm:prSet>
      <dgm:spPr/>
    </dgm:pt>
    <dgm:pt modelId="{C50A905B-68E5-4531-94D3-A180657CFF85}" type="pres">
      <dgm:prSet presAssocID="{9D5DDED5-0550-47D8-9136-FA0F53523FF2}" presName="sibTrans" presStyleCnt="0"/>
      <dgm:spPr/>
    </dgm:pt>
    <dgm:pt modelId="{9EDEFDCD-23CB-4AEE-8704-67C28FE50F25}" type="pres">
      <dgm:prSet presAssocID="{6B6FB965-BC13-4F65-B097-1AD2EE66DF37}" presName="node" presStyleLbl="node1" presStyleIdx="1" presStyleCnt="5">
        <dgm:presLayoutVars>
          <dgm:bulletEnabled val="1"/>
        </dgm:presLayoutVars>
      </dgm:prSet>
      <dgm:spPr/>
    </dgm:pt>
    <dgm:pt modelId="{27A2B56B-2C63-42A3-8187-750BC4B3C566}" type="pres">
      <dgm:prSet presAssocID="{35546C9A-2EB7-4A28-9FA0-A88AB453756E}" presName="sibTrans" presStyleCnt="0"/>
      <dgm:spPr/>
    </dgm:pt>
    <dgm:pt modelId="{DCF51440-585D-4DA2-8D9B-D961F8AA6464}" type="pres">
      <dgm:prSet presAssocID="{168AC77F-DD16-4064-B42F-1FD668608B9F}" presName="node" presStyleLbl="node1" presStyleIdx="2" presStyleCnt="5">
        <dgm:presLayoutVars>
          <dgm:bulletEnabled val="1"/>
        </dgm:presLayoutVars>
      </dgm:prSet>
      <dgm:spPr/>
    </dgm:pt>
    <dgm:pt modelId="{754D02F2-7E10-4723-A8F7-CAF4A73944DD}" type="pres">
      <dgm:prSet presAssocID="{8A0CD50E-2E4E-4226-A068-B7B1D05187F3}" presName="sibTrans" presStyleCnt="0"/>
      <dgm:spPr/>
    </dgm:pt>
    <dgm:pt modelId="{92027E2E-0914-4E0E-9C9A-039404BE128F}" type="pres">
      <dgm:prSet presAssocID="{2D73B237-816D-4565-AD33-E959B44B5C58}" presName="node" presStyleLbl="node1" presStyleIdx="3" presStyleCnt="5">
        <dgm:presLayoutVars>
          <dgm:bulletEnabled val="1"/>
        </dgm:presLayoutVars>
      </dgm:prSet>
      <dgm:spPr/>
    </dgm:pt>
    <dgm:pt modelId="{43977098-4F74-4666-890D-A8F2ADED08DA}" type="pres">
      <dgm:prSet presAssocID="{E9BA9F17-4CE0-4324-A26A-2825D8D86B6D}" presName="sibTrans" presStyleCnt="0"/>
      <dgm:spPr/>
    </dgm:pt>
    <dgm:pt modelId="{8D92323D-BFC7-4A80-9CB8-09215FFB0470}" type="pres">
      <dgm:prSet presAssocID="{EE5AA18B-54C9-48D9-A1B0-96CB21768E99}" presName="node" presStyleLbl="node1" presStyleIdx="4" presStyleCnt="5">
        <dgm:presLayoutVars>
          <dgm:bulletEnabled val="1"/>
        </dgm:presLayoutVars>
      </dgm:prSet>
      <dgm:spPr/>
    </dgm:pt>
  </dgm:ptLst>
  <dgm:cxnLst>
    <dgm:cxn modelId="{A078BC00-EECC-41C1-9A60-F407B4760CAC}" srcId="{02C529D7-DC1B-42E3-A057-6295C71BE492}" destId="{A5E9B32B-E779-4FCC-86F3-BABDA3F3FA47}" srcOrd="0" destOrd="0" parTransId="{378FF334-33B7-476A-95C8-818D4E0F9C66}" sibTransId="{9D5DDED5-0550-47D8-9136-FA0F53523FF2}"/>
    <dgm:cxn modelId="{FA3AFA5B-F9A4-4F5B-9901-A13D10321753}" type="presOf" srcId="{A5E9B32B-E779-4FCC-86F3-BABDA3F3FA47}" destId="{C00A3AED-8E9D-4CB5-8EC4-8771E404737D}" srcOrd="0" destOrd="0" presId="urn:microsoft.com/office/officeart/2005/8/layout/default"/>
    <dgm:cxn modelId="{48396D53-1F3A-49AF-8265-FF6C54084ADC}" type="presOf" srcId="{6B6FB965-BC13-4F65-B097-1AD2EE66DF37}" destId="{9EDEFDCD-23CB-4AEE-8704-67C28FE50F25}" srcOrd="0" destOrd="0" presId="urn:microsoft.com/office/officeart/2005/8/layout/default"/>
    <dgm:cxn modelId="{9F1A1D56-95AC-4FCD-A388-0791C2EDD846}" srcId="{02C529D7-DC1B-42E3-A057-6295C71BE492}" destId="{EE5AA18B-54C9-48D9-A1B0-96CB21768E99}" srcOrd="4" destOrd="0" parTransId="{D7AA1927-175D-4ECF-BA63-35DB26CF5E25}" sibTransId="{8E499548-5AC8-4710-9C48-C1A5EAEFAF1A}"/>
    <dgm:cxn modelId="{A05BE27A-66A1-4FC9-A0B7-6740E174B67C}" srcId="{02C529D7-DC1B-42E3-A057-6295C71BE492}" destId="{6B6FB965-BC13-4F65-B097-1AD2EE66DF37}" srcOrd="1" destOrd="0" parTransId="{104C429C-2AA6-41A1-B36E-DD39B514C37E}" sibTransId="{35546C9A-2EB7-4A28-9FA0-A88AB453756E}"/>
    <dgm:cxn modelId="{8D87977D-3A75-468A-81E1-2299B6E67AEA}" type="presOf" srcId="{2D73B237-816D-4565-AD33-E959B44B5C58}" destId="{92027E2E-0914-4E0E-9C9A-039404BE128F}" srcOrd="0" destOrd="0" presId="urn:microsoft.com/office/officeart/2005/8/layout/default"/>
    <dgm:cxn modelId="{733F7B80-9292-419F-ABBA-C3A8ED97E9B8}" type="presOf" srcId="{02C529D7-DC1B-42E3-A057-6295C71BE492}" destId="{4F04E914-0224-4839-8846-1037B6CF92D0}" srcOrd="0" destOrd="0" presId="urn:microsoft.com/office/officeart/2005/8/layout/default"/>
    <dgm:cxn modelId="{E1274787-3235-47BF-840D-785EF002692C}" type="presOf" srcId="{EE5AA18B-54C9-48D9-A1B0-96CB21768E99}" destId="{8D92323D-BFC7-4A80-9CB8-09215FFB0470}" srcOrd="0" destOrd="0" presId="urn:microsoft.com/office/officeart/2005/8/layout/default"/>
    <dgm:cxn modelId="{0FC02C90-8E1F-4038-A0D9-E6C7963DAA56}" srcId="{02C529D7-DC1B-42E3-A057-6295C71BE492}" destId="{2D73B237-816D-4565-AD33-E959B44B5C58}" srcOrd="3" destOrd="0" parTransId="{5CFD6EC1-6BF6-4E70-9F47-F6543A88BA8B}" sibTransId="{E9BA9F17-4CE0-4324-A26A-2825D8D86B6D}"/>
    <dgm:cxn modelId="{14CF36B5-D353-4F93-80DB-891622B5D1D0}" type="presOf" srcId="{168AC77F-DD16-4064-B42F-1FD668608B9F}" destId="{DCF51440-585D-4DA2-8D9B-D961F8AA6464}" srcOrd="0" destOrd="0" presId="urn:microsoft.com/office/officeart/2005/8/layout/default"/>
    <dgm:cxn modelId="{842184C6-4BEB-4E5B-8EA6-7CB199D2B383}" srcId="{02C529D7-DC1B-42E3-A057-6295C71BE492}" destId="{168AC77F-DD16-4064-B42F-1FD668608B9F}" srcOrd="2" destOrd="0" parTransId="{2D62BDC6-F35F-44B8-A8FE-369BE078881D}" sibTransId="{8A0CD50E-2E4E-4226-A068-B7B1D05187F3}"/>
    <dgm:cxn modelId="{C6FBA022-080F-45B4-B1A0-D0A60DBF9C17}" type="presParOf" srcId="{4F04E914-0224-4839-8846-1037B6CF92D0}" destId="{C00A3AED-8E9D-4CB5-8EC4-8771E404737D}" srcOrd="0" destOrd="0" presId="urn:microsoft.com/office/officeart/2005/8/layout/default"/>
    <dgm:cxn modelId="{F60F45F1-CD5B-486E-A7CF-7148907F3EB3}" type="presParOf" srcId="{4F04E914-0224-4839-8846-1037B6CF92D0}" destId="{C50A905B-68E5-4531-94D3-A180657CFF85}" srcOrd="1" destOrd="0" presId="urn:microsoft.com/office/officeart/2005/8/layout/default"/>
    <dgm:cxn modelId="{8001DC7F-60F7-4E93-9AB6-1E8C54A05624}" type="presParOf" srcId="{4F04E914-0224-4839-8846-1037B6CF92D0}" destId="{9EDEFDCD-23CB-4AEE-8704-67C28FE50F25}" srcOrd="2" destOrd="0" presId="urn:microsoft.com/office/officeart/2005/8/layout/default"/>
    <dgm:cxn modelId="{CFE739F2-9254-417D-8444-4E8463E99878}" type="presParOf" srcId="{4F04E914-0224-4839-8846-1037B6CF92D0}" destId="{27A2B56B-2C63-42A3-8187-750BC4B3C566}" srcOrd="3" destOrd="0" presId="urn:microsoft.com/office/officeart/2005/8/layout/default"/>
    <dgm:cxn modelId="{1D29D41B-D3AE-4A76-A022-D1C6EA0370FE}" type="presParOf" srcId="{4F04E914-0224-4839-8846-1037B6CF92D0}" destId="{DCF51440-585D-4DA2-8D9B-D961F8AA6464}" srcOrd="4" destOrd="0" presId="urn:microsoft.com/office/officeart/2005/8/layout/default"/>
    <dgm:cxn modelId="{53240D6C-1FF4-4A90-8B7D-33678400EBCA}" type="presParOf" srcId="{4F04E914-0224-4839-8846-1037B6CF92D0}" destId="{754D02F2-7E10-4723-A8F7-CAF4A73944DD}" srcOrd="5" destOrd="0" presId="urn:microsoft.com/office/officeart/2005/8/layout/default"/>
    <dgm:cxn modelId="{361957AF-36A1-44F6-BBC2-8B792C9F3F0D}" type="presParOf" srcId="{4F04E914-0224-4839-8846-1037B6CF92D0}" destId="{92027E2E-0914-4E0E-9C9A-039404BE128F}" srcOrd="6" destOrd="0" presId="urn:microsoft.com/office/officeart/2005/8/layout/default"/>
    <dgm:cxn modelId="{8970E7E1-C7B3-4FBB-83A0-E947E1BD939B}" type="presParOf" srcId="{4F04E914-0224-4839-8846-1037B6CF92D0}" destId="{43977098-4F74-4666-890D-A8F2ADED08DA}" srcOrd="7" destOrd="0" presId="urn:microsoft.com/office/officeart/2005/8/layout/default"/>
    <dgm:cxn modelId="{481050B5-8B51-4670-B115-377BB5B90BB5}" type="presParOf" srcId="{4F04E914-0224-4839-8846-1037B6CF92D0}" destId="{8D92323D-BFC7-4A80-9CB8-09215FFB047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1A830A-B959-45B6-98A3-3602B606D0C2}">
      <dsp:nvSpPr>
        <dsp:cNvPr id="0" name=""/>
        <dsp:cNvSpPr/>
      </dsp:nvSpPr>
      <dsp:spPr>
        <a:xfrm>
          <a:off x="0" y="0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/>
            <a:t>Među nalazima osobito su zanimljivi grafiti iz Pompeja</a:t>
          </a:r>
          <a:endParaRPr lang="en-US" sz="2900" kern="1200"/>
        </a:p>
      </dsp:txBody>
      <dsp:txXfrm>
        <a:off x="32418" y="32418"/>
        <a:ext cx="8094307" cy="1041985"/>
      </dsp:txXfrm>
    </dsp:sp>
    <dsp:sp modelId="{0ACD67BF-8A18-4DD1-83E3-4A5BC6D2F389}">
      <dsp:nvSpPr>
        <dsp:cNvPr id="0" name=""/>
        <dsp:cNvSpPr/>
      </dsp:nvSpPr>
      <dsp:spPr>
        <a:xfrm>
          <a:off x="819587" y="1291291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/>
            <a:t>To je početak Vergilijevog epa Eneida</a:t>
          </a:r>
          <a:endParaRPr lang="en-US" sz="2900" kern="1200"/>
        </a:p>
      </dsp:txBody>
      <dsp:txXfrm>
        <a:off x="852005" y="1323709"/>
        <a:ext cx="7684797" cy="1041985"/>
      </dsp:txXfrm>
    </dsp:sp>
    <dsp:sp modelId="{C7CD8E1E-41FD-4A9E-AC54-BA0B6834BAEE}">
      <dsp:nvSpPr>
        <dsp:cNvPr id="0" name=""/>
        <dsp:cNvSpPr/>
      </dsp:nvSpPr>
      <dsp:spPr>
        <a:xfrm>
          <a:off x="1639174" y="2582583"/>
          <a:ext cx="9288654" cy="1106821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/>
            <a:t>Ovi stihovi svjedoče o popularnosti ovog nacionalnog epa</a:t>
          </a:r>
          <a:endParaRPr lang="en-US" sz="2900" kern="1200"/>
        </a:p>
      </dsp:txBody>
      <dsp:txXfrm>
        <a:off x="1671592" y="2615001"/>
        <a:ext cx="7684797" cy="1041985"/>
      </dsp:txXfrm>
    </dsp:sp>
    <dsp:sp modelId="{7D57CF97-D2AD-4916-A4CA-85B82E3B710F}">
      <dsp:nvSpPr>
        <dsp:cNvPr id="0" name=""/>
        <dsp:cNvSpPr/>
      </dsp:nvSpPr>
      <dsp:spPr>
        <a:xfrm>
          <a:off x="8569220" y="839339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731092" y="839339"/>
        <a:ext cx="395689" cy="541373"/>
      </dsp:txXfrm>
    </dsp:sp>
    <dsp:sp modelId="{739667D8-208E-45DC-9F15-6B6D18C9AE14}">
      <dsp:nvSpPr>
        <dsp:cNvPr id="0" name=""/>
        <dsp:cNvSpPr/>
      </dsp:nvSpPr>
      <dsp:spPr>
        <a:xfrm>
          <a:off x="9388807" y="2123252"/>
          <a:ext cx="719433" cy="7194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9550679" y="2123252"/>
        <a:ext cx="395689" cy="541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A3AED-8E9D-4CB5-8EC4-8771E404737D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U početku latinski alfabet je imao 21 slovo</a:t>
          </a:r>
          <a:endParaRPr lang="en-US" sz="2100" kern="1200"/>
        </a:p>
      </dsp:txBody>
      <dsp:txXfrm>
        <a:off x="0" y="39687"/>
        <a:ext cx="3286125" cy="1971675"/>
      </dsp:txXfrm>
    </dsp:sp>
    <dsp:sp modelId="{9EDEFDCD-23CB-4AEE-8704-67C28FE50F25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Znakom „V” Rimljani su bilježili i samoglasnik „U” i suglasnik „V”, </a:t>
          </a:r>
          <a:endParaRPr lang="en-US" sz="2100" kern="1200"/>
        </a:p>
      </dsp:txBody>
      <dsp:txXfrm>
        <a:off x="3614737" y="39687"/>
        <a:ext cx="3286125" cy="1971675"/>
      </dsp:txXfrm>
    </dsp:sp>
    <dsp:sp modelId="{DCF51440-585D-4DA2-8D9B-D961F8AA6464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Rimljani su koristili mnoge grčke riječi i zato su u 1. st. pr. Kr. Radi točnijeg pisanja tih riječi dodali još 2 grčka slova „</a:t>
          </a:r>
          <a:r>
            <a:rPr lang="hr-HR" sz="2100" b="1" kern="1200" dirty="0"/>
            <a:t>Y</a:t>
          </a:r>
          <a:r>
            <a:rPr lang="hr-HR" sz="2100" kern="1200" dirty="0"/>
            <a:t>” i „</a:t>
          </a:r>
          <a:r>
            <a:rPr lang="hr-HR" sz="2100" b="1" kern="1200" dirty="0"/>
            <a:t>Z</a:t>
          </a:r>
          <a:r>
            <a:rPr lang="hr-HR" sz="2100" kern="1200" dirty="0"/>
            <a:t>”</a:t>
          </a:r>
          <a:endParaRPr lang="en-US" sz="2100" kern="1200" dirty="0"/>
        </a:p>
      </dsp:txBody>
      <dsp:txXfrm>
        <a:off x="7229475" y="39687"/>
        <a:ext cx="3286125" cy="1971675"/>
      </dsp:txXfrm>
    </dsp:sp>
    <dsp:sp modelId="{92027E2E-0914-4E0E-9C9A-039404BE128F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U najstarije doba i Grci i Etruščani pisali su tako da su novi red započinjali ondje gdje su završavali prethodni = </a:t>
          </a:r>
          <a:r>
            <a:rPr lang="hr-HR" sz="2100" b="1" kern="1200"/>
            <a:t>BUSTROPHEDON</a:t>
          </a:r>
          <a:endParaRPr lang="en-US" sz="2100" b="1" kern="1200"/>
        </a:p>
      </dsp:txBody>
      <dsp:txXfrm>
        <a:off x="1807368" y="2339975"/>
        <a:ext cx="3286125" cy="1971675"/>
      </dsp:txXfrm>
    </dsp:sp>
    <dsp:sp modelId="{8D92323D-BFC7-4A80-9CB8-09215FFB0470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Danas latinski alfabet ima 24 slova…  </a:t>
          </a:r>
          <a:endParaRPr lang="en-US" sz="2100" kern="1200"/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DB0411-1BD4-424F-0608-73E300CD0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9B8863B-BC3B-52D1-99BE-D88973448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44808F7-B000-3E0A-40E0-F4825B80B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2139B22-1E6A-F59E-DD76-178A9D06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8803C6D-E354-5743-6098-E29592587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67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078315-829B-380A-3907-8D6E8F1D0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456ACB0-B900-9FE2-B582-9ABFC108D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579A98-5706-C485-851A-7A268A9D0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8B8B255-31F1-E2CD-678B-D64BAFE62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FE140AB-AB55-BD3D-4237-E95D675C5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2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73BC4CE-7A9D-0FEF-8BC5-4636413FB3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D7CB84F-FF87-4E22-8434-C75118A01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F9D8DDF-066A-6333-3049-F71289BA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7AFAB24-8D70-2C1E-869E-97B2645E4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7FFFF80-7EBD-23FA-4537-BE85B68BC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14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58860D-7C96-9675-3D8B-BA281520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1C6B72-8AF5-D17C-DDED-4C882B55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EFE9896-D0BB-DD24-1812-3453978BA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ABDA5F2-C7C2-4657-CD3D-A9459757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E30279F-8218-6EB0-0532-5B07BE69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2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B0ACFB-A630-188B-6106-270BFC04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2C62D1C-B8E8-00AD-76D3-7F3B34266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1F72584-9EF8-62F8-3252-A222CA405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854D2A4-5B76-5396-388D-0607C2C87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0B679CA-E1CB-4A47-66FC-95EE2A91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5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CA9E2A-4949-0E9C-2651-ED2C605F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272B41-0418-2BB2-CB72-881E27CE2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5396D2A-2B59-4CD2-3355-4765AF060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03BF968-769C-FEB8-55B4-39177FA9B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226C263-B836-576C-95F6-554D6521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911A082-937F-F195-542B-350AD2831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162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799819-CAC5-6CBF-0C84-48E0E4E68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7C2CDB1-3A00-412A-F5E1-D5776F7B2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6B0C794-310C-57B8-98E6-02294EE47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D338A70-C0B4-3E32-4B74-F40AB013E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8100580-2E83-33EB-399F-9806DF02F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3467C3F-62CF-F7CA-7673-399B56163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3CAF5519-C672-AA3A-ACD9-D7C32274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0F4D9BAE-6BA1-02B9-632C-D0A25C0A4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22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7C8087-7D1D-7BCD-0EE1-2529BC615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134900B-6AD2-2263-583C-336ED890F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A9CBB79-9078-0D22-FFEE-553724E7D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52A20CF-A924-29B3-98EA-C7E028618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1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D525D00-844A-7F2B-0DBA-07EDE57F4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4DA17027-BEA0-4528-F7BA-B5C7CD78D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37088C7-1AC3-17EF-BB64-82B4955E3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64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3BCD15-FE38-B5A2-606F-C8B8AB4A1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D28A86C-9D0D-58D2-B0E4-E0DD4B761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7A767E9-8541-801C-B063-B3A312B7C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EAF05A9-7DA5-B719-720A-E5ABDA924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D876CCF-4D6E-962F-29AB-095293DA9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A6C0135-169B-918D-2810-F1FF3AFE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65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39EB4C-D664-EC3D-243D-387E7A59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A18F37C-C903-02E4-8849-8924E5473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80EDE82-C3C3-CDB6-1098-DC9DE8323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E24734E-940C-D0EA-E9D9-34DB0395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1D74893-1812-22DD-F424-80EAA05B8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348757B-7A77-9AB2-2917-B2B6B8628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4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F7D92339-C040-FE94-8B33-6727C71CF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528F38A-38BB-EB3E-5671-02052733F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9317AB5-76DC-F92C-B572-DAC859523E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10/15/2025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E9CF5A-F092-1296-7FFC-581CE21B4D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72BB3A-7E4B-189B-FA76-6450DBDCF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8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D9DFE8A5-DCEC-4A43-B613-D62AC8C57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04" y="558153"/>
            <a:ext cx="5290997" cy="5290997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Oval 1036">
            <a:extLst>
              <a:ext uri="{FF2B5EF4-FFF2-40B4-BE49-F238E27FC236}">
                <a16:creationId xmlns:a16="http://schemas.microsoft.com/office/drawing/2014/main" id="{28169967-F1A4-4EE8-A07F-DD064C05A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514" y="564503"/>
            <a:ext cx="5290997" cy="5290997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Oval 1038">
            <a:extLst>
              <a:ext uri="{FF2B5EF4-FFF2-40B4-BE49-F238E27FC236}">
                <a16:creationId xmlns:a16="http://schemas.microsoft.com/office/drawing/2014/main" id="{26B7664A-BE61-4A65-B937-A31E08B8B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4890" y="456156"/>
            <a:ext cx="5290997" cy="529099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590197B-0578-3C62-F910-BADBF796A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361" y="1213164"/>
            <a:ext cx="4387927" cy="2854339"/>
          </a:xfrm>
        </p:spPr>
        <p:txBody>
          <a:bodyPr>
            <a:normAutofit/>
          </a:bodyPr>
          <a:lstStyle/>
          <a:p>
            <a:r>
              <a:rPr lang="hr-HR" sz="5400" dirty="0">
                <a:solidFill>
                  <a:schemeClr val="bg1"/>
                </a:solidFill>
              </a:rPr>
              <a:t>LATINSKO PISMO LATINICA</a:t>
            </a:r>
          </a:p>
        </p:txBody>
      </p:sp>
      <p:pic>
        <p:nvPicPr>
          <p:cNvPr id="6" name="Picture 2" descr="latinica - Hrvatska enciklopedija">
            <a:extLst>
              <a:ext uri="{FF2B5EF4-FFF2-40B4-BE49-F238E27FC236}">
                <a16:creationId xmlns:a16="http://schemas.microsoft.com/office/drawing/2014/main" id="{B0544601-8808-F81B-EE2B-857CEF9D5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" r="8294" b="-1"/>
          <a:stretch>
            <a:fillRect/>
          </a:stretch>
        </p:blipFill>
        <p:spPr bwMode="auto">
          <a:xfrm>
            <a:off x="6907866" y="2475243"/>
            <a:ext cx="3897767" cy="3131363"/>
          </a:xfrm>
          <a:custGeom>
            <a:avLst/>
            <a:gdLst/>
            <a:ahLst/>
            <a:cxnLst/>
            <a:rect l="l" t="t" r="r" b="b"/>
            <a:pathLst>
              <a:path w="3897767" h="3131373">
                <a:moveTo>
                  <a:pt x="402271" y="0"/>
                </a:moveTo>
                <a:lnTo>
                  <a:pt x="3495496" y="0"/>
                </a:lnTo>
                <a:lnTo>
                  <a:pt x="3564928" y="92850"/>
                </a:lnTo>
                <a:cubicBezTo>
                  <a:pt x="3775065" y="403894"/>
                  <a:pt x="3897767" y="778863"/>
                  <a:pt x="3897767" y="1182490"/>
                </a:cubicBezTo>
                <a:cubicBezTo>
                  <a:pt x="3897767" y="2258828"/>
                  <a:pt x="3025222" y="3131373"/>
                  <a:pt x="1948884" y="3131373"/>
                </a:cubicBezTo>
                <a:cubicBezTo>
                  <a:pt x="872545" y="3131373"/>
                  <a:pt x="0" y="2258828"/>
                  <a:pt x="0" y="1182490"/>
                </a:cubicBezTo>
                <a:cubicBezTo>
                  <a:pt x="0" y="778863"/>
                  <a:pt x="122702" y="403894"/>
                  <a:pt x="332839" y="9285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30288" y="827820"/>
            <a:ext cx="875345" cy="87534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031" name="Graphic 212">
            <a:extLst>
              <a:ext uri="{FF2B5EF4-FFF2-40B4-BE49-F238E27FC236}">
                <a16:creationId xmlns:a16="http://schemas.microsoft.com/office/drawing/2014/main" id="{CD08DEF0-DEFD-4BD6-BCF3-12E1C32E7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30288" y="827820"/>
            <a:ext cx="875345" cy="87534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1045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46774" y="234738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1046" name="Freeform: Shape 1045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7" name="Freeform: Shape 1046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8" name="Freeform: Shape 1047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9" name="Freeform: Shape 1048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0" name="Freeform: Shape 1049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52" name="Oval 1051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49893" y="3354599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54" name="Oval 1053">
            <a:extLst>
              <a:ext uri="{FF2B5EF4-FFF2-40B4-BE49-F238E27FC236}">
                <a16:creationId xmlns:a16="http://schemas.microsoft.com/office/drawing/2014/main" id="{AFD0A328-1739-4303-94E8-A87D5F4D0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49893" y="3354599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87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DA91DB0-DEE7-72C7-B6B9-7431BB872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hr-HR" sz="4000" b="1" dirty="0">
                <a:solidFill>
                  <a:srgbClr val="FFFFFF"/>
                </a:solidFill>
              </a:rPr>
              <a:t>4 PRAVILA KLASIČNOG IZGOVORA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2E31A27F-7350-2FAB-166F-C7CAB34EDF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581231"/>
              </p:ext>
            </p:extLst>
          </p:nvPr>
        </p:nvGraphicFramePr>
        <p:xfrm>
          <a:off x="381001" y="1752600"/>
          <a:ext cx="11342914" cy="4908715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1831993">
                  <a:extLst>
                    <a:ext uri="{9D8B030D-6E8A-4147-A177-3AD203B41FA5}">
                      <a16:colId xmlns:a16="http://schemas.microsoft.com/office/drawing/2014/main" val="1803022394"/>
                    </a:ext>
                  </a:extLst>
                </a:gridCol>
                <a:gridCol w="2508351">
                  <a:extLst>
                    <a:ext uri="{9D8B030D-6E8A-4147-A177-3AD203B41FA5}">
                      <a16:colId xmlns:a16="http://schemas.microsoft.com/office/drawing/2014/main" val="1113107165"/>
                    </a:ext>
                  </a:extLst>
                </a:gridCol>
                <a:gridCol w="3156901">
                  <a:extLst>
                    <a:ext uri="{9D8B030D-6E8A-4147-A177-3AD203B41FA5}">
                      <a16:colId xmlns:a16="http://schemas.microsoft.com/office/drawing/2014/main" val="309246476"/>
                    </a:ext>
                  </a:extLst>
                </a:gridCol>
                <a:gridCol w="3845669">
                  <a:extLst>
                    <a:ext uri="{9D8B030D-6E8A-4147-A177-3AD203B41FA5}">
                      <a16:colId xmlns:a16="http://schemas.microsoft.com/office/drawing/2014/main" val="2855108574"/>
                    </a:ext>
                  </a:extLst>
                </a:gridCol>
              </a:tblGrid>
              <a:tr h="662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1900" b="1" kern="100" cap="none" spc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1900" b="1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127066" marB="12706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1900" b="1" kern="100" cap="none" spc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hr-HR" sz="1900" b="1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127066" marB="12706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1900" b="1" kern="100" cap="none" spc="0">
                          <a:solidFill>
                            <a:schemeClr val="bg1"/>
                          </a:solidFill>
                          <a:effectLst/>
                        </a:rPr>
                        <a:t>KLASIČNI IZGOVOR</a:t>
                      </a:r>
                      <a:endParaRPr lang="hr-HR" sz="1900" b="1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127066" marB="12706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1900" b="1" kern="100" cap="none" spc="0">
                          <a:solidFill>
                            <a:schemeClr val="bg1"/>
                          </a:solidFill>
                          <a:effectLst/>
                        </a:rPr>
                        <a:t>TRADICIONALNI IZGOVOR</a:t>
                      </a:r>
                      <a:endParaRPr lang="hr-HR" sz="1900" b="1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127066" marB="12706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684314"/>
                  </a:ext>
                </a:extLst>
              </a:tr>
              <a:tr h="947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rgbClr val="FF0000"/>
                          </a:solidFill>
                          <a:effectLst/>
                        </a:rPr>
                        <a:t>S = S</a:t>
                      </a:r>
                      <a:endParaRPr lang="hr-HR" sz="2400" b="1" kern="100" cap="none" spc="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ROSA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NASUS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ROSA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NASUS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ROZA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NAZUS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803900"/>
                  </a:ext>
                </a:extLst>
              </a:tr>
              <a:tr h="1251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rgbClr val="FF0000"/>
                          </a:solidFill>
                          <a:effectLst/>
                        </a:rPr>
                        <a:t>TI = TI</a:t>
                      </a:r>
                      <a:endParaRPr lang="hr-HR" sz="2400" b="1" kern="100" cap="none" spc="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DALMATIA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NATIO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DALMATIA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NATIO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DALMACIA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NACIO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487024"/>
                  </a:ext>
                </a:extLst>
              </a:tr>
              <a:tr h="947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rgbClr val="FF0000"/>
                          </a:solidFill>
                          <a:effectLst/>
                        </a:rPr>
                        <a:t>C = K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>
                          <a:solidFill>
                            <a:schemeClr val="tx1"/>
                          </a:solidFill>
                          <a:effectLst/>
                        </a:rPr>
                        <a:t>CICERO</a:t>
                      </a:r>
                      <a:endParaRPr lang="hr-HR" sz="24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KIKERO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CICERO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14606"/>
                  </a:ext>
                </a:extLst>
              </a:tr>
              <a:tr h="947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rgbClr val="FF0000"/>
                          </a:solidFill>
                          <a:effectLst/>
                        </a:rPr>
                        <a:t>AE = AJ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rgbClr val="FF0000"/>
                          </a:solidFill>
                          <a:effectLst/>
                        </a:rPr>
                        <a:t>OE = OJ</a:t>
                      </a:r>
                      <a:endParaRPr lang="hr-HR" sz="2400" b="1" kern="100" cap="none" spc="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>
                          <a:solidFill>
                            <a:schemeClr val="tx1"/>
                          </a:solidFill>
                          <a:effectLst/>
                        </a:rPr>
                        <a:t>CAESAR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>
                          <a:solidFill>
                            <a:schemeClr val="tx1"/>
                          </a:solidFill>
                          <a:effectLst/>
                        </a:rPr>
                        <a:t>POENA</a:t>
                      </a:r>
                      <a:endParaRPr lang="hr-HR" sz="24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KAJSAR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POJNA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CEZAR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2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PENA</a:t>
                      </a:r>
                      <a:endParaRPr lang="hr-HR" sz="2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946" marR="63533" marT="0" marB="12706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620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009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F3A57EF-90EB-F9E5-00CF-38BA038B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hr-HR">
                <a:solidFill>
                  <a:schemeClr val="bg1"/>
                </a:solidFill>
              </a:rPr>
              <a:t>LATIUM, LATINI, LATINSKI JEZIK, LATINICA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E062D2F-78B6-8A0C-7C1C-2F301EB74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>
            <a:normAutofit/>
          </a:bodyPr>
          <a:lstStyle/>
          <a:p>
            <a:r>
              <a:rPr lang="hr-HR" sz="3200" dirty="0">
                <a:solidFill>
                  <a:schemeClr val="bg1"/>
                </a:solidFill>
              </a:rPr>
              <a:t>Latinsko pismo se razvilo iz grčkog alfabeta posredstvom Etruščana</a:t>
            </a:r>
          </a:p>
          <a:p>
            <a:endParaRPr lang="hr-HR" sz="3200" dirty="0">
              <a:solidFill>
                <a:schemeClr val="bg1"/>
              </a:solidFill>
            </a:endParaRPr>
          </a:p>
          <a:p>
            <a:r>
              <a:rPr lang="hr-HR" sz="3200" dirty="0">
                <a:solidFill>
                  <a:schemeClr val="bg1"/>
                </a:solidFill>
              </a:rPr>
              <a:t>Latini su poznavali pismo još od 7.stoljeća pr. Kr, iako najstariji pisani spomenici potječu iz 6.stoljeća pr.Kr.</a:t>
            </a: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8716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Rectangle 1043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3BE1F78-745D-2EE9-B66C-C3753945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71" y="448721"/>
            <a:ext cx="5508171" cy="12256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Erupcija</a:t>
            </a:r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Vezuva</a:t>
            </a:r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79. g.  POMPEJI</a:t>
            </a:r>
          </a:p>
        </p:txBody>
      </p:sp>
      <p:cxnSp>
        <p:nvCxnSpPr>
          <p:cNvPr id="1052" name="Straight Connector 1045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FCD8765-8E48-28BD-EB47-5864B422F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6573" y="1909192"/>
            <a:ext cx="5157710" cy="45786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Erupcija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zatrpala</a:t>
            </a:r>
            <a:r>
              <a:rPr lang="en-US" sz="2400" dirty="0">
                <a:solidFill>
                  <a:schemeClr val="bg1"/>
                </a:solidFill>
              </a:rPr>
              <a:t> 3 </a:t>
            </a:r>
            <a:r>
              <a:rPr lang="en-US" sz="2400" dirty="0" err="1">
                <a:solidFill>
                  <a:schemeClr val="bg1"/>
                </a:solidFill>
              </a:rPr>
              <a:t>grada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</a:t>
            </a:r>
            <a:r>
              <a:rPr lang="en-US" sz="2400" dirty="0">
                <a:solidFill>
                  <a:schemeClr val="bg1"/>
                </a:solidFill>
              </a:rPr>
              <a:t> u tom </a:t>
            </a:r>
            <a:r>
              <a:rPr lang="en-US" sz="2400" dirty="0" err="1">
                <a:solidFill>
                  <a:schemeClr val="bg1"/>
                </a:solidFill>
              </a:rPr>
              <a:t>dijelu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svijeta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prekinuo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život</a:t>
            </a:r>
            <a:r>
              <a:rPr lang="en-US" sz="2400" dirty="0">
                <a:solidFill>
                  <a:schemeClr val="bg1"/>
                </a:solidFill>
              </a:rPr>
              <a:t> u </a:t>
            </a:r>
            <a:r>
              <a:rPr lang="en-US" sz="2400" dirty="0" err="1">
                <a:solidFill>
                  <a:schemeClr val="bg1"/>
                </a:solidFill>
              </a:rPr>
              <a:t>jednom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trenutku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Pod </a:t>
            </a:r>
            <a:r>
              <a:rPr lang="en-US" sz="2400" dirty="0" err="1">
                <a:solidFill>
                  <a:schemeClr val="bg1"/>
                </a:solidFill>
              </a:rPr>
              <a:t>pepelom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ostali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okamenjeni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ljudi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životinje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kuće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trgovi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ulice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err="1">
                <a:solidFill>
                  <a:schemeClr val="bg1"/>
                </a:solidFill>
              </a:rPr>
              <a:t>Arheološka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iskapanja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iznijela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zapanjujuće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prizore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iz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života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tih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gradova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ostala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zapanjena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stupnjem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razvoja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028" name="Picture 4" descr="Pompeji: idemo u goste u stari Rim - SvjetskiPutnik.hr">
            <a:extLst>
              <a:ext uri="{FF2B5EF4-FFF2-40B4-BE49-F238E27FC236}">
                <a16:creationId xmlns:a16="http://schemas.microsoft.com/office/drawing/2014/main" id="{FBC3F0D8-BF77-7D8A-81AC-CA750DA37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0"/>
          <a:stretch>
            <a:fillRect/>
          </a:stretch>
        </p:blipFill>
        <p:spPr bwMode="auto">
          <a:xfrm>
            <a:off x="6525453" y="1"/>
            <a:ext cx="5666547" cy="3398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53" name="Straight Connector 1047">
            <a:extLst>
              <a:ext uri="{FF2B5EF4-FFF2-40B4-BE49-F238E27FC236}">
                <a16:creationId xmlns:a16="http://schemas.microsoft.com/office/drawing/2014/main" id="{CA240C79-242E-4918-9F28-B101847D1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522277" y="3386960"/>
            <a:ext cx="566972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Straight Connector 1049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Pompeii: Day Tour of Pompeii and Vesuvius with Bus Transfer | GetYourGuide">
            <a:extLst>
              <a:ext uri="{FF2B5EF4-FFF2-40B4-BE49-F238E27FC236}">
                <a16:creationId xmlns:a16="http://schemas.microsoft.com/office/drawing/2014/main" id="{6BE7961A-7AD4-3AB7-EC49-A59354E07F1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73" r="-2" b="19240"/>
          <a:stretch>
            <a:fillRect/>
          </a:stretch>
        </p:blipFill>
        <p:spPr bwMode="auto">
          <a:xfrm>
            <a:off x="6522277" y="3398024"/>
            <a:ext cx="5669723" cy="3469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55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F3F2A5F-7670-3B37-8380-C16695D4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4" y="348865"/>
            <a:ext cx="10829532" cy="1576446"/>
          </a:xfrm>
        </p:spPr>
        <p:txBody>
          <a:bodyPr anchor="ctr">
            <a:normAutofit/>
          </a:bodyPr>
          <a:lstStyle/>
          <a:p>
            <a:r>
              <a:rPr lang="hr-HR" sz="3400" dirty="0">
                <a:solidFill>
                  <a:srgbClr val="FFFFFF"/>
                </a:solidFill>
              </a:rPr>
              <a:t>ARMA VIRUMQUE CANO, TROIAE QUI PRIMUS AB ORIS</a:t>
            </a:r>
            <a:br>
              <a:rPr lang="hr-HR" sz="3400" dirty="0">
                <a:solidFill>
                  <a:srgbClr val="FFFFFF"/>
                </a:solidFill>
              </a:rPr>
            </a:br>
            <a:r>
              <a:rPr lang="hr-HR" sz="3400" dirty="0">
                <a:solidFill>
                  <a:srgbClr val="FFFFFF"/>
                </a:solidFill>
              </a:rPr>
              <a:t>Pjevam o oružju i mužu koji je prvi s obale Troje</a:t>
            </a:r>
          </a:p>
        </p:txBody>
      </p:sp>
      <p:graphicFrame>
        <p:nvGraphicFramePr>
          <p:cNvPr id="23" name="Rezervirano mjesto sadržaja 2">
            <a:extLst>
              <a:ext uri="{FF2B5EF4-FFF2-40B4-BE49-F238E27FC236}">
                <a16:creationId xmlns:a16="http://schemas.microsoft.com/office/drawing/2014/main" id="{90463A6D-C63D-48D4-470B-C287B8E6BD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960511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823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30A949E-1CDF-69EE-C35E-106BDC1793E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1103FCD-0228-8EE6-FED1-219E57CA7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</a:rPr>
              <a:t>LATINSKI ALFABET</a:t>
            </a:r>
          </a:p>
        </p:txBody>
      </p:sp>
      <p:graphicFrame>
        <p:nvGraphicFramePr>
          <p:cNvPr id="21" name="Rezervirano mjesto sadržaja 2">
            <a:extLst>
              <a:ext uri="{FF2B5EF4-FFF2-40B4-BE49-F238E27FC236}">
                <a16:creationId xmlns:a16="http://schemas.microsoft.com/office/drawing/2014/main" id="{C11E9290-590A-9111-D5A5-EC97060DB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8319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67835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1" name="Rectangle 2054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F929298-964E-EE53-BC05-0E1944361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10892"/>
            <a:ext cx="4616450" cy="779065"/>
          </a:xfrm>
        </p:spPr>
        <p:txBody>
          <a:bodyPr anchor="t">
            <a:normAutofit/>
          </a:bodyPr>
          <a:lstStyle/>
          <a:p>
            <a:r>
              <a:rPr lang="hr-HR" sz="4000" dirty="0">
                <a:solidFill>
                  <a:schemeClr val="bg1"/>
                </a:solidFill>
              </a:rPr>
              <a:t>LATINSKA ABECEDA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B62221-5F22-1E34-A9CB-8AF7CE442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2852056"/>
            <a:ext cx="11136086" cy="3495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b="1" dirty="0">
                <a:solidFill>
                  <a:srgbClr val="FF0000">
                    <a:alpha val="80000"/>
                  </a:srgbClr>
                </a:solidFill>
              </a:rPr>
              <a:t>A, B, C, D, E, F, G, H, I, K, L, M, N, O, P, Q, R, S, T, U, V, X, Y, Z</a:t>
            </a:r>
          </a:p>
          <a:p>
            <a:pPr marL="0" indent="0">
              <a:buNone/>
            </a:pPr>
            <a:endParaRPr lang="hr-HR" sz="3200" b="1" dirty="0">
              <a:solidFill>
                <a:schemeClr val="bg1">
                  <a:alpha val="80000"/>
                </a:schemeClr>
              </a:solidFill>
            </a:endParaRPr>
          </a:p>
          <a:p>
            <a:r>
              <a:rPr lang="hr-HR" sz="2400" dirty="0">
                <a:solidFill>
                  <a:schemeClr val="bg1">
                    <a:alpha val="80000"/>
                  </a:schemeClr>
                </a:solidFill>
              </a:rPr>
              <a:t>Rimljani su u početku pisali samo velikim slovima, a kasnije se u brzom pisanju nastala i mala</a:t>
            </a:r>
          </a:p>
          <a:p>
            <a:r>
              <a:rPr lang="hr-HR" sz="2400" dirty="0">
                <a:solidFill>
                  <a:schemeClr val="bg1">
                    <a:alpha val="80000"/>
                  </a:schemeClr>
                </a:solidFill>
              </a:rPr>
              <a:t>BYZANTIUM – znamo da je grčka riječ zbog slova „z” i „y”</a:t>
            </a:r>
          </a:p>
          <a:p>
            <a:r>
              <a:rPr lang="hr-HR" sz="2400" b="1" dirty="0">
                <a:solidFill>
                  <a:srgbClr val="FF0000">
                    <a:alpha val="80000"/>
                  </a:srgbClr>
                </a:solidFill>
              </a:rPr>
              <a:t>S.P.Q.R. </a:t>
            </a:r>
            <a:r>
              <a:rPr lang="hr-HR" sz="2400" dirty="0">
                <a:solidFill>
                  <a:schemeClr val="bg1">
                    <a:alpha val="80000"/>
                  </a:schemeClr>
                </a:solidFill>
              </a:rPr>
              <a:t>– SENATVS POPVLVSQUAE ROMANVS  - SENAT I RIMSKI NAROD</a:t>
            </a:r>
          </a:p>
          <a:p>
            <a:endParaRPr lang="hr-HR" sz="1100" dirty="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2050" name="Picture 2" descr="SPQR and White Nationalism – Pharos">
            <a:extLst>
              <a:ext uri="{FF2B5EF4-FFF2-40B4-BE49-F238E27FC236}">
                <a16:creationId xmlns:a16="http://schemas.microsoft.com/office/drawing/2014/main" id="{4C85019B-680C-5E0B-691E-CEFC84C03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49019" y="119366"/>
            <a:ext cx="3863067" cy="214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952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0772F3E-B42E-47E2-55C7-4CBCCC0A6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LATINSKI GLASOVNI SUSTAV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193CBA-5B5F-2FDA-4BDC-F27BB1BB2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1" y="2318197"/>
            <a:ext cx="10636280" cy="3683358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hr-HR" sz="3200" dirty="0"/>
              <a:t>Latinski glasovi dijele se:</a:t>
            </a:r>
          </a:p>
          <a:p>
            <a:r>
              <a:rPr lang="hr-HR" sz="3200" b="1" dirty="0">
                <a:solidFill>
                  <a:srgbClr val="FF0000"/>
                </a:solidFill>
              </a:rPr>
              <a:t>1. VOCALES</a:t>
            </a:r>
            <a:r>
              <a:rPr lang="hr-HR" sz="3200" dirty="0"/>
              <a:t> – vokali ili samoglasnici</a:t>
            </a:r>
          </a:p>
          <a:p>
            <a:pPr marL="0" indent="0">
              <a:buNone/>
            </a:pPr>
            <a:r>
              <a:rPr lang="hr-HR" sz="3200" dirty="0"/>
              <a:t>    </a:t>
            </a:r>
            <a:r>
              <a:rPr lang="hr-HR" sz="3200" b="1" dirty="0"/>
              <a:t>A, E, I, O, U, Y</a:t>
            </a:r>
          </a:p>
          <a:p>
            <a:pPr marL="0" indent="0">
              <a:buNone/>
            </a:pPr>
            <a:r>
              <a:rPr lang="hr-HR" sz="3200" b="1" dirty="0"/>
              <a:t>    a, e, i, o, u, y </a:t>
            </a:r>
          </a:p>
          <a:p>
            <a:pPr marL="0" indent="0">
              <a:buNone/>
            </a:pPr>
            <a:r>
              <a:rPr lang="hr-HR" sz="3200" b="1" dirty="0"/>
              <a:t>    </a:t>
            </a:r>
          </a:p>
          <a:p>
            <a:pPr marL="0" indent="0">
              <a:buNone/>
            </a:pPr>
            <a:r>
              <a:rPr lang="hr-HR" sz="3200" b="1" dirty="0"/>
              <a:t>    </a:t>
            </a:r>
            <a:r>
              <a:rPr lang="hr-HR" sz="3200" dirty="0"/>
              <a:t>Ima ih 6 i mogu biti dugi i kratki: dugi vokal (npr. </a:t>
            </a:r>
            <a:r>
              <a:rPr lang="hr-HR" sz="3200" b="1" dirty="0"/>
              <a:t>ā, ē, ī, ō, ū</a:t>
            </a:r>
            <a:r>
              <a:rPr lang="hr-HR" sz="3200" dirty="0"/>
              <a:t>) bio je</a:t>
            </a:r>
          </a:p>
          <a:p>
            <a:pPr marL="0" indent="0">
              <a:buNone/>
            </a:pPr>
            <a:r>
              <a:rPr lang="hr-HR" sz="3200" dirty="0"/>
              <a:t>    izgovaran dvostruko dulje od kratkog vokala (npr. </a:t>
            </a:r>
            <a:r>
              <a:rPr lang="hr-HR" sz="3200" b="1" dirty="0"/>
              <a:t>ă</a:t>
            </a:r>
            <a:r>
              <a:rPr lang="hr-HR" sz="3200" dirty="0"/>
              <a:t>,</a:t>
            </a:r>
            <a:r>
              <a:rPr lang="hr-HR" sz="3200" b="1" dirty="0"/>
              <a:t> ĕ, ĭ, ŏ, ŭ</a:t>
            </a:r>
            <a:r>
              <a:rPr lang="hr-HR" sz="3200" dirty="0"/>
              <a:t>) </a:t>
            </a:r>
          </a:p>
          <a:p>
            <a:pPr marL="0" indent="0">
              <a:buNone/>
            </a:pPr>
            <a:r>
              <a:rPr lang="hr-HR" sz="3200" dirty="0"/>
              <a:t>    </a:t>
            </a:r>
            <a:r>
              <a:rPr lang="hr-HR" sz="3200" dirty="0" err="1"/>
              <a:t>cystis</a:t>
            </a:r>
            <a:r>
              <a:rPr lang="hr-HR" sz="3200" dirty="0"/>
              <a:t>, </a:t>
            </a:r>
            <a:r>
              <a:rPr lang="hr-HR" sz="3200" dirty="0" err="1"/>
              <a:t>mysterium</a:t>
            </a:r>
            <a:r>
              <a:rPr lang="hr-HR" sz="3200" dirty="0"/>
              <a:t>  – y se izgovara kao „i”   </a:t>
            </a:r>
          </a:p>
        </p:txBody>
      </p:sp>
    </p:spTree>
    <p:extLst>
      <p:ext uri="{BB962C8B-B14F-4D97-AF65-F5344CB8AC3E}">
        <p14:creationId xmlns:p14="http://schemas.microsoft.com/office/powerpoint/2010/main" val="863364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0A84EB-CA3F-B1E1-9BE9-4AA503F97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7" y="2010759"/>
            <a:ext cx="11430000" cy="4166204"/>
          </a:xfrm>
        </p:spPr>
        <p:txBody>
          <a:bodyPr>
            <a:normAutofit fontScale="92500" lnSpcReduction="10000"/>
          </a:bodyPr>
          <a:lstStyle/>
          <a:p>
            <a:r>
              <a:rPr lang="hr-HR" sz="3500" b="1" dirty="0">
                <a:solidFill>
                  <a:srgbClr val="FF0000"/>
                </a:solidFill>
              </a:rPr>
              <a:t>2. CONSONANTES </a:t>
            </a:r>
            <a:r>
              <a:rPr lang="hr-HR" sz="3500" dirty="0"/>
              <a:t>– konsonanti ili suglasnici (18)</a:t>
            </a:r>
          </a:p>
          <a:p>
            <a:r>
              <a:rPr lang="hr-HR" sz="3500" b="1" dirty="0">
                <a:solidFill>
                  <a:srgbClr val="FF0000"/>
                </a:solidFill>
              </a:rPr>
              <a:t>3. DIFTONGES</a:t>
            </a:r>
            <a:r>
              <a:rPr lang="hr-HR" sz="3500" dirty="0">
                <a:solidFill>
                  <a:srgbClr val="FF0000"/>
                </a:solidFill>
              </a:rPr>
              <a:t> </a:t>
            </a:r>
            <a:r>
              <a:rPr lang="hr-HR" sz="3500" dirty="0"/>
              <a:t>– diftonzi ili dvoglasnici: </a:t>
            </a:r>
          </a:p>
          <a:p>
            <a:pPr marL="0" indent="0">
              <a:buNone/>
            </a:pPr>
            <a:r>
              <a:rPr lang="hr-HR" sz="3500" b="1" dirty="0"/>
              <a:t>   AE</a:t>
            </a:r>
            <a:r>
              <a:rPr lang="hr-HR" sz="3500" dirty="0"/>
              <a:t> = e     </a:t>
            </a:r>
            <a:r>
              <a:rPr lang="hr-HR" sz="3500" dirty="0" err="1"/>
              <a:t>C</a:t>
            </a:r>
            <a:r>
              <a:rPr lang="hr-HR" sz="3500" b="1" dirty="0" err="1"/>
              <a:t>ae</a:t>
            </a:r>
            <a:r>
              <a:rPr lang="hr-HR" sz="3500" dirty="0" err="1"/>
              <a:t>sar</a:t>
            </a:r>
            <a:r>
              <a:rPr lang="hr-HR" sz="3500" dirty="0"/>
              <a:t> = C</a:t>
            </a:r>
            <a:r>
              <a:rPr lang="hr-HR" sz="3500" b="1" dirty="0"/>
              <a:t>e</a:t>
            </a:r>
            <a:r>
              <a:rPr lang="hr-HR" sz="3500" dirty="0"/>
              <a:t>zar; </a:t>
            </a:r>
          </a:p>
          <a:p>
            <a:pPr marL="0" indent="0">
              <a:buNone/>
            </a:pPr>
            <a:r>
              <a:rPr lang="hr-HR" sz="3500" b="1" dirty="0"/>
              <a:t>   OE</a:t>
            </a:r>
            <a:r>
              <a:rPr lang="hr-HR" sz="3500" dirty="0"/>
              <a:t> = e   P</a:t>
            </a:r>
            <a:r>
              <a:rPr lang="hr-HR" sz="3500" b="1" dirty="0"/>
              <a:t>oe</a:t>
            </a:r>
            <a:r>
              <a:rPr lang="hr-HR" sz="3500" dirty="0"/>
              <a:t>na = </a:t>
            </a:r>
            <a:r>
              <a:rPr lang="hr-HR" sz="3500" dirty="0" err="1"/>
              <a:t>p</a:t>
            </a:r>
            <a:r>
              <a:rPr lang="hr-HR" sz="3500" b="1" dirty="0" err="1"/>
              <a:t>e</a:t>
            </a:r>
            <a:r>
              <a:rPr lang="hr-HR" sz="3500" dirty="0" err="1"/>
              <a:t>na</a:t>
            </a:r>
            <a:endParaRPr lang="hr-HR" sz="3500" dirty="0"/>
          </a:p>
          <a:p>
            <a:pPr marL="0" indent="0">
              <a:buNone/>
            </a:pPr>
            <a:r>
              <a:rPr lang="hr-HR" sz="3500" b="1" dirty="0"/>
              <a:t>   AU</a:t>
            </a:r>
            <a:r>
              <a:rPr lang="hr-HR" sz="3500" dirty="0"/>
              <a:t> = au   </a:t>
            </a:r>
            <a:r>
              <a:rPr lang="hr-HR" sz="3500" b="1" dirty="0" err="1"/>
              <a:t>Au</a:t>
            </a:r>
            <a:r>
              <a:rPr lang="hr-HR" sz="3500" dirty="0" err="1"/>
              <a:t>gustus</a:t>
            </a:r>
            <a:r>
              <a:rPr lang="hr-HR" sz="3500" dirty="0"/>
              <a:t> = </a:t>
            </a:r>
            <a:r>
              <a:rPr lang="hr-HR" sz="3500" b="1" dirty="0" err="1"/>
              <a:t>Au</a:t>
            </a:r>
            <a:r>
              <a:rPr lang="hr-HR" sz="3500" dirty="0" err="1"/>
              <a:t>gustus</a:t>
            </a:r>
            <a:r>
              <a:rPr lang="hr-HR" sz="3500" dirty="0"/>
              <a:t> </a:t>
            </a:r>
          </a:p>
          <a:p>
            <a:pPr marL="0" indent="0">
              <a:buNone/>
            </a:pPr>
            <a:r>
              <a:rPr lang="hr-HR" sz="3500" dirty="0"/>
              <a:t>   Diftonzi su uvijek DUGI  </a:t>
            </a:r>
          </a:p>
          <a:p>
            <a:pPr marL="0" indent="0">
              <a:buNone/>
            </a:pPr>
            <a:endParaRPr lang="hr-HR" sz="3500" dirty="0"/>
          </a:p>
          <a:p>
            <a:r>
              <a:rPr lang="hr-HR" sz="3500" b="1" dirty="0">
                <a:solidFill>
                  <a:srgbClr val="FF0000"/>
                </a:solidFill>
              </a:rPr>
              <a:t>4. DVOSTRUKI SUGLASNICI  </a:t>
            </a:r>
            <a:r>
              <a:rPr lang="hr-HR" sz="3500" dirty="0"/>
              <a:t>- X, Z</a:t>
            </a:r>
          </a:p>
          <a:p>
            <a:pPr marL="0" indent="0">
              <a:buNone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3752795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97D93E3-DEF2-F92A-48FF-1339581C1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4050459"/>
          </a:xfrm>
        </p:spPr>
        <p:txBody>
          <a:bodyPr anchor="b">
            <a:normAutofit/>
          </a:bodyPr>
          <a:lstStyle/>
          <a:p>
            <a:pPr algn="r"/>
            <a:r>
              <a:rPr lang="hr-HR" sz="6000" b="1" dirty="0">
                <a:solidFill>
                  <a:srgbClr val="FFFFFF"/>
                </a:solidFill>
              </a:rPr>
              <a:t>IZGOVOR LATINSKOG JEZIK</a:t>
            </a:r>
            <a:r>
              <a:rPr lang="hr-HR" sz="6000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08993DC-EB8E-98C2-E324-8810E7101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649480"/>
            <a:ext cx="5269605" cy="5546047"/>
          </a:xfrm>
        </p:spPr>
        <p:txBody>
          <a:bodyPr anchor="ctr">
            <a:normAutofit lnSpcReduction="10000"/>
          </a:bodyPr>
          <a:lstStyle/>
          <a:p>
            <a:r>
              <a:rPr lang="hr-HR" sz="3200" b="1" dirty="0"/>
              <a:t>Dva izgovora latinskog jezika:</a:t>
            </a:r>
          </a:p>
          <a:p>
            <a:r>
              <a:rPr lang="hr-HR" sz="3200" b="1" dirty="0">
                <a:solidFill>
                  <a:srgbClr val="FF0000"/>
                </a:solidFill>
              </a:rPr>
              <a:t>KLASIČNI IZGOVOR </a:t>
            </a:r>
            <a:r>
              <a:rPr lang="hr-HR" sz="3200" b="1" dirty="0"/>
              <a:t> izgovor starih Rimljana koji se počeo gubiti 476.godine kad je propala Zapadno Rimsko Carstvo</a:t>
            </a:r>
          </a:p>
          <a:p>
            <a:r>
              <a:rPr lang="hr-HR" sz="3200" b="1" dirty="0">
                <a:solidFill>
                  <a:srgbClr val="FF0000"/>
                </a:solidFill>
              </a:rPr>
              <a:t>TRADICIONALNI IZGOVOR </a:t>
            </a:r>
            <a:r>
              <a:rPr lang="hr-HR" sz="3200" b="1" dirty="0" err="1"/>
              <a:t>izgovor</a:t>
            </a:r>
            <a:r>
              <a:rPr lang="hr-HR" sz="3200" b="1" dirty="0"/>
              <a:t> koji je nastao u ranom srednjem vijeku i očuvao se tradicijom odakle mu i im</a:t>
            </a:r>
            <a:r>
              <a:rPr lang="hr-HR" sz="3500" b="1" dirty="0"/>
              <a:t>e</a:t>
            </a:r>
            <a:r>
              <a:rPr lang="hr-H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94029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576</Words>
  <Application>Microsoft Office PowerPoint</Application>
  <PresentationFormat>Široki zaslon</PresentationFormat>
  <Paragraphs>78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sustava Office</vt:lpstr>
      <vt:lpstr>LATINSKO PISMO LATINICA</vt:lpstr>
      <vt:lpstr>LATIUM, LATINI, LATINSKI JEZIK, LATINICA</vt:lpstr>
      <vt:lpstr>Erupcija Vezuva 79. g.  POMPEJI</vt:lpstr>
      <vt:lpstr>ARMA VIRUMQUE CANO, TROIAE QUI PRIMUS AB ORIS Pjevam o oružju i mužu koji je prvi s obale Troje</vt:lpstr>
      <vt:lpstr>LATINSKI ALFABET</vt:lpstr>
      <vt:lpstr>LATINSKA ABECEDA</vt:lpstr>
      <vt:lpstr>LATINSKI GLASOVNI SUSTAV</vt:lpstr>
      <vt:lpstr>PowerPoint prezentacija</vt:lpstr>
      <vt:lpstr>IZGOVOR LATINSKOG JEZIKA</vt:lpstr>
      <vt:lpstr>4 PRAVILA KLASIČNOG IZGOVORA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deana.radovcic@gmail.com</dc:creator>
  <cp:lastModifiedBy>deana.radovcic@gmail.com</cp:lastModifiedBy>
  <cp:revision>12</cp:revision>
  <dcterms:created xsi:type="dcterms:W3CDTF">2025-09-30T05:18:47Z</dcterms:created>
  <dcterms:modified xsi:type="dcterms:W3CDTF">2025-10-15T05:31:33Z</dcterms:modified>
</cp:coreProperties>
</file>