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3D6-D7AA-4D81-9543-55B12FF7083C}" type="datetimeFigureOut">
              <a:rPr lang="hr-HR" smtClean="0"/>
              <a:t>10.9.2025.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A552-57B9-4705-8B76-7A215FE73178}" type="slidenum">
              <a:rPr lang="hr-HR" smtClean="0"/>
              <a:t>‹#›</a:t>
            </a:fld>
            <a:endParaRPr lang="hr-H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3D6-D7AA-4D81-9543-55B12FF7083C}" type="datetimeFigureOut">
              <a:rPr lang="hr-HR" smtClean="0"/>
              <a:t>10.9.2025.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A552-57B9-4705-8B76-7A215FE7317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3D6-D7AA-4D81-9543-55B12FF7083C}" type="datetimeFigureOut">
              <a:rPr lang="hr-HR" smtClean="0"/>
              <a:t>10.9.2025.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A552-57B9-4705-8B76-7A215FE7317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3D6-D7AA-4D81-9543-55B12FF7083C}" type="datetimeFigureOut">
              <a:rPr lang="hr-HR" smtClean="0"/>
              <a:t>10.9.2025.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A552-57B9-4705-8B76-7A215FE7317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3D6-D7AA-4D81-9543-55B12FF7083C}" type="datetimeFigureOut">
              <a:rPr lang="hr-HR" smtClean="0"/>
              <a:t>10.9.2025.</a:t>
            </a:fld>
            <a:endParaRPr lang="hr-H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A552-57B9-4705-8B76-7A215FE73178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3D6-D7AA-4D81-9543-55B12FF7083C}" type="datetimeFigureOut">
              <a:rPr lang="hr-HR" smtClean="0"/>
              <a:t>10.9.2025.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A552-57B9-4705-8B76-7A215FE7317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3D6-D7AA-4D81-9543-55B12FF7083C}" type="datetimeFigureOut">
              <a:rPr lang="hr-HR" smtClean="0"/>
              <a:t>10.9.2025.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A552-57B9-4705-8B76-7A215FE7317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3D6-D7AA-4D81-9543-55B12FF7083C}" type="datetimeFigureOut">
              <a:rPr lang="hr-HR" smtClean="0"/>
              <a:t>10.9.2025.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A552-57B9-4705-8B76-7A215FE7317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3D6-D7AA-4D81-9543-55B12FF7083C}" type="datetimeFigureOut">
              <a:rPr lang="hr-HR" smtClean="0"/>
              <a:t>10.9.2025.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A552-57B9-4705-8B76-7A215FE7317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3D6-D7AA-4D81-9543-55B12FF7083C}" type="datetimeFigureOut">
              <a:rPr lang="hr-HR" smtClean="0"/>
              <a:t>10.9.2025.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A552-57B9-4705-8B76-7A215FE73178}" type="slidenum">
              <a:rPr lang="hr-HR" smtClean="0"/>
              <a:t>‹#›</a:t>
            </a:fld>
            <a:endParaRPr lang="hr-H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3D6-D7AA-4D81-9543-55B12FF7083C}" type="datetimeFigureOut">
              <a:rPr lang="hr-HR" smtClean="0"/>
              <a:t>10.9.2025.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A552-57B9-4705-8B76-7A215FE73178}" type="slidenum">
              <a:rPr lang="hr-HR" smtClean="0"/>
              <a:t>‹#›</a:t>
            </a:fld>
            <a:endParaRPr lang="hr-H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D1BD3D6-D7AA-4D81-9543-55B12FF7083C}" type="datetimeFigureOut">
              <a:rPr lang="hr-HR" smtClean="0"/>
              <a:t>10.9.2025.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32BA552-57B9-4705-8B76-7A215FE73178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ŠTO SMO BAŠTINILI OD RIMSKE CIVILIZACIJE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4396680" cy="579512"/>
          </a:xfrm>
        </p:spPr>
        <p:txBody>
          <a:bodyPr/>
          <a:lstStyle/>
          <a:p>
            <a:r>
              <a:rPr lang="hr-HR" dirty="0"/>
              <a:t>Deana </a:t>
            </a:r>
            <a:r>
              <a:rPr lang="hr-HR" dirty="0" err="1"/>
              <a:t>Karađole</a:t>
            </a:r>
            <a:r>
              <a:rPr lang="hr-HR" dirty="0"/>
              <a:t> Radovčić, prof.</a:t>
            </a:r>
          </a:p>
        </p:txBody>
      </p:sp>
    </p:spTree>
    <p:extLst>
      <p:ext uri="{BB962C8B-B14F-4D97-AF65-F5344CB8AC3E}">
        <p14:creationId xmlns:p14="http://schemas.microsoft.com/office/powerpoint/2010/main" val="144085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505475"/>
          </a:xfrm>
        </p:spPr>
        <p:txBody>
          <a:bodyPr/>
          <a:lstStyle/>
          <a:p>
            <a:r>
              <a:rPr lang="hr-HR" dirty="0"/>
              <a:t>Ulice su se sjekle pod pravim kutom i tako činile pojedine četvrti.  Osnovu su činile 2 ceste, jedna u pravcu sjever –jug, a druga u pravcu zapad – istok i na njihovim se sjecištima nalazio FORUM ROMANUM, glavni gradski trg.</a:t>
            </a:r>
          </a:p>
          <a:p>
            <a:endParaRPr lang="hr-HR" dirty="0"/>
          </a:p>
        </p:txBody>
      </p:sp>
      <p:pic>
        <p:nvPicPr>
          <p:cNvPr id="4" name="Picture 2" descr="C:\Users\user\Desktop\600px-Forum_Romanum_pano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852936"/>
            <a:ext cx="7015910" cy="293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76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26170"/>
          </a:xfrm>
        </p:spPr>
        <p:txBody>
          <a:bodyPr>
            <a:noAutofit/>
          </a:bodyPr>
          <a:lstStyle/>
          <a:p>
            <a:r>
              <a:rPr lang="hr-HR" sz="2800" dirty="0"/>
              <a:t>Rimski pravokutni raspored najbolje je sačuvan u Poreču i Zadru.</a:t>
            </a:r>
            <a:br>
              <a:rPr lang="hr-HR" sz="2400" dirty="0"/>
            </a:br>
            <a:endParaRPr lang="hr-HR" sz="2400" dirty="0"/>
          </a:p>
        </p:txBody>
      </p:sp>
      <p:pic>
        <p:nvPicPr>
          <p:cNvPr id="7172" name="Picture 4" descr="C:\Users\user\Desktop\ZADA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99" y="1559508"/>
            <a:ext cx="4477792" cy="298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06" y="3573016"/>
            <a:ext cx="3522812" cy="224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241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/>
          <a:lstStyle/>
          <a:p>
            <a:r>
              <a:rPr lang="hr-HR" dirty="0"/>
              <a:t>ISTRIA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Najistaknutije rimske kolonije u Istri bile su:</a:t>
            </a:r>
          </a:p>
          <a:p>
            <a:r>
              <a:rPr lang="hr-HR" dirty="0">
                <a:solidFill>
                  <a:srgbClr val="00B0F0"/>
                </a:solidFill>
              </a:rPr>
              <a:t>POLA</a:t>
            </a:r>
            <a:r>
              <a:rPr lang="hr-HR" dirty="0"/>
              <a:t> – Pula </a:t>
            </a:r>
          </a:p>
          <a:p>
            <a:r>
              <a:rPr lang="hr-HR" dirty="0">
                <a:solidFill>
                  <a:srgbClr val="00B0F0"/>
                </a:solidFill>
              </a:rPr>
              <a:t>TERGESTE</a:t>
            </a:r>
            <a:r>
              <a:rPr lang="hr-HR" dirty="0"/>
              <a:t> –Trst</a:t>
            </a:r>
          </a:p>
          <a:p>
            <a:r>
              <a:rPr lang="hr-HR" dirty="0">
                <a:solidFill>
                  <a:srgbClr val="00B0F0"/>
                </a:solidFill>
              </a:rPr>
              <a:t>PARENTIUM</a:t>
            </a:r>
            <a:r>
              <a:rPr lang="hr-HR" dirty="0"/>
              <a:t> – Poreč</a:t>
            </a:r>
          </a:p>
          <a:p>
            <a:r>
              <a:rPr lang="hr-HR" dirty="0"/>
              <a:t>Spomenici u Puli sačuvani iz antičkog doba nam svjedoče o velikoj važnosti rimske Pule: </a:t>
            </a:r>
          </a:p>
          <a:p>
            <a:r>
              <a:rPr lang="hr-HR" dirty="0">
                <a:solidFill>
                  <a:srgbClr val="00B0F0"/>
                </a:solidFill>
              </a:rPr>
              <a:t>Slavoluk </a:t>
            </a:r>
            <a:r>
              <a:rPr lang="hr-HR" dirty="0" err="1">
                <a:solidFill>
                  <a:srgbClr val="00B0F0"/>
                </a:solidFill>
              </a:rPr>
              <a:t>Sergijevaca</a:t>
            </a:r>
            <a:r>
              <a:rPr lang="hr-HR" dirty="0">
                <a:solidFill>
                  <a:srgbClr val="00B0F0"/>
                </a:solidFill>
              </a:rPr>
              <a:t>; </a:t>
            </a:r>
          </a:p>
          <a:p>
            <a:r>
              <a:rPr lang="hr-HR" dirty="0" err="1">
                <a:solidFill>
                  <a:srgbClr val="00B0F0"/>
                </a:solidFill>
              </a:rPr>
              <a:t>Augustov</a:t>
            </a:r>
            <a:r>
              <a:rPr lang="hr-HR" dirty="0">
                <a:solidFill>
                  <a:srgbClr val="00B0F0"/>
                </a:solidFill>
              </a:rPr>
              <a:t> hram; </a:t>
            </a:r>
          </a:p>
          <a:p>
            <a:r>
              <a:rPr lang="hr-HR" dirty="0">
                <a:solidFill>
                  <a:srgbClr val="00B0F0"/>
                </a:solidFill>
              </a:rPr>
              <a:t>Arena  </a:t>
            </a:r>
          </a:p>
          <a:p>
            <a:r>
              <a:rPr lang="hr-HR" dirty="0" err="1">
                <a:solidFill>
                  <a:srgbClr val="00B0F0"/>
                </a:solidFill>
              </a:rPr>
              <a:t>Herkulova</a:t>
            </a:r>
            <a:r>
              <a:rPr lang="hr-HR" dirty="0">
                <a:solidFill>
                  <a:srgbClr val="00B0F0"/>
                </a:solidFill>
              </a:rPr>
              <a:t> vrata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2952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2602632" cy="2016224"/>
          </a:xfrm>
        </p:spPr>
        <p:txBody>
          <a:bodyPr/>
          <a:lstStyle/>
          <a:p>
            <a:r>
              <a:rPr lang="hr-HR" dirty="0"/>
              <a:t>POLA –Pula</a:t>
            </a:r>
            <a:br>
              <a:rPr lang="hr-HR" dirty="0"/>
            </a:br>
            <a:r>
              <a:rPr lang="hr-HR" dirty="0"/>
              <a:t>ARENA</a:t>
            </a:r>
          </a:p>
        </p:txBody>
      </p:sp>
      <p:pic>
        <p:nvPicPr>
          <p:cNvPr id="9218" name="Picture 2" descr="C:\Users\user\Desktop\are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92696"/>
            <a:ext cx="4927277" cy="492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904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Augustov</a:t>
            </a:r>
            <a:r>
              <a:rPr lang="hr-HR" dirty="0"/>
              <a:t> hram u Puli</a:t>
            </a:r>
          </a:p>
        </p:txBody>
      </p:sp>
      <p:pic>
        <p:nvPicPr>
          <p:cNvPr id="10242" name="Picture 2" descr="C:\Users\user\Desktop\AUGUSTOV HRA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609" y="1600200"/>
            <a:ext cx="388078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326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Slavoluk </a:t>
            </a:r>
            <a:r>
              <a:rPr lang="hr-HR" dirty="0" err="1"/>
              <a:t>Sergijevaca</a:t>
            </a:r>
            <a:r>
              <a:rPr lang="hr-HR" dirty="0"/>
              <a:t> i </a:t>
            </a:r>
            <a:r>
              <a:rPr lang="hr-HR" dirty="0" err="1"/>
              <a:t>Herkulova</a:t>
            </a:r>
            <a:r>
              <a:rPr lang="hr-HR" dirty="0"/>
              <a:t> vrata</a:t>
            </a:r>
          </a:p>
        </p:txBody>
      </p:sp>
      <p:pic>
        <p:nvPicPr>
          <p:cNvPr id="11266" name="Picture 2" descr="C:\Users\user\Desktop\HERKULOVA V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21508"/>
            <a:ext cx="4077735" cy="30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SLAVOLU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000120" cy="303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055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>
            <a:normAutofit/>
          </a:bodyPr>
          <a:lstStyle/>
          <a:p>
            <a:r>
              <a:rPr lang="hr-HR" dirty="0"/>
              <a:t>Oko 10. godine rimska provincija </a:t>
            </a:r>
            <a:r>
              <a:rPr lang="hr-HR" dirty="0" err="1"/>
              <a:t>Illyricum</a:t>
            </a:r>
            <a:r>
              <a:rPr lang="hr-HR" dirty="0"/>
              <a:t> podijeljena je na dva dijela: </a:t>
            </a:r>
            <a:r>
              <a:rPr lang="hr-HR" dirty="0" err="1"/>
              <a:t>Dalmatia</a:t>
            </a:r>
            <a:r>
              <a:rPr lang="hr-HR" dirty="0"/>
              <a:t> i </a:t>
            </a:r>
            <a:r>
              <a:rPr lang="hr-HR" dirty="0" err="1"/>
              <a:t>Panonia</a:t>
            </a:r>
            <a:br>
              <a:rPr lang="hr-HR" dirty="0"/>
            </a:br>
            <a:endParaRPr lang="hr-HR" dirty="0"/>
          </a:p>
          <a:p>
            <a:r>
              <a:rPr lang="hr-HR" b="1" dirty="0">
                <a:solidFill>
                  <a:srgbClr val="00B0F0"/>
                </a:solidFill>
              </a:rPr>
              <a:t>DALMATIA</a:t>
            </a:r>
            <a:endParaRPr lang="hr-HR" dirty="0">
              <a:solidFill>
                <a:srgbClr val="00B0F0"/>
              </a:solidFill>
            </a:endParaRPr>
          </a:p>
          <a:p>
            <a:r>
              <a:rPr lang="hr-HR" dirty="0"/>
              <a:t>Glavni grad provincije – </a:t>
            </a:r>
            <a:r>
              <a:rPr lang="hr-HR" dirty="0">
                <a:solidFill>
                  <a:srgbClr val="00B0F0"/>
                </a:solidFill>
              </a:rPr>
              <a:t>SALONAE, ARUM, F. </a:t>
            </a:r>
            <a:r>
              <a:rPr lang="hr-HR" dirty="0"/>
              <a:t>–Salona</a:t>
            </a:r>
          </a:p>
          <a:p>
            <a:r>
              <a:rPr lang="hr-HR" dirty="0"/>
              <a:t>Brojni natpisi u Saloni svjedoče o političkom, gospodarskom i kulturnom životu grada, zato nije teško shvatiti izreku: </a:t>
            </a:r>
          </a:p>
          <a:p>
            <a:pPr marL="0" indent="0">
              <a:buNone/>
            </a:pPr>
            <a:r>
              <a:rPr lang="hr-HR" dirty="0"/>
              <a:t>   </a:t>
            </a:r>
            <a:r>
              <a:rPr lang="hr-HR" dirty="0">
                <a:solidFill>
                  <a:srgbClr val="FFC000"/>
                </a:solidFill>
              </a:rPr>
              <a:t>SAXA LOQUUNTUR </a:t>
            </a:r>
            <a:r>
              <a:rPr lang="hr-HR" dirty="0"/>
              <a:t>– Kamenje govori</a:t>
            </a:r>
          </a:p>
          <a:p>
            <a:r>
              <a:rPr lang="hr-HR" dirty="0"/>
              <a:t>Sačuvani su brojni spomenici u Saloni: gradske zidine s vratima; amfiteatar, kazalište, temelji stambenih zgrada, foruma, kupališta…..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4542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Amfiteatar u Saloni</a:t>
            </a:r>
            <a:r>
              <a:rPr lang="vi-VN" sz="3200" dirty="0"/>
              <a:t> </a:t>
            </a:r>
            <a:r>
              <a:rPr lang="vi-VN" sz="2400" dirty="0"/>
              <a:t>imao </a:t>
            </a:r>
            <a:r>
              <a:rPr lang="hr-HR" sz="3200" dirty="0"/>
              <a:t>je</a:t>
            </a:r>
            <a:r>
              <a:rPr lang="hr-HR" sz="2400" dirty="0"/>
              <a:t> </a:t>
            </a:r>
            <a:r>
              <a:rPr lang="vi-VN" sz="2400" dirty="0"/>
              <a:t>3 kata i mogao je smjestiti između 15.000 i 18.000 gledatelja</a:t>
            </a:r>
            <a:endParaRPr lang="hr-HR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6" y="2852936"/>
            <a:ext cx="4087821" cy="271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38360"/>
            <a:ext cx="4189796" cy="278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259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584176"/>
          </a:xfrm>
        </p:spPr>
        <p:txBody>
          <a:bodyPr>
            <a:noAutofit/>
          </a:bodyPr>
          <a:lstStyle/>
          <a:p>
            <a:r>
              <a:rPr lang="hr-HR" sz="2800" dirty="0"/>
              <a:t>U blizini Salone, car Dioklecijan sagradio je veličanstvenu palaču oko koje je u kasnijim stoljećima izrastao grad Split. </a:t>
            </a:r>
            <a:br>
              <a:rPr lang="hr-HR" sz="2800" dirty="0"/>
            </a:br>
            <a:endParaRPr lang="hr-HR" sz="2800" dirty="0"/>
          </a:p>
        </p:txBody>
      </p:sp>
      <p:pic>
        <p:nvPicPr>
          <p:cNvPr id="14338" name="Picture 2" descr="C:\Users\user\Desktop\1567424672_dioklecijanova_hebrard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248472" cy="244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dioklecijanova-palaca-spl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91291"/>
            <a:ext cx="4395936" cy="29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93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642194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r>
              <a:rPr lang="hr-HR" dirty="0"/>
              <a:t>U doba Gaja Julija Cezara Dalmacija se dijeli na 3 sudsko administrativna konventa: 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pPr lvl="0"/>
            <a:r>
              <a:rPr lang="hr-HR" b="1" dirty="0">
                <a:solidFill>
                  <a:srgbClr val="00B0F0"/>
                </a:solidFill>
              </a:rPr>
              <a:t>1. SALONITANSKI KONVENT</a:t>
            </a:r>
          </a:p>
          <a:p>
            <a:pPr marL="0" lvl="0" indent="0">
              <a:buNone/>
            </a:pPr>
            <a:endParaRPr lang="hr-HR" dirty="0">
              <a:solidFill>
                <a:srgbClr val="00B0F0"/>
              </a:solidFill>
            </a:endParaRPr>
          </a:p>
          <a:p>
            <a:r>
              <a:rPr lang="hr-HR" dirty="0"/>
              <a:t>SALONA –Solin</a:t>
            </a:r>
          </a:p>
          <a:p>
            <a:r>
              <a:rPr lang="hr-HR" dirty="0"/>
              <a:t>ISSA – otok Vis</a:t>
            </a:r>
          </a:p>
          <a:p>
            <a:r>
              <a:rPr lang="hr-HR" dirty="0"/>
              <a:t>ONEUM – Omiš</a:t>
            </a:r>
          </a:p>
          <a:p>
            <a:r>
              <a:rPr lang="hr-HR" dirty="0"/>
              <a:t>MUCCURUM – Makarska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822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/>
          <a:lstStyle/>
          <a:p>
            <a:r>
              <a:rPr lang="hr-HR" sz="3200" dirty="0"/>
              <a:t>Grčki i rimski pisci upoznaju nas s imenima brojnih naroda koji su živjeli prije dolaska Rimljana.</a:t>
            </a:r>
          </a:p>
          <a:p>
            <a:r>
              <a:rPr lang="hr-HR" sz="3200" dirty="0"/>
              <a:t>Današnji hrvatski prostor početkom 1. stoljeća prije Krista nastanjivala su ilirska plemena: </a:t>
            </a:r>
          </a:p>
          <a:p>
            <a:r>
              <a:rPr lang="hr-HR" sz="3200" dirty="0">
                <a:solidFill>
                  <a:srgbClr val="00B0F0"/>
                </a:solidFill>
              </a:rPr>
              <a:t>DELMATI</a:t>
            </a:r>
            <a:r>
              <a:rPr lang="hr-HR" sz="3200" dirty="0"/>
              <a:t> (od Krke do Neretve), </a:t>
            </a:r>
          </a:p>
          <a:p>
            <a:r>
              <a:rPr lang="hr-HR" sz="3200" dirty="0">
                <a:solidFill>
                  <a:srgbClr val="00B0F0"/>
                </a:solidFill>
              </a:rPr>
              <a:t>LIBURNI</a:t>
            </a:r>
            <a:r>
              <a:rPr lang="hr-HR" sz="3200" dirty="0"/>
              <a:t> (Južna Dalmacija), </a:t>
            </a:r>
          </a:p>
          <a:p>
            <a:r>
              <a:rPr lang="hr-HR" sz="3200" dirty="0">
                <a:solidFill>
                  <a:srgbClr val="00B0F0"/>
                </a:solidFill>
              </a:rPr>
              <a:t>JAPODI</a:t>
            </a:r>
            <a:r>
              <a:rPr lang="hr-HR" sz="3200" dirty="0"/>
              <a:t> (Lika, Gorski kotar), </a:t>
            </a:r>
          </a:p>
          <a:p>
            <a:r>
              <a:rPr lang="hr-HR" sz="3200" dirty="0">
                <a:solidFill>
                  <a:srgbClr val="00B0F0"/>
                </a:solidFill>
              </a:rPr>
              <a:t>HISTRI</a:t>
            </a:r>
            <a:r>
              <a:rPr lang="hr-HR" sz="3200" dirty="0"/>
              <a:t> (Istra)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0401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577483"/>
          </a:xfrm>
        </p:spPr>
        <p:txBody>
          <a:bodyPr/>
          <a:lstStyle/>
          <a:p>
            <a:r>
              <a:rPr lang="hr-HR" b="1" dirty="0">
                <a:solidFill>
                  <a:srgbClr val="00B0F0"/>
                </a:solidFill>
              </a:rPr>
              <a:t>2. SKARDONSKI KONVENT</a:t>
            </a:r>
          </a:p>
          <a:p>
            <a:r>
              <a:rPr lang="hr-HR" dirty="0"/>
              <a:t>SCARDONA – Skradin</a:t>
            </a:r>
          </a:p>
          <a:p>
            <a:r>
              <a:rPr lang="hr-HR" dirty="0"/>
              <a:t>IADER – Zadar</a:t>
            </a:r>
          </a:p>
          <a:p>
            <a:r>
              <a:rPr lang="hr-HR" dirty="0"/>
              <a:t>AENONAE – Nin</a:t>
            </a:r>
          </a:p>
          <a:p>
            <a:r>
              <a:rPr lang="hr-HR" dirty="0"/>
              <a:t>VARVARIA – Bribir</a:t>
            </a:r>
          </a:p>
          <a:p>
            <a:r>
              <a:rPr lang="hr-HR" dirty="0"/>
              <a:t>ASSERIA – Benkovac</a:t>
            </a:r>
          </a:p>
          <a:p>
            <a:r>
              <a:rPr lang="hr-HR" dirty="0"/>
              <a:t>BURNUM – stari rimski logor sagrađen na prijelazu iz stare u novu eru u današnjem selu </a:t>
            </a:r>
            <a:r>
              <a:rPr lang="hr-HR" dirty="0" err="1"/>
              <a:t>Ivoševci</a:t>
            </a:r>
            <a:r>
              <a:rPr lang="hr-HR" dirty="0"/>
              <a:t> u blizini Kistanja. U njemu je boravila XI. Rimska legija, a mogao je primiti od 4000 do 6000 vojnika. Uz logor je sačuvan i amfiteatar. Danas u okviru Nacionalnog parka Krka.</a:t>
            </a:r>
          </a:p>
          <a:p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48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BURNUM</a:t>
            </a:r>
            <a:br>
              <a:rPr lang="hr-HR" dirty="0"/>
            </a:br>
            <a:r>
              <a:rPr lang="hr-HR" dirty="0"/>
              <a:t>ostaci rimskog logora i amfiteatar</a:t>
            </a:r>
          </a:p>
        </p:txBody>
      </p:sp>
      <p:pic>
        <p:nvPicPr>
          <p:cNvPr id="1026" name="Picture 2" descr="C:\Users\user\Desktop\burnum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64" y="3212976"/>
            <a:ext cx="358681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Burnum_-_lukovi_princip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4023833" cy="29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020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/>
          <a:lstStyle/>
          <a:p>
            <a:r>
              <a:rPr lang="hr-HR" b="1" dirty="0">
                <a:solidFill>
                  <a:srgbClr val="00B0F0"/>
                </a:solidFill>
              </a:rPr>
              <a:t>3. NARONITANSKI KONVENT</a:t>
            </a:r>
          </a:p>
          <a:p>
            <a:r>
              <a:rPr lang="hr-HR" dirty="0"/>
              <a:t>NARONA –Vid kod Metkovića</a:t>
            </a:r>
          </a:p>
          <a:p>
            <a:r>
              <a:rPr lang="hr-HR" dirty="0"/>
              <a:t>EPIDAURUM - Cavtat</a:t>
            </a:r>
          </a:p>
          <a:p>
            <a:r>
              <a:rPr lang="hr-HR" dirty="0"/>
              <a:t>U novije vrijeme otkriveni su i ostaci </a:t>
            </a:r>
            <a:r>
              <a:rPr lang="hr-HR" dirty="0" err="1"/>
              <a:t>Augustova</a:t>
            </a:r>
            <a:r>
              <a:rPr lang="hr-HR" dirty="0"/>
              <a:t> hrama u </a:t>
            </a:r>
            <a:r>
              <a:rPr lang="hr-HR" dirty="0" err="1"/>
              <a:t>Naroni</a:t>
            </a:r>
            <a:r>
              <a:rPr lang="hr-HR" dirty="0"/>
              <a:t> u sklopu kojeg je pronađeno 15 veličanstvenih kipova cara Augusta i njegove obitelji. Arheološki muzej u </a:t>
            </a:r>
            <a:r>
              <a:rPr lang="hr-HR" dirty="0" err="1"/>
              <a:t>Naroni</a:t>
            </a:r>
            <a:r>
              <a:rPr lang="hr-HR" dirty="0"/>
              <a:t>.</a:t>
            </a:r>
          </a:p>
          <a:p>
            <a:endParaRPr lang="hr-HR" b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user\Desktop\bdaf37bc12fa68fad2d3d51d23f6ab75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4607222" cy="306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257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PANNONIA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SISCIA – Sisak</a:t>
            </a:r>
          </a:p>
          <a:p>
            <a:r>
              <a:rPr lang="hr-HR" sz="3200" dirty="0"/>
              <a:t>CIBALAE – Vinkovci</a:t>
            </a:r>
          </a:p>
          <a:p>
            <a:r>
              <a:rPr lang="hr-HR" sz="3200" dirty="0"/>
              <a:t>MURSA –Osijek</a:t>
            </a:r>
          </a:p>
          <a:p>
            <a:r>
              <a:rPr lang="hr-HR" sz="3200" dirty="0"/>
              <a:t>ANDAUTONIA – </a:t>
            </a:r>
            <a:r>
              <a:rPr lang="hr-HR" sz="3200"/>
              <a:t>Ščitarjevo</a:t>
            </a:r>
            <a:endParaRPr lang="hr-HR" sz="3200" dirty="0"/>
          </a:p>
          <a:p>
            <a:r>
              <a:rPr lang="hr-HR" sz="3200" dirty="0"/>
              <a:t>MARSONIA – Slavonski brod</a:t>
            </a:r>
          </a:p>
          <a:p>
            <a:r>
              <a:rPr lang="hr-HR" sz="3200" dirty="0"/>
              <a:t>AQUAE  IASSAE – Varaždinske Toplice</a:t>
            </a: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1301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lirska pleme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886879" cy="587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4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08912" cy="1426170"/>
          </a:xfrm>
        </p:spPr>
        <p:txBody>
          <a:bodyPr>
            <a:normAutofit/>
          </a:bodyPr>
          <a:lstStyle/>
          <a:p>
            <a:r>
              <a:rPr lang="hr-HR" dirty="0"/>
              <a:t>TEUTA </a:t>
            </a:r>
            <a:br>
              <a:rPr lang="hr-HR" dirty="0"/>
            </a:br>
            <a:r>
              <a:rPr lang="hr-HR" dirty="0"/>
              <a:t>KRALJICA ILIRA</a:t>
            </a:r>
          </a:p>
        </p:txBody>
      </p:sp>
      <p:pic>
        <p:nvPicPr>
          <p:cNvPr id="2050" name="Picture 2" descr="C:\Users\user\Desktop\teuta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73530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teuta-edit-1200x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323528" y="5229200"/>
            <a:ext cx="85098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Zapovijedala je hrabrim Ilirima, pomorcima bez premca koji su poznavali svaki uvalu, zaljev i rt. Svojim malenim i brzim brodicama tjerali su strah u kostI.</a:t>
            </a:r>
          </a:p>
        </p:txBody>
      </p:sp>
    </p:spTree>
    <p:extLst>
      <p:ext uri="{BB962C8B-B14F-4D97-AF65-F5344CB8AC3E}">
        <p14:creationId xmlns:p14="http://schemas.microsoft.com/office/powerpoint/2010/main" val="48288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570186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br>
              <a:rPr lang="hr-HR" dirty="0"/>
            </a:br>
            <a:br>
              <a:rPr lang="hr-HR" dirty="0"/>
            </a:br>
            <a:r>
              <a:rPr lang="hr-H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Iliri</a:t>
            </a:r>
            <a:r>
              <a:rPr lang="hr-HR" sz="2700" dirty="0"/>
              <a:t> </a:t>
            </a:r>
            <a:r>
              <a:rPr lang="hr-H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 bili vješti gusari i ilirska kraljica Teuta dopuštala je gusarenje</a:t>
            </a:r>
            <a:r>
              <a:rPr lang="hr-HR" sz="3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hr-HR" sz="3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hr-HR" sz="3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user\Desktop\iliri gusari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59" y="1628800"/>
            <a:ext cx="374361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LI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899095" cy="325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19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1728192"/>
          </a:xfrm>
        </p:spPr>
        <p:txBody>
          <a:bodyPr>
            <a:noAutofit/>
          </a:bodyPr>
          <a:lstStyle/>
          <a:p>
            <a:r>
              <a:rPr lang="hr-HR" sz="2400" dirty="0"/>
              <a:t>Liburni su poznati kao vrsni pomorci i do dolaska Grka bili su vodeća pomorska snaga na istočnom Jadranu. Poznati su po svojim lađama LIBURNAMA kojima su napadali Rimljane.</a:t>
            </a:r>
            <a:br>
              <a:rPr lang="hr-HR" sz="2400" dirty="0"/>
            </a:br>
            <a:endParaRPr lang="hr-HR" sz="2400" dirty="0"/>
          </a:p>
        </p:txBody>
      </p:sp>
      <p:pic>
        <p:nvPicPr>
          <p:cNvPr id="4098" name="Picture 2" descr="C:\Users\user\Desktop\LIBURNE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1048"/>
            <a:ext cx="5888793" cy="409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09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570186"/>
          </a:xfrm>
        </p:spPr>
        <p:txBody>
          <a:bodyPr>
            <a:noAutofit/>
          </a:bodyPr>
          <a:lstStyle/>
          <a:p>
            <a:r>
              <a:rPr lang="hr-HR" sz="2400" dirty="0"/>
              <a:t>3. stoljeće pr. Kr. Rimljani dolaze u pomoć Grcima jer su oni imali svoje kolonije; ISSA –Vis jedina je ostala neosvojena od ilirskih plemena. </a:t>
            </a:r>
            <a:br>
              <a:rPr lang="hr-HR" sz="2800" dirty="0"/>
            </a:br>
            <a:endParaRPr lang="hr-HR" sz="2800" dirty="0"/>
          </a:p>
        </p:txBody>
      </p:sp>
      <p:pic>
        <p:nvPicPr>
          <p:cNvPr id="5122" name="Picture 2" descr="C:\Users\user\Desktop\Ruiny_rzymskich_łaźni_w_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483508" cy="255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2861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user\Desktop\Vis_Bay,_Croati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52077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imagesIS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09120"/>
            <a:ext cx="3240360" cy="181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077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</p:spPr>
        <p:txBody>
          <a:bodyPr/>
          <a:lstStyle/>
          <a:p>
            <a:r>
              <a:rPr lang="hr-HR" dirty="0"/>
              <a:t>3. ILIRSKA RATA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ILIRSKI RATOVI vodili su se između Ilira i Rimljana oko 3/2. stoljeća pr. Kr.</a:t>
            </a:r>
          </a:p>
          <a:p>
            <a:r>
              <a:rPr lang="hr-HR" dirty="0"/>
              <a:t>2. stoljeća pr. Kr. – Ilirsko kraljevstvo prestalo postojati </a:t>
            </a:r>
          </a:p>
          <a:p>
            <a:r>
              <a:rPr lang="hr-HR" dirty="0"/>
              <a:t>ILLYRICUM ROMANUM</a:t>
            </a:r>
          </a:p>
          <a:p>
            <a:endParaRPr lang="hr-HR" dirty="0"/>
          </a:p>
        </p:txBody>
      </p:sp>
      <p:pic>
        <p:nvPicPr>
          <p:cNvPr id="6147" name="Picture 3" descr="C:\Users\user\Desktop\ILIRSKI RATOV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51" y="3501008"/>
            <a:ext cx="4104456" cy="263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772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361459"/>
          </a:xfrm>
        </p:spPr>
        <p:txBody>
          <a:bodyPr/>
          <a:lstStyle/>
          <a:p>
            <a:r>
              <a:rPr lang="hr-HR" sz="2800" dirty="0"/>
              <a:t>Širenje latinskog jezika; </a:t>
            </a:r>
          </a:p>
          <a:p>
            <a:r>
              <a:rPr lang="hr-HR" sz="2800" dirty="0"/>
              <a:t>Romanizacija Ilirika.</a:t>
            </a:r>
          </a:p>
          <a:p>
            <a:r>
              <a:rPr lang="hr-HR" sz="2800" dirty="0"/>
              <a:t>Rimljani su gradili naselja na kojima su nikli hrvatski gradovi. </a:t>
            </a:r>
          </a:p>
          <a:p>
            <a:r>
              <a:rPr lang="hr-HR" sz="2800" dirty="0"/>
              <a:t>Ideja rimskih graditelja – svi gradovi budu mali Rim tako da su gradovi u Dalmaciji i Panoniji izgledom bili vrlo slični. </a:t>
            </a:r>
          </a:p>
          <a:p>
            <a:r>
              <a:rPr lang="hr-HR" sz="2800" dirty="0"/>
              <a:t>Također su i gradili ceste kojima se i mi danas služimo kao </a:t>
            </a:r>
            <a:r>
              <a:rPr lang="hr-HR" sz="2800" dirty="0" err="1"/>
              <a:t>Via</a:t>
            </a:r>
            <a:r>
              <a:rPr lang="hr-HR" sz="2800" dirty="0"/>
              <a:t> </a:t>
            </a:r>
            <a:r>
              <a:rPr lang="hr-HR" sz="2800" dirty="0" err="1"/>
              <a:t>Flavia</a:t>
            </a:r>
            <a:r>
              <a:rPr lang="hr-HR" sz="2800" dirty="0"/>
              <a:t> od Trsta do Pule. </a:t>
            </a:r>
          </a:p>
          <a:p>
            <a:endParaRPr lang="hr-HR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155045"/>
      </p:ext>
    </p:extLst>
  </p:cSld>
  <p:clrMapOvr>
    <a:masterClrMapping/>
  </p:clrMapOvr>
</p:sld>
</file>

<file path=ppt/theme/theme1.xml><?xml version="1.0" encoding="utf-8"?>
<a:theme xmlns:a="http://schemas.openxmlformats.org/drawingml/2006/main" name="Slamnati krov">
  <a:themeElements>
    <a:clrScheme name="Slamnati krov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amnati krov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145</TotalTime>
  <Words>680</Words>
  <Application>Microsoft Office PowerPoint</Application>
  <PresentationFormat>Prikaz na zaslonu (4:3)</PresentationFormat>
  <Paragraphs>72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6" baseType="lpstr">
      <vt:lpstr>Arial</vt:lpstr>
      <vt:lpstr>Tw Cen MT</vt:lpstr>
      <vt:lpstr>Slamnati krov</vt:lpstr>
      <vt:lpstr>ŠTO SMO BAŠTINILI OD RIMSKE CIVILIZACIJE</vt:lpstr>
      <vt:lpstr>PowerPoint prezentacija</vt:lpstr>
      <vt:lpstr>PowerPoint prezentacija</vt:lpstr>
      <vt:lpstr>TEUTA  KRALJICA ILIRA</vt:lpstr>
      <vt:lpstr>   Iliri su bili vješti gusari i ilirska kraljica Teuta dopuštala je gusarenje. </vt:lpstr>
      <vt:lpstr>Liburni su poznati kao vrsni pomorci i do dolaska Grka bili su vodeća pomorska snaga na istočnom Jadranu. Poznati su po svojim lađama LIBURNAMA kojima su napadali Rimljane. </vt:lpstr>
      <vt:lpstr>3. stoljeće pr. Kr. Rimljani dolaze u pomoć Grcima jer su oni imali svoje kolonije; ISSA –Vis jedina je ostala neosvojena od ilirskih plemena.  </vt:lpstr>
      <vt:lpstr>3. ILIRSKA RATA</vt:lpstr>
      <vt:lpstr>PowerPoint prezentacija</vt:lpstr>
      <vt:lpstr>PowerPoint prezentacija</vt:lpstr>
      <vt:lpstr>Rimski pravokutni raspored najbolje je sačuvan u Poreču i Zadru. </vt:lpstr>
      <vt:lpstr>ISTRIA</vt:lpstr>
      <vt:lpstr>POLA –Pula ARENA</vt:lpstr>
      <vt:lpstr>Augustov hram u Puli</vt:lpstr>
      <vt:lpstr>Slavoluk Sergijevaca i Herkulova vrata</vt:lpstr>
      <vt:lpstr>PowerPoint prezentacija</vt:lpstr>
      <vt:lpstr>Amfiteatar u Saloni imao je 3 kata i mogao je smjestiti između 15.000 i 18.000 gledatelja</vt:lpstr>
      <vt:lpstr>U blizini Salone, car Dioklecijan sagradio je veličanstvenu palaču oko koje je u kasnijim stoljećima izrastao grad Split.  </vt:lpstr>
      <vt:lpstr> U doba Gaja Julija Cezara Dalmacija se dijeli na 3 sudsko administrativna konventa:  </vt:lpstr>
      <vt:lpstr>PowerPoint prezentacija</vt:lpstr>
      <vt:lpstr>BURNUM ostaci rimskog logora i amfiteatar</vt:lpstr>
      <vt:lpstr>PowerPoint prezentacija</vt:lpstr>
      <vt:lpstr>PANNONIA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ŠTO SMO BAŠTINILI OD RIMSKE CIVILIZACIJE</dc:title>
  <dc:creator>Windows korisnik</dc:creator>
  <cp:lastModifiedBy>deana.radovcic@gmail.com</cp:lastModifiedBy>
  <cp:revision>18</cp:revision>
  <dcterms:created xsi:type="dcterms:W3CDTF">2021-09-22T05:40:09Z</dcterms:created>
  <dcterms:modified xsi:type="dcterms:W3CDTF">2025-09-10T14:54:21Z</dcterms:modified>
</cp:coreProperties>
</file>