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59" r:id="rId4"/>
    <p:sldId id="263" r:id="rId5"/>
    <p:sldId id="269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869" y="665059"/>
            <a:ext cx="8689976" cy="2509213"/>
          </a:xfrm>
        </p:spPr>
        <p:txBody>
          <a:bodyPr>
            <a:normAutofit/>
          </a:bodyPr>
          <a:lstStyle/>
          <a:p>
            <a:r>
              <a:rPr lang="hr-HR" sz="5400" dirty="0" smtClean="0"/>
              <a:t>EEG</a:t>
            </a:r>
            <a:br>
              <a:rPr lang="hr-HR" sz="5400" dirty="0" smtClean="0"/>
            </a:br>
            <a:r>
              <a:rPr lang="hr-HR" sz="5400" dirty="0" smtClean="0"/>
              <a:t>(</a:t>
            </a:r>
            <a:r>
              <a:rPr lang="hr-HR" sz="5400" dirty="0" err="1" smtClean="0"/>
              <a:t>ELEKTROENCEFalografija</a:t>
            </a:r>
            <a:r>
              <a:rPr lang="hr-HR" sz="5400" dirty="0" smtClean="0"/>
              <a:t>)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103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267097" y="1049834"/>
            <a:ext cx="96578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+mj-lt"/>
                <a:ea typeface="Cambria Math" panose="02040503050406030204" pitchFamily="18" charset="0"/>
              </a:rPr>
              <a:t>Θ</a:t>
            </a:r>
            <a:r>
              <a:rPr lang="hr-HR" sz="3600" dirty="0" smtClean="0">
                <a:latin typeface="+mj-lt"/>
                <a:ea typeface="Cambria Math" panose="02040503050406030204" pitchFamily="18" charset="0"/>
              </a:rPr>
              <a:t>-VALOVI</a:t>
            </a:r>
            <a:endParaRPr lang="hr-HR" sz="3600" dirty="0" smtClean="0">
              <a:latin typeface="+mj-lt"/>
            </a:endParaRPr>
          </a:p>
          <a:p>
            <a:endParaRPr lang="hr-HR" sz="2400" dirty="0"/>
          </a:p>
          <a:p>
            <a:r>
              <a:rPr lang="hr-HR" sz="2400" dirty="0" smtClean="0"/>
              <a:t>-POJAVLJUJU SE KOD DJECE , ALI I KOD ODRASLIH ZA VRIJEME EMOCIONALNIH STRESOVA , OSOBITO KOD FRUSTRACIJA I RAZOČARANJA </a:t>
            </a:r>
          </a:p>
          <a:p>
            <a:r>
              <a:rPr lang="hr-HR" sz="2400" dirty="0"/>
              <a:t>-</a:t>
            </a:r>
            <a:r>
              <a:rPr lang="hr-HR" sz="2400" dirty="0" smtClean="0"/>
              <a:t>AKO SE KOD ČOVJEKA NAGLO PREKINE UGODNI DOŽIVLJAJ , TO ĆE IZAZVATI </a:t>
            </a:r>
            <a:r>
              <a:rPr lang="el-GR" sz="2400" dirty="0" smtClean="0">
                <a:ea typeface="Cambria Math" panose="02040503050406030204" pitchFamily="18" charset="0"/>
              </a:rPr>
              <a:t>Θ</a:t>
            </a:r>
            <a:r>
              <a:rPr lang="hr-HR" sz="2400" dirty="0" smtClean="0">
                <a:ea typeface="Cambria Math" panose="02040503050406030204" pitchFamily="18" charset="0"/>
              </a:rPr>
              <a:t> – VALOVE U TRAJANJU OD OKO 20 S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-FREKVENCIJE SU OD 4 Hz – 7 Hz 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-AMPLITUDE DO 70 µ V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-MOGU BITI I PATOLOŠKI I POJAVLJUJU SE KOD RAZNIH POREMEĆAJ</a:t>
            </a:r>
            <a:r>
              <a:rPr lang="hr-HR" sz="2000" dirty="0" smtClean="0">
                <a:ea typeface="Cambria Math" panose="02040503050406030204" pitchFamily="18" charset="0"/>
              </a:rPr>
              <a:t>A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53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219200" y="1045029"/>
            <a:ext cx="9936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atin typeface="+mj-lt"/>
                <a:ea typeface="Cambria Math" panose="02040503050406030204" pitchFamily="18" charset="0"/>
              </a:rPr>
              <a:t>   δ</a:t>
            </a:r>
            <a:r>
              <a:rPr lang="hr-HR" sz="3600" dirty="0" smtClean="0">
                <a:latin typeface="+mj-lt"/>
              </a:rPr>
              <a:t> -</a:t>
            </a:r>
            <a:r>
              <a:rPr lang="hr-HR" sz="3600" dirty="0" smtClean="0">
                <a:latin typeface="+mj-lt"/>
                <a:ea typeface="Cambria Math" panose="02040503050406030204" pitchFamily="18" charset="0"/>
              </a:rPr>
              <a:t> VALOVI </a:t>
            </a:r>
            <a:endParaRPr lang="en-GB" sz="3600" dirty="0" smtClean="0">
              <a:latin typeface="+mj-lt"/>
            </a:endParaRP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2400" dirty="0"/>
              <a:t>-</a:t>
            </a:r>
            <a:r>
              <a:rPr lang="hr-HR" sz="2400" dirty="0" smtClean="0"/>
              <a:t>POJAVLJUJU SE U DUBOKOM SNU , KOD DJECE I PRI TEŽIM BOLESTIMA MOZGA </a:t>
            </a:r>
          </a:p>
          <a:p>
            <a:r>
              <a:rPr lang="hr-HR" sz="2400" dirty="0" smtClean="0"/>
              <a:t>-POJAVLJUJU SE U KORI VELIKOG MOZGA ( KORTEKS ) NEOVISNO O AKTIVNOSTI U NIŽIM SLOJEVIMA MOZGA</a:t>
            </a:r>
          </a:p>
          <a:p>
            <a:r>
              <a:rPr lang="hr-HR" sz="2400" dirty="0" smtClean="0"/>
              <a:t>-FREKVENCIJE  SU OD 0,5 Hz DO 3,5 Hz</a:t>
            </a:r>
          </a:p>
          <a:p>
            <a:r>
              <a:rPr lang="hr-HR" sz="2400" dirty="0" smtClean="0"/>
              <a:t>-AMPLITUDE OD 60 µV DO 100 µV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1458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19909" y="1608992"/>
            <a:ext cx="9825526" cy="5380892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-EEG </a:t>
            </a:r>
            <a:r>
              <a:rPr lang="hr-HR" sz="2400" dirty="0">
                <a:solidFill>
                  <a:schemeClr val="tx1"/>
                </a:solidFill>
              </a:rPr>
              <a:t>omogućuje dijagnosticiranje mnogih organskih bolesti mozga kao tumora, trauma hematoma, meningitisa, </a:t>
            </a:r>
            <a:r>
              <a:rPr lang="hr-HR" sz="2400" dirty="0" err="1">
                <a:solidFill>
                  <a:schemeClr val="tx1"/>
                </a:solidFill>
              </a:rPr>
              <a:t>enefalitisa</a:t>
            </a:r>
            <a:r>
              <a:rPr lang="hr-HR" sz="2400" dirty="0">
                <a:solidFill>
                  <a:schemeClr val="tx1"/>
                </a:solidFill>
              </a:rPr>
              <a:t>, te različitih vrsta epilepsije.</a:t>
            </a:r>
          </a:p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-Za </a:t>
            </a:r>
            <a:r>
              <a:rPr lang="hr-HR" sz="2400" dirty="0">
                <a:solidFill>
                  <a:schemeClr val="tx1"/>
                </a:solidFill>
              </a:rPr>
              <a:t>tumore su karakteristični spori valovi velike amplitude u okolini tumora dok je tumorsko tkivo električki neaktivno (</a:t>
            </a:r>
            <a:r>
              <a:rPr lang="hr-HR" sz="2400" dirty="0" err="1">
                <a:solidFill>
                  <a:schemeClr val="tx1"/>
                </a:solidFill>
              </a:rPr>
              <a:t>theta</a:t>
            </a:r>
            <a:r>
              <a:rPr lang="hr-HR" sz="2400" dirty="0">
                <a:solidFill>
                  <a:schemeClr val="tx1"/>
                </a:solidFill>
              </a:rPr>
              <a:t> i delta valovi)</a:t>
            </a:r>
          </a:p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-Nakon  </a:t>
            </a:r>
            <a:r>
              <a:rPr lang="hr-HR" sz="2400" dirty="0">
                <a:solidFill>
                  <a:schemeClr val="tx1"/>
                </a:solidFill>
              </a:rPr>
              <a:t>traume pojavljuju se valovi visoke frekvencije, pa zatim niskih amplituda dok se ne uspostavi normalan ritam</a:t>
            </a:r>
          </a:p>
          <a:p>
            <a:endParaRPr lang="hr-HR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1090246"/>
            <a:ext cx="9951550" cy="4721469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>
                <a:solidFill>
                  <a:schemeClr val="tx1"/>
                </a:solidFill>
              </a:rPr>
              <a:t>Primjer dijagnostike epilepsije pomoću </a:t>
            </a:r>
            <a:r>
              <a:rPr lang="hr-HR" sz="3200" dirty="0" err="1" smtClean="0">
                <a:solidFill>
                  <a:schemeClr val="tx1"/>
                </a:solidFill>
              </a:rPr>
              <a:t>Eeg-a</a:t>
            </a:r>
            <a:endParaRPr lang="hr-HR" sz="3200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Epilepsija  nastaje zbog niskog praga </a:t>
            </a:r>
            <a:r>
              <a:rPr lang="hr-HR" dirty="0" err="1" smtClean="0">
                <a:solidFill>
                  <a:schemeClr val="tx1"/>
                </a:solidFill>
              </a:rPr>
              <a:t>podražljivosti</a:t>
            </a:r>
            <a:r>
              <a:rPr lang="hr-HR" dirty="0" smtClean="0">
                <a:solidFill>
                  <a:schemeClr val="tx1"/>
                </a:solidFill>
              </a:rPr>
              <a:t> neurona mozga kada neočekivano nastaju akcijski potencijali 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Podjela: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-</a:t>
            </a:r>
            <a:r>
              <a:rPr lang="hr-HR" dirty="0" smtClean="0">
                <a:solidFill>
                  <a:schemeClr val="tx1"/>
                </a:solidFill>
              </a:rPr>
              <a:t>Generalizirana epilepsija :</a:t>
            </a:r>
          </a:p>
          <a:p>
            <a:pPr marL="457200" indent="-457200" algn="l">
              <a:buAutoNum type="arabicParenR"/>
            </a:pPr>
            <a:r>
              <a:rPr lang="hr-HR" dirty="0" smtClean="0">
                <a:solidFill>
                  <a:schemeClr val="tx1"/>
                </a:solidFill>
              </a:rPr>
              <a:t>Grand mal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2)   Petit mal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-Parcijalna epilepsija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482" t="11769" r="17798" b="8681"/>
          <a:stretch>
            <a:fillRect/>
          </a:stretch>
        </p:blipFill>
        <p:spPr bwMode="auto">
          <a:xfrm>
            <a:off x="6096000" y="2901462"/>
            <a:ext cx="4770710" cy="345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9424767" y="6358498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0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138228" y="4530000"/>
            <a:ext cx="8529164" cy="1132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Hvala na pozornosti !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533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3165" t="16542" r="19587" b="10272"/>
          <a:stretch>
            <a:fillRect/>
          </a:stretch>
        </p:blipFill>
        <p:spPr bwMode="auto">
          <a:xfrm>
            <a:off x="2142578" y="589884"/>
            <a:ext cx="7704856" cy="55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9847434" y="5416732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l="16356" t="10681" r="15793" b="5603"/>
          <a:stretch/>
        </p:blipFill>
        <p:spPr bwMode="auto">
          <a:xfrm>
            <a:off x="6206923" y="4090227"/>
            <a:ext cx="3537969" cy="24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/>
          <p:cNvSpPr txBox="1"/>
          <p:nvPr/>
        </p:nvSpPr>
        <p:spPr>
          <a:xfrm>
            <a:off x="892628" y="1063418"/>
            <a:ext cx="1040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</a:t>
            </a:r>
            <a:r>
              <a:rPr lang="hr-HR" sz="2400" dirty="0" smtClean="0"/>
              <a:t>NAPONI MOZGA MJERE SE  </a:t>
            </a:r>
            <a:r>
              <a:rPr lang="hr-HR" sz="2400" dirty="0"/>
              <a:t>ELEKTRODAMA POSTAVLJENIM NA GLAVU PACIJENTA</a:t>
            </a:r>
          </a:p>
          <a:p>
            <a:r>
              <a:rPr lang="hr-HR" sz="2400" dirty="0"/>
              <a:t>-POSLJEDICA SU KOORDINIRANE DEPOLARIZACIJE I REPOLARIZACIJE SKUPINE ŽIVČANIH STANICA U MOZGU </a:t>
            </a:r>
            <a:endParaRPr lang="en-GB" sz="2400" dirty="0"/>
          </a:p>
          <a:p>
            <a:r>
              <a:rPr lang="hr-HR" sz="2400" dirty="0" smtClean="0"/>
              <a:t>-NAPON MOZGA PROMATRAN SAMO NA JEDNOM NJEGOVOM DIJELU NEMA VEĆE ZNAČENJE </a:t>
            </a:r>
            <a:r>
              <a:rPr lang="hr-HR" sz="2400" dirty="0"/>
              <a:t>I</a:t>
            </a:r>
            <a:r>
              <a:rPr lang="hr-HR" sz="2400" dirty="0" smtClean="0"/>
              <a:t> TREBA GA PROMATRATI ISTOVREMENO NA RAZLIČITIM PODRUČJIMA 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9840686" y="5729061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809898" y="1428206"/>
            <a:ext cx="10276114" cy="586086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Standardno se upotrebljava 19 elektroda smještenih na glavi pacijenta Elektrode se postavljaju  u razmaku na 10%-20% prema Međunarodnoj federaciji EEG udruženja</a:t>
            </a:r>
          </a:p>
          <a:p>
            <a:r>
              <a:rPr lang="hr-HR" sz="2400" dirty="0" smtClean="0"/>
              <a:t>Pod kanalom podrazumijeva se pojačalo s elektrodama  i sve regulacije te pisač koji bilježi naponske promjene s glave pacijenta.</a:t>
            </a:r>
          </a:p>
          <a:p>
            <a:r>
              <a:rPr lang="hr-HR" sz="2400" dirty="0" smtClean="0"/>
              <a:t>Postoje 8 kanalni, 12 kanalni, 24 kanalni i 32 kanalni EEG uređaji</a:t>
            </a:r>
          </a:p>
        </p:txBody>
      </p:sp>
    </p:spTree>
    <p:extLst>
      <p:ext uri="{BB962C8B-B14F-4D97-AF65-F5344CB8AC3E}">
        <p14:creationId xmlns:p14="http://schemas.microsoft.com/office/powerpoint/2010/main" val="36460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4434" y="1619794"/>
            <a:ext cx="9665925" cy="4186645"/>
          </a:xfrm>
        </p:spPr>
        <p:txBody>
          <a:bodyPr>
            <a:normAutofit/>
          </a:bodyPr>
          <a:lstStyle/>
          <a:p>
            <a:pPr algn="l"/>
            <a:r>
              <a:rPr lang="hr-HR" sz="2400" dirty="0"/>
              <a:t>-</a:t>
            </a:r>
            <a:r>
              <a:rPr lang="hr-HR" sz="2400" dirty="0" smtClean="0">
                <a:solidFill>
                  <a:schemeClr val="tx1"/>
                </a:solidFill>
              </a:rPr>
              <a:t>Mjerenje </a:t>
            </a:r>
            <a:r>
              <a:rPr lang="hr-HR" sz="2400" dirty="0">
                <a:solidFill>
                  <a:schemeClr val="tx1"/>
                </a:solidFill>
              </a:rPr>
              <a:t>napona može se provesti na bipolaran </a:t>
            </a:r>
            <a:r>
              <a:rPr lang="hr-HR" sz="2400" dirty="0" smtClean="0">
                <a:solidFill>
                  <a:schemeClr val="tx1"/>
                </a:solidFill>
              </a:rPr>
              <a:t>Način (mjeri </a:t>
            </a:r>
            <a:r>
              <a:rPr lang="hr-HR" sz="2400" dirty="0">
                <a:solidFill>
                  <a:schemeClr val="tx1"/>
                </a:solidFill>
              </a:rPr>
              <a:t>se razlika potencijala između dviju elektroda koje su obje na potencijalima mozga) i </a:t>
            </a:r>
            <a:r>
              <a:rPr lang="hr-HR" sz="2400" dirty="0" err="1">
                <a:solidFill>
                  <a:schemeClr val="tx1"/>
                </a:solidFill>
              </a:rPr>
              <a:t>monopolaran</a:t>
            </a:r>
            <a:r>
              <a:rPr lang="hr-HR" sz="2400" dirty="0">
                <a:solidFill>
                  <a:schemeClr val="tx1"/>
                </a:solidFill>
              </a:rPr>
              <a:t> način (Samo jedna elektroda mjeri napon mozga a druga je na nultom odnosno srednjem referentnom potencijalu)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9587" t="14951" r="17798" b="10272"/>
          <a:stretch>
            <a:fillRect/>
          </a:stretch>
        </p:blipFill>
        <p:spPr bwMode="auto">
          <a:xfrm>
            <a:off x="924021" y="566057"/>
            <a:ext cx="9195340" cy="617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10119360" y="544285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4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99478" y="3429000"/>
            <a:ext cx="4449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SIGNALI MOZGA RAZLIKUJU SE  PO:</a:t>
            </a:r>
          </a:p>
          <a:p>
            <a:r>
              <a:rPr lang="hr-HR" sz="2400" dirty="0" smtClean="0"/>
              <a:t>-VALNOM OBLIKU </a:t>
            </a:r>
          </a:p>
          <a:p>
            <a:r>
              <a:rPr lang="hr-HR" sz="2400" dirty="0" smtClean="0"/>
              <a:t>-AMPLITUDI </a:t>
            </a:r>
          </a:p>
          <a:p>
            <a:r>
              <a:rPr lang="hr-HR" sz="2400" dirty="0" smtClean="0"/>
              <a:t>- FREKVENCIJI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0524716" y="307273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  <p:sp>
        <p:nvSpPr>
          <p:cNvPr id="3" name="TekstniOkvir 2"/>
          <p:cNvSpPr txBox="1"/>
          <p:nvPr/>
        </p:nvSpPr>
        <p:spPr>
          <a:xfrm>
            <a:off x="879976" y="935753"/>
            <a:ext cx="452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KARAKTERISTIČNI SIGNALI MOZGA :</a:t>
            </a:r>
          </a:p>
          <a:p>
            <a:r>
              <a:rPr lang="hr-HR" sz="2400" dirty="0" smtClean="0"/>
              <a:t>-</a:t>
            </a:r>
            <a:r>
              <a:rPr lang="el-GR" sz="2400" dirty="0">
                <a:ea typeface="Cambria Math" panose="02040503050406030204" pitchFamily="18" charset="0"/>
              </a:rPr>
              <a:t>α</a:t>
            </a:r>
            <a:r>
              <a:rPr lang="hr-HR" sz="2400" dirty="0" smtClean="0">
                <a:ea typeface="Cambria Math" panose="02040503050406030204" pitchFamily="18" charset="0"/>
              </a:rPr>
              <a:t> –VALOVI 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</a:t>
            </a:r>
            <a:r>
              <a:rPr lang="el-GR" sz="2400" dirty="0" smtClean="0">
                <a:ea typeface="Cambria Math" panose="02040503050406030204" pitchFamily="18" charset="0"/>
              </a:rPr>
              <a:t>β</a:t>
            </a:r>
            <a:r>
              <a:rPr lang="hr-HR" sz="2400" dirty="0" smtClean="0">
                <a:ea typeface="Cambria Math" panose="02040503050406030204" pitchFamily="18" charset="0"/>
              </a:rPr>
              <a:t> -VALOVI 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</a:t>
            </a:r>
            <a:r>
              <a:rPr lang="el-GR" sz="2400" dirty="0" smtClean="0">
                <a:ea typeface="Cambria Math" panose="02040503050406030204" pitchFamily="18" charset="0"/>
              </a:rPr>
              <a:t>δ</a:t>
            </a:r>
            <a:r>
              <a:rPr lang="hr-HR" sz="2400" dirty="0" smtClean="0">
                <a:ea typeface="Cambria Math" panose="02040503050406030204" pitchFamily="18" charset="0"/>
              </a:rPr>
              <a:t>- VALOVI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</a:t>
            </a:r>
            <a:r>
              <a:rPr lang="el-GR" sz="2400" dirty="0" smtClean="0">
                <a:ea typeface="Cambria Math" panose="02040503050406030204" pitchFamily="18" charset="0"/>
              </a:rPr>
              <a:t>Θ</a:t>
            </a:r>
            <a:r>
              <a:rPr lang="hr-HR" sz="2400" dirty="0" smtClean="0">
                <a:ea typeface="Cambria Math" panose="02040503050406030204" pitchFamily="18" charset="0"/>
              </a:rPr>
              <a:t> –VALOVI </a:t>
            </a:r>
            <a:endParaRPr lang="en-GB" sz="2400" dirty="0"/>
          </a:p>
        </p:txBody>
      </p:sp>
      <p:pic>
        <p:nvPicPr>
          <p:cNvPr id="7" name="Picture 2"/>
          <p:cNvPicPr/>
          <p:nvPr/>
        </p:nvPicPr>
        <p:blipFill rotWithShape="1">
          <a:blip r:embed="rId2" cstate="print"/>
          <a:srcRect l="38686" t="43209" r="16903" b="10779"/>
          <a:stretch/>
        </p:blipFill>
        <p:spPr bwMode="auto">
          <a:xfrm>
            <a:off x="5611971" y="3494887"/>
            <a:ext cx="4789715" cy="3054013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modmeditation.com/cortex/wp-content/uploads/2013/02/brain-waves+ga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054" y="292445"/>
            <a:ext cx="4870632" cy="3202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5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9804431" y="5814786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65013" y="760928"/>
            <a:ext cx="796157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hr-HR" sz="3600" dirty="0" smtClean="0">
                <a:ea typeface="Cambria Math" panose="02040503050406030204" pitchFamily="18" charset="0"/>
              </a:rPr>
              <a:t> - VALOVI</a:t>
            </a:r>
          </a:p>
          <a:p>
            <a:endParaRPr lang="hr-HR" sz="3200" dirty="0" smtClean="0">
              <a:ea typeface="Cambria Math" panose="02040503050406030204" pitchFamily="18" charset="0"/>
            </a:endParaRPr>
          </a:p>
          <a:p>
            <a:r>
              <a:rPr lang="hr-HR" sz="2400" dirty="0" smtClean="0">
                <a:ea typeface="Cambria Math" panose="02040503050406030204" pitchFamily="18" charset="0"/>
              </a:rPr>
              <a:t>-BUDNO , OPUŠTENO STANJE , ZATVORENE OČI , NE MISLI SE NA NIŠTA KONCENTRIRANO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-FREKVENCIJE  SU OD 8 HZ -13 HZ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-AMPLITUDE DO 50 µV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-NESTAJU PRI KONCENTRIRANOM RJEŠAVANJU PROBLEMA</a:t>
            </a:r>
          </a:p>
          <a:p>
            <a:endParaRPr lang="en-GB" dirty="0"/>
          </a:p>
        </p:txBody>
      </p:sp>
      <p:pic>
        <p:nvPicPr>
          <p:cNvPr id="7" name="Picture 2"/>
          <p:cNvPicPr/>
          <p:nvPr/>
        </p:nvPicPr>
        <p:blipFill rotWithShape="1">
          <a:blip r:embed="rId2" cstate="print"/>
          <a:srcRect l="20669" t="70588" r="17798" b="7090"/>
          <a:stretch/>
        </p:blipFill>
        <p:spPr bwMode="auto">
          <a:xfrm>
            <a:off x="2836154" y="4023360"/>
            <a:ext cx="6968277" cy="2504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8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119360" y="5643154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Izvor:internet</a:t>
            </a:r>
            <a:endParaRPr lang="en-GB" dirty="0"/>
          </a:p>
        </p:txBody>
      </p:sp>
      <p:sp>
        <p:nvSpPr>
          <p:cNvPr id="2" name="TekstniOkvir 1"/>
          <p:cNvSpPr txBox="1"/>
          <p:nvPr/>
        </p:nvSpPr>
        <p:spPr>
          <a:xfrm>
            <a:off x="1323703" y="722811"/>
            <a:ext cx="99016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ea typeface="Cambria Math" panose="02040503050406030204" pitchFamily="18" charset="0"/>
              </a:rPr>
              <a:t>β</a:t>
            </a:r>
            <a:r>
              <a:rPr lang="hr-HR" sz="3600" dirty="0" smtClean="0">
                <a:ea typeface="Cambria Math" panose="02040503050406030204" pitchFamily="18" charset="0"/>
              </a:rPr>
              <a:t> –VALOVI 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 JAVLJAJU SE ZA VRIJEME DUŠEVNE AKTIVNOSTI , A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hr-HR" sz="2400" dirty="0" smtClean="0">
                <a:ea typeface="Cambria Math" panose="02040503050406030204" pitchFamily="18" charset="0"/>
              </a:rPr>
              <a:t> –VALOVI NAJVIŠIH FREKVENCIJA ZA VRIJEME DUŠEVNE NAPETOSTI 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 FREKVENICIJE SU  OD 14 Hz – 30 Hz ( PONEKAD I DO 50 Hz –DUŠEVNA NAPETOST )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 -AMLITUDE DO 20 µ V</a:t>
            </a:r>
          </a:p>
          <a:p>
            <a:r>
              <a:rPr lang="hr-HR" sz="2400" dirty="0" smtClean="0">
                <a:ea typeface="Cambria Math" panose="02040503050406030204" pitchFamily="18" charset="0"/>
              </a:rPr>
              <a:t>- PACIJENTU SE ZA VRIJEME SNIMANJA EEG-A KAŽE DA NAKON ZATVOENIH OČIJU OTVORI OČI –BLOKIRA SE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hr-H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hr-HR" sz="2400" dirty="0" smtClean="0">
                <a:ea typeface="Cambria Math" panose="02040503050406030204" pitchFamily="18" charset="0"/>
              </a:rPr>
              <a:t> VAL  I POJAVI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hr-H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hr-HR" sz="2400" dirty="0" smtClean="0">
                <a:ea typeface="Cambria Math" panose="02040503050406030204" pitchFamily="18" charset="0"/>
              </a:rPr>
              <a:t> VAL </a:t>
            </a:r>
            <a:endParaRPr lang="en-GB" sz="2400" dirty="0"/>
          </a:p>
        </p:txBody>
      </p:sp>
      <p:pic>
        <p:nvPicPr>
          <p:cNvPr id="5" name="Picture 2"/>
          <p:cNvPicPr/>
          <p:nvPr/>
        </p:nvPicPr>
        <p:blipFill rotWithShape="1">
          <a:blip r:embed="rId2" cstate="print"/>
          <a:srcRect l="20669" t="70588" r="17798" b="7090"/>
          <a:stretch/>
        </p:blipFill>
        <p:spPr bwMode="auto">
          <a:xfrm>
            <a:off x="3979817" y="4576353"/>
            <a:ext cx="6139543" cy="2133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0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147</TotalTime>
  <Words>520</Words>
  <Application>Microsoft Office PowerPoint</Application>
  <PresentationFormat>Široki zaslon</PresentationFormat>
  <Paragraphs>60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Tw Cen MT</vt:lpstr>
      <vt:lpstr>Kapljica</vt:lpstr>
      <vt:lpstr>EEG (ELEKTROENCEFalografija)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EEG</dc:title>
  <dc:creator>Anita Zorčić</dc:creator>
  <cp:lastModifiedBy>Anita Zorčić</cp:lastModifiedBy>
  <cp:revision>18</cp:revision>
  <dcterms:created xsi:type="dcterms:W3CDTF">2025-01-16T11:36:54Z</dcterms:created>
  <dcterms:modified xsi:type="dcterms:W3CDTF">2026-02-05T07:23:30Z</dcterms:modified>
</cp:coreProperties>
</file>