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4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13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2244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439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6284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91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758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6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45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6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61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4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2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99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03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027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47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003300"/>
            <a:ext cx="7035800" cy="4038600"/>
          </a:xfrm>
        </p:spPr>
        <p:txBody>
          <a:bodyPr>
            <a:normAutofit/>
          </a:bodyPr>
          <a:lstStyle/>
          <a:p>
            <a:r>
              <a:rPr lang="hr-HR" sz="6600"/>
              <a:t>ELASTIČNE DEFORMACIJE TIJELA</a:t>
            </a:r>
          </a:p>
        </p:txBody>
      </p:sp>
    </p:spTree>
    <p:extLst>
      <p:ext uri="{BB962C8B-B14F-4D97-AF65-F5344CB8AC3E}">
        <p14:creationId xmlns:p14="http://schemas.microsoft.com/office/powerpoint/2010/main" val="167924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r-HR" sz="4000"/>
              <a:t>LINEARNE ELASTIČNE DEFORMACIJE</a:t>
            </a:r>
          </a:p>
        </p:txBody>
      </p:sp>
      <p:sp>
        <p:nvSpPr>
          <p:cNvPr id="103" name="Rezervirano mjesto sadržaja 2"/>
          <p:cNvSpPr>
            <a:spLocks noGrp="1"/>
          </p:cNvSpPr>
          <p:nvPr>
            <p:ph idx="1"/>
          </p:nvPr>
        </p:nvSpPr>
        <p:spPr>
          <a:xfrm>
            <a:off x="1141411" y="2249487"/>
            <a:ext cx="7631927" cy="3541714"/>
          </a:xfrm>
        </p:spPr>
        <p:txBody>
          <a:bodyPr anchor="t"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hr-HR" sz="2000" dirty="0"/>
              <a:t>RASTEZANJE (SABIJANJE) najjednostavniji je oblik deformacije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-tijelo kojemu je jedna stranica  mnogo veća od druge  pri rastezanju tog tijela možemo zanemariti širenje tijela po kraćoj stranici 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-vanjskoj silu se suprotstavlja unutarnja elastična sila tijela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Deformacija je konačna kada se te dvije sile izjednače(unutarnja elastična sila jednaka je vanjskoj sili  ali suprotnog smjera)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                          F= </a:t>
            </a:r>
            <a:r>
              <a:rPr lang="hr-HR" sz="2000" dirty="0" err="1"/>
              <a:t>k∆L</a:t>
            </a:r>
            <a:r>
              <a:rPr lang="hr-HR" sz="2000" dirty="0"/>
              <a:t> –</a:t>
            </a:r>
            <a:r>
              <a:rPr lang="hr-HR" sz="2000" dirty="0" err="1"/>
              <a:t>Hookov</a:t>
            </a:r>
            <a:r>
              <a:rPr lang="hr-HR" sz="2000" dirty="0"/>
              <a:t> zakon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-vrijedi samo za malene elastične deformacije</a:t>
            </a:r>
          </a:p>
          <a:p>
            <a:pPr>
              <a:lnSpc>
                <a:spcPct val="110000"/>
              </a:lnSpc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21821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41412" y="731520"/>
            <a:ext cx="9905999" cy="5059681"/>
          </a:xfrm>
        </p:spPr>
        <p:txBody>
          <a:bodyPr/>
          <a:lstStyle/>
          <a:p>
            <a:endParaRPr lang="hr-HR" dirty="0"/>
          </a:p>
          <a:p>
            <a:r>
              <a:rPr lang="hr-HR" dirty="0"/>
              <a:t>Deformacija je relativna promjena dimenzije </a:t>
            </a:r>
          </a:p>
          <a:p>
            <a:endParaRPr lang="hr-HR" dirty="0"/>
          </a:p>
          <a:p>
            <a:endParaRPr lang="hr-HR" altLang="sr-Latn-RS" sz="2400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r>
              <a:rPr lang="hr-HR" altLang="sr-Latn-RS" i="1" dirty="0">
                <a:latin typeface="Times New Roman" panose="02020603050405020304" pitchFamily="18" charset="0"/>
                <a:sym typeface="Symbol" panose="05050102010706020507" pitchFamily="18" charset="2"/>
              </a:rPr>
              <a:t>     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k</a:t>
            </a:r>
            <a:r>
              <a:rPr lang="hr-HR" altLang="sr-Latn-RS" sz="2400" i="1" dirty="0">
                <a:latin typeface="Times New Roman" panose="02020603050405020304" pitchFamily="18" charset="0"/>
              </a:rPr>
              <a:t> 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hr-HR" altLang="sr-Latn-RS" sz="2400" dirty="0">
                <a:sym typeface="Symbol" panose="05050102010706020507" pitchFamily="18" charset="2"/>
              </a:rPr>
              <a:t>konstanta elastičnosti</a:t>
            </a:r>
            <a:r>
              <a:rPr lang="hr-HR" altLang="sr-Latn-RS" sz="2400" i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hr-HR" altLang="sr-Latn-R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hr-HR" dirty="0"/>
              <a:t>   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E </a:t>
            </a:r>
            <a:r>
              <a:rPr lang="hr-HR" dirty="0"/>
              <a:t>–</a:t>
            </a:r>
            <a:r>
              <a:rPr lang="hr-HR" dirty="0" err="1"/>
              <a:t>Youngov</a:t>
            </a:r>
            <a:r>
              <a:rPr lang="hr-HR" dirty="0"/>
              <a:t> modul elastičnosti( ovisi o materijalu od kojeg je tijelo načinjeno i neovisan je o deformaciji-jedno je tijelo elastičnije od drugog ako ima veći modul elastičnosti )</a:t>
            </a:r>
          </a:p>
          <a:p>
            <a:endParaRPr lang="hr-HR" dirty="0"/>
          </a:p>
          <a:p>
            <a:endParaRPr lang="hr-HR" dirty="0"/>
          </a:p>
        </p:txBody>
      </p:sp>
      <p:graphicFrame>
        <p:nvGraphicFramePr>
          <p:cNvPr id="2" name="Object 30">
            <a:extLst>
              <a:ext uri="{FF2B5EF4-FFF2-40B4-BE49-F238E27FC236}">
                <a16:creationId xmlns:a16="http://schemas.microsoft.com/office/drawing/2014/main" id="{1ED52905-32E8-EBE2-3337-18A158AD49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80717"/>
              </p:ext>
            </p:extLst>
          </p:nvPr>
        </p:nvGraphicFramePr>
        <p:xfrm>
          <a:off x="2003237" y="1749663"/>
          <a:ext cx="132080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647700" imgH="228600" progId="Equation.DSMT4">
                  <p:embed/>
                </p:oleObj>
              </mc:Choice>
              <mc:Fallback>
                <p:oleObj name="Equation" r:id="rId3" imgW="647700" imgH="228600" progId="Equation.DSMT4">
                  <p:embed/>
                  <p:pic>
                    <p:nvPicPr>
                      <p:cNvPr id="17438" name="Object 30">
                        <a:extLst>
                          <a:ext uri="{FF2B5EF4-FFF2-40B4-BE49-F238E27FC236}">
                            <a16:creationId xmlns:a16="http://schemas.microsoft.com/office/drawing/2014/main" id="{ECE45CE3-B125-2419-7DBB-F8E541D8BE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237" y="1749663"/>
                        <a:ext cx="1320800" cy="45878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9">
            <a:extLst>
              <a:ext uri="{FF2B5EF4-FFF2-40B4-BE49-F238E27FC236}">
                <a16:creationId xmlns:a16="http://schemas.microsoft.com/office/drawing/2014/main" id="{66738187-B855-D244-982E-2EFE56CE49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018634"/>
              </p:ext>
            </p:extLst>
          </p:nvPr>
        </p:nvGraphicFramePr>
        <p:xfrm>
          <a:off x="3691140" y="1563131"/>
          <a:ext cx="1116013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520474" imgH="393529" progId="Equation.DSMT4">
                  <p:embed/>
                </p:oleObj>
              </mc:Choice>
              <mc:Fallback>
                <p:oleObj name="Equation" r:id="rId5" imgW="520474" imgH="393529" progId="Equation.DSMT4">
                  <p:embed/>
                  <p:pic>
                    <p:nvPicPr>
                      <p:cNvPr id="17437" name="Object 29">
                        <a:extLst>
                          <a:ext uri="{FF2B5EF4-FFF2-40B4-BE49-F238E27FC236}">
                            <a16:creationId xmlns:a16="http://schemas.microsoft.com/office/drawing/2014/main" id="{F6BDEED2-A08F-5F53-B814-C91D0BE995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140" y="1563131"/>
                        <a:ext cx="1116013" cy="83185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245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036041" y="2249487"/>
            <a:ext cx="3281004" cy="354171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endParaRPr lang="hr-HR" sz="1500">
              <a:solidFill>
                <a:srgbClr val="FFFFFF"/>
              </a:solidFill>
            </a:endParaRPr>
          </a:p>
          <a:p>
            <a:pPr>
              <a:lnSpc>
                <a:spcPct val="110000"/>
              </a:lnSpc>
            </a:pPr>
            <a:endParaRPr lang="hr-HR" sz="1500">
              <a:solidFill>
                <a:srgbClr val="FFFFFF"/>
              </a:solidFill>
            </a:endParaRPr>
          </a:p>
          <a:p>
            <a:pPr>
              <a:lnSpc>
                <a:spcPct val="110000"/>
              </a:lnSpc>
            </a:pPr>
            <a:endParaRPr lang="hr-HR" sz="1500">
              <a:solidFill>
                <a:srgbClr val="FFFFFF"/>
              </a:solidFill>
            </a:endParaRPr>
          </a:p>
          <a:p>
            <a:pPr>
              <a:lnSpc>
                <a:spcPct val="110000"/>
              </a:lnSpc>
            </a:pPr>
            <a:endParaRPr lang="hr-HR" sz="1500">
              <a:solidFill>
                <a:srgbClr val="FFFFFF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hr-HR" sz="1500">
                <a:solidFill>
                  <a:srgbClr val="FFFFFF"/>
                </a:solidFill>
              </a:rPr>
              <a:t>UGRADNJA IMPLATANTA TEMELJI SE NA POZNAVANJU FIZIČKIH SVOJSTAVA MATERIJALA –YOUNOGOV MODUL IMPLATANTA MORA BITI VEĆI OD MODULA OKOLNOG TKIVA RADI SMANJENJA NJEGOVA NAPREZANJA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839364"/>
              </p:ext>
            </p:extLst>
          </p:nvPr>
        </p:nvGraphicFramePr>
        <p:xfrm>
          <a:off x="3240126" y="1102787"/>
          <a:ext cx="5754132" cy="4927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1676">
                  <a:extLst>
                    <a:ext uri="{9D8B030D-6E8A-4147-A177-3AD203B41FA5}">
                      <a16:colId xmlns:a16="http://schemas.microsoft.com/office/drawing/2014/main" val="197553061"/>
                    </a:ext>
                  </a:extLst>
                </a:gridCol>
                <a:gridCol w="1802456">
                  <a:extLst>
                    <a:ext uri="{9D8B030D-6E8A-4147-A177-3AD203B41FA5}">
                      <a16:colId xmlns:a16="http://schemas.microsoft.com/office/drawing/2014/main" val="1312754991"/>
                    </a:ext>
                  </a:extLst>
                </a:gridCol>
              </a:tblGrid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Materijal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E ( G Pa)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1487877142"/>
                  </a:ext>
                </a:extLst>
              </a:tr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čelik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207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4228176301"/>
                  </a:ext>
                </a:extLst>
              </a:tr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aluminij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 dirty="0"/>
                        <a:t>70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3079189655"/>
                  </a:ext>
                </a:extLst>
              </a:tr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Čvrsto koštano tkivo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18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2807983025"/>
                  </a:ext>
                </a:extLst>
              </a:tr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Kolagen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5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213407727"/>
                  </a:ext>
                </a:extLst>
              </a:tr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Guma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0,01-0,1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3244788367"/>
                  </a:ext>
                </a:extLst>
              </a:tr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Spužvasto koštano tkivo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0,08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77486752"/>
                  </a:ext>
                </a:extLst>
              </a:tr>
              <a:tr h="572163">
                <a:tc>
                  <a:txBody>
                    <a:bodyPr/>
                    <a:lstStyle/>
                    <a:p>
                      <a:pPr algn="ctr"/>
                      <a:r>
                        <a:rPr lang="hr-HR" sz="2600"/>
                        <a:t>Elastin</a:t>
                      </a:r>
                    </a:p>
                  </a:txBody>
                  <a:tcPr marL="130037" marR="130037" marT="65018" marB="650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600" dirty="0"/>
                        <a:t>0,005</a:t>
                      </a:r>
                    </a:p>
                  </a:txBody>
                  <a:tcPr marL="130037" marR="130037" marT="65018" marB="65018"/>
                </a:tc>
                <a:extLst>
                  <a:ext uri="{0D108BD9-81ED-4DB2-BD59-A6C34878D82A}">
                    <a16:rowId xmlns:a16="http://schemas.microsoft.com/office/drawing/2014/main" val="3218016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399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r-HR" sz="4000"/>
              <a:t>OBLICI DEFORMACIJA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41411" y="1863634"/>
            <a:ext cx="8263846" cy="3927567"/>
          </a:xfrm>
        </p:spPr>
        <p:txBody>
          <a:bodyPr anchor="t">
            <a:normAutofit/>
          </a:bodyPr>
          <a:lstStyle/>
          <a:p>
            <a:r>
              <a:rPr lang="hr-HR" sz="2000" dirty="0"/>
              <a:t>SAVIJANJE-deformacija koja nastaje kao kombinacija rastezanja i sabijanja</a:t>
            </a:r>
          </a:p>
          <a:p>
            <a:r>
              <a:rPr lang="hr-HR" sz="2000" dirty="0"/>
              <a:t>SMICANJE-deformacija koju uzrokuje vanjska sila na djelomično učvršćenom tijelu pri čemu se slobodna ploha pomiče u odnosu na nepomičnu</a:t>
            </a:r>
          </a:p>
          <a:p>
            <a:r>
              <a:rPr lang="hr-HR" sz="2000" dirty="0"/>
              <a:t>TORZIJA-nastaje zbog djelovanja para(dvije sile ) sila –dolazi do zakretanja gornje plohe u odnosu na donju plohu</a:t>
            </a:r>
          </a:p>
        </p:txBody>
      </p:sp>
    </p:spTree>
    <p:extLst>
      <p:ext uri="{BB962C8B-B14F-4D97-AF65-F5344CB8AC3E}">
        <p14:creationId xmlns:p14="http://schemas.microsoft.com/office/powerpoint/2010/main" val="114836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sz="4000"/>
              <a:t>NELINEARNE ELASTIČNE DEFORMACIJE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41411" y="2249487"/>
            <a:ext cx="7631927" cy="3541714"/>
          </a:xfrm>
        </p:spPr>
        <p:txBody>
          <a:bodyPr anchor="t">
            <a:normAutofit/>
          </a:bodyPr>
          <a:lstStyle/>
          <a:p>
            <a:r>
              <a:rPr lang="hr-HR" sz="2000" dirty="0"/>
              <a:t>-ne mogu se opisati </a:t>
            </a:r>
            <a:r>
              <a:rPr lang="hr-HR" sz="2000" dirty="0" err="1"/>
              <a:t>Hookovim</a:t>
            </a:r>
            <a:r>
              <a:rPr lang="hr-HR" sz="2000" dirty="0"/>
              <a:t> zakonom (modul elastičnosti nije stalan)</a:t>
            </a:r>
          </a:p>
          <a:p>
            <a:r>
              <a:rPr lang="hr-HR" sz="2000" dirty="0"/>
              <a:t>biološki materijali (tkiva u organizmu) nemaju stalan modul elastičnosti</a:t>
            </a:r>
          </a:p>
          <a:p>
            <a:r>
              <a:rPr lang="hr-HR" sz="2000" dirty="0"/>
              <a:t> zbog složene fiziološke uloge organa ,biološki materijali moraju biti prilagođeni višestrukim mehaničkim zahtjevima</a:t>
            </a:r>
          </a:p>
        </p:txBody>
      </p:sp>
    </p:spTree>
    <p:extLst>
      <p:ext uri="{BB962C8B-B14F-4D97-AF65-F5344CB8AC3E}">
        <p14:creationId xmlns:p14="http://schemas.microsoft.com/office/powerpoint/2010/main" val="313312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zervirano mjesto sadržaja 2"/>
          <p:cNvSpPr>
            <a:spLocks noGrp="1"/>
          </p:cNvSpPr>
          <p:nvPr>
            <p:ph idx="1"/>
          </p:nvPr>
        </p:nvSpPr>
        <p:spPr>
          <a:xfrm>
            <a:off x="1141411" y="740229"/>
            <a:ext cx="10475823" cy="5050972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hr-HR" sz="2000" dirty="0"/>
              <a:t>KOŽA ,ARTERIJSKE STIJENKE I POPREČNOPRUGASTI MIŠIĆI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Nemaju područje linearnih deformacija ni za male sile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-</a:t>
            </a:r>
            <a:r>
              <a:rPr lang="hr-HR" sz="2000" dirty="0" err="1"/>
              <a:t>npr-stijenka</a:t>
            </a:r>
            <a:r>
              <a:rPr lang="hr-HR" sz="2000" dirty="0"/>
              <a:t> arterije se sastoji od kolagena i elastina (E kolagena je približno 1000 puta veća od E elastina )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Primjer :Gumena traka (elastin ) i traka od trapera(kolagen )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Djelovanjem male vanjske sile traka od gume se rasteže a od trapera izravna 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Nakon sta se traka od trapera izravnala vanjska sila i nju rasteže </a:t>
            </a:r>
          </a:p>
          <a:p>
            <a:pPr>
              <a:lnSpc>
                <a:spcPct val="110000"/>
              </a:lnSpc>
            </a:pPr>
            <a:r>
              <a:rPr lang="hr-HR" sz="2000" dirty="0"/>
              <a:t>Zbog većeg modula elastičnosti , svojstva tijela su najprije određena elastičnim svojstvima kolagena pa za jednaku deformaciju potrebno je veće naprezanje</a:t>
            </a:r>
          </a:p>
          <a:p>
            <a:pPr>
              <a:lnSpc>
                <a:spcPct val="110000"/>
              </a:lnSpc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96143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r-HR" sz="4000" dirty="0"/>
              <a:t>Kosti udova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41411" y="2249487"/>
            <a:ext cx="7631927" cy="3541714"/>
          </a:xfrm>
        </p:spPr>
        <p:txBody>
          <a:bodyPr anchor="t">
            <a:noAutofit/>
          </a:bodyPr>
          <a:lstStyle/>
          <a:p>
            <a:r>
              <a:rPr lang="hr-HR" sz="2000" dirty="0"/>
              <a:t>Kosti se ponašaju kao </a:t>
            </a:r>
            <a:r>
              <a:rPr lang="hr-HR" sz="2000" dirty="0" smtClean="0"/>
              <a:t>metali 70</a:t>
            </a:r>
            <a:r>
              <a:rPr lang="hr-HR" sz="2000" dirty="0"/>
              <a:t>% mineralne tvari i 30 % kolagena </a:t>
            </a:r>
          </a:p>
          <a:p>
            <a:r>
              <a:rPr lang="hr-HR" sz="2000" dirty="0"/>
              <a:t>Elastično ponašanje određeno je svojstvima kolagena za manje deformacije , a svojstvima minerala za veće deformacije</a:t>
            </a:r>
          </a:p>
          <a:p>
            <a:r>
              <a:rPr lang="hr-HR" sz="2000" dirty="0"/>
              <a:t>Tkiva pripadaju </a:t>
            </a:r>
            <a:r>
              <a:rPr lang="hr-HR" sz="2000" dirty="0" err="1"/>
              <a:t>visokoelastičnim</a:t>
            </a:r>
            <a:r>
              <a:rPr lang="hr-HR" sz="2000" dirty="0"/>
              <a:t> tvarima </a:t>
            </a:r>
          </a:p>
          <a:p>
            <a:r>
              <a:rPr lang="hr-HR" sz="2000" dirty="0"/>
              <a:t>Imaju svojstva elastičnosti , plastičnosti i svojstva sporih elastičnih deformacija </a:t>
            </a:r>
          </a:p>
          <a:p>
            <a:r>
              <a:rPr lang="hr-HR" sz="2000" dirty="0"/>
              <a:t>Plastične deformacije su nepovratne </a:t>
            </a:r>
          </a:p>
        </p:txBody>
      </p:sp>
    </p:spTree>
    <p:extLst>
      <p:ext uri="{BB962C8B-B14F-4D97-AF65-F5344CB8AC3E}">
        <p14:creationId xmlns:p14="http://schemas.microsoft.com/office/powerpoint/2010/main" val="352881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400</Words>
  <Application>Microsoft Office PowerPoint</Application>
  <PresentationFormat>Široki zaslon</PresentationFormat>
  <Paragraphs>57</Paragraphs>
  <Slides>8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5" baseType="lpstr">
      <vt:lpstr>Arial</vt:lpstr>
      <vt:lpstr>Century Gothic</vt:lpstr>
      <vt:lpstr>Symbol</vt:lpstr>
      <vt:lpstr>Times New Roman</vt:lpstr>
      <vt:lpstr>Wingdings 3</vt:lpstr>
      <vt:lpstr>Pramen</vt:lpstr>
      <vt:lpstr>Equation</vt:lpstr>
      <vt:lpstr>ELASTIČNE DEFORMACIJE TIJELA</vt:lpstr>
      <vt:lpstr>LINEARNE ELASTIČNE DEFORMACIJE</vt:lpstr>
      <vt:lpstr>PowerPoint prezentacija</vt:lpstr>
      <vt:lpstr>PowerPoint prezentacija</vt:lpstr>
      <vt:lpstr>OBLICI DEFORMACIJA</vt:lpstr>
      <vt:lpstr>NELINEARNE ELASTIČNE DEFORMACIJE</vt:lpstr>
      <vt:lpstr>PowerPoint prezentacija</vt:lpstr>
      <vt:lpstr>Kosti udova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ELASTIČNE DEFORMACIJE TIJELA</dc:title>
  <dc:creator>Admin</dc:creator>
  <cp:lastModifiedBy>Anita Zorčić</cp:lastModifiedBy>
  <cp:revision>13</cp:revision>
  <dcterms:created xsi:type="dcterms:W3CDTF">2023-03-29T05:55:19Z</dcterms:created>
  <dcterms:modified xsi:type="dcterms:W3CDTF">2026-02-05T07:23:56Z</dcterms:modified>
</cp:coreProperties>
</file>