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b/b1/Pacemaker_GuidantMeridianSR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://hr.wikipedia.org/wiki/Datoteka:Herzschrittmacher_auf_Roentgenbild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Aritmija" TargetMode="External"/><Relationship Id="rId2" Type="http://schemas.openxmlformats.org/officeDocument/2006/relationships/hyperlink" Target="http://hr.wikipedia.org/wiki/Bradikardij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81134" y="1303475"/>
            <a:ext cx="8689976" cy="1429352"/>
          </a:xfrm>
        </p:spPr>
        <p:txBody>
          <a:bodyPr>
            <a:normAutofit/>
          </a:bodyPr>
          <a:lstStyle/>
          <a:p>
            <a:r>
              <a:rPr lang="hr-HR" b="1" dirty="0"/>
              <a:t>Elektrostimulator srca</a:t>
            </a:r>
            <a:r>
              <a:rPr lang="hr-HR" dirty="0"/>
              <a:t> ili </a:t>
            </a:r>
            <a:r>
              <a:rPr lang="hr-HR" b="1" dirty="0" err="1" smtClean="0"/>
              <a:t>pacemaker</a:t>
            </a:r>
            <a:endParaRPr lang="hr-HR" dirty="0"/>
          </a:p>
        </p:txBody>
      </p:sp>
      <p:pic>
        <p:nvPicPr>
          <p:cNvPr id="4" name="Slika 3" descr="Datoteka:Pacemaker GuidantMeridianSR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5793" y="3339511"/>
            <a:ext cx="2197100" cy="239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lika 4" descr="http://upload.wikimedia.org/wikipedia/commons/thumb/e/e6/Herzschrittmacher_auf_Roentgenbild.jpg/250px-Herzschrittmacher_auf_Roentgenbild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61760" y="3339511"/>
            <a:ext cx="2377440" cy="1960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651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Elektrostimulator srca</a:t>
            </a:r>
            <a:r>
              <a:rPr lang="hr-HR" dirty="0"/>
              <a:t> ili </a:t>
            </a:r>
            <a:r>
              <a:rPr lang="hr-HR" b="1" dirty="0" err="1"/>
              <a:t>pacemaker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913775" y="1815763"/>
            <a:ext cx="10363826" cy="4262308"/>
          </a:xfrm>
        </p:spPr>
        <p:txBody>
          <a:bodyPr>
            <a:noAutofit/>
          </a:bodyPr>
          <a:lstStyle/>
          <a:p>
            <a:r>
              <a:rPr lang="hr-HR" sz="2800" cap="none" dirty="0"/>
              <a:t>koristi se za liječenje bolesnika s sporim otkucajima </a:t>
            </a:r>
            <a:r>
              <a:rPr lang="hr-HR" sz="2800" u="sng" cap="none" dirty="0" smtClean="0"/>
              <a:t>srca</a:t>
            </a:r>
            <a:r>
              <a:rPr lang="hr-HR" sz="2800" cap="none" dirty="0" smtClean="0"/>
              <a:t> </a:t>
            </a:r>
            <a:r>
              <a:rPr lang="hr-HR" sz="2800" cap="none" dirty="0"/>
              <a:t>(</a:t>
            </a:r>
            <a:r>
              <a:rPr lang="hr-HR" sz="2800" u="sng" cap="none" dirty="0">
                <a:hlinkClick r:id="rId2" tooltip="Bradikardija"/>
              </a:rPr>
              <a:t>bradikardija</a:t>
            </a:r>
            <a:r>
              <a:rPr lang="hr-HR" sz="2800" cap="none" dirty="0"/>
              <a:t>) ili u većini slučajeva regulira srčani ritam otkucaja (primjerice kod </a:t>
            </a:r>
            <a:r>
              <a:rPr lang="hr-HR" sz="2800" u="sng" cap="none" dirty="0">
                <a:hlinkClick r:id="rId3" tooltip="Aritmija"/>
              </a:rPr>
              <a:t>aritmija</a:t>
            </a:r>
            <a:r>
              <a:rPr lang="hr-HR" sz="2800" cap="none" dirty="0"/>
              <a:t>)</a:t>
            </a:r>
          </a:p>
          <a:p>
            <a:r>
              <a:rPr lang="hr-HR" sz="2800" cap="none" dirty="0"/>
              <a:t>najčešće se primjenjuje od svih elektrostimulatora  i   omogućuje produljenje kvalitetnog života bolesnicima</a:t>
            </a:r>
          </a:p>
          <a:p>
            <a:r>
              <a:rPr lang="hr-HR" sz="2800" cap="none" dirty="0"/>
              <a:t>uređaj potiče srčani mišić uz pomoć električnih impulsa na redovne kontrakcije</a:t>
            </a:r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31257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913774" y="1240971"/>
            <a:ext cx="10363826" cy="5238205"/>
          </a:xfrm>
        </p:spPr>
        <p:txBody>
          <a:bodyPr>
            <a:normAutofit/>
          </a:bodyPr>
          <a:lstStyle/>
          <a:p>
            <a:r>
              <a:rPr lang="hr-HR" sz="2800" cap="none" dirty="0" smtClean="0"/>
              <a:t>sastoji se </a:t>
            </a:r>
            <a:r>
              <a:rPr lang="hr-HR" sz="2800" u="sng" cap="none" dirty="0" smtClean="0"/>
              <a:t>baterije</a:t>
            </a:r>
            <a:r>
              <a:rPr lang="hr-HR" sz="2800" cap="none" dirty="0" smtClean="0"/>
              <a:t> koja odašilje </a:t>
            </a:r>
            <a:r>
              <a:rPr lang="hr-HR" sz="2800" u="sng" cap="none" dirty="0" smtClean="0"/>
              <a:t>impulse</a:t>
            </a:r>
            <a:r>
              <a:rPr lang="hr-HR" sz="2800" cap="none" dirty="0" smtClean="0"/>
              <a:t>, </a:t>
            </a:r>
            <a:r>
              <a:rPr lang="hr-HR" sz="2800" u="sng" cap="none" dirty="0" smtClean="0"/>
              <a:t>elektroda</a:t>
            </a:r>
            <a:r>
              <a:rPr lang="hr-HR" sz="2800" cap="none" dirty="0" smtClean="0"/>
              <a:t> i elektronike koja se nalazi u kućištu</a:t>
            </a:r>
          </a:p>
          <a:p>
            <a:r>
              <a:rPr lang="hr-HR" sz="2800" cap="none" dirty="0" smtClean="0"/>
              <a:t>prijenosni elektrostimulator srca  razvijen je  1957.g. -</a:t>
            </a:r>
            <a:r>
              <a:rPr lang="hr-HR" sz="2800" u="sng" cap="none" dirty="0" err="1"/>
              <a:t>E</a:t>
            </a:r>
            <a:r>
              <a:rPr lang="hr-HR" sz="2800" u="sng" cap="none" dirty="0" err="1" smtClean="0"/>
              <a:t>arl</a:t>
            </a:r>
            <a:r>
              <a:rPr lang="hr-HR" sz="2800" u="sng" cap="none" dirty="0" smtClean="0"/>
              <a:t> </a:t>
            </a:r>
            <a:r>
              <a:rPr lang="hr-HR" sz="2800" u="sng" cap="none" dirty="0" err="1"/>
              <a:t>B</a:t>
            </a:r>
            <a:r>
              <a:rPr lang="hr-HR" sz="2800" u="sng" cap="none" dirty="0" err="1" smtClean="0"/>
              <a:t>akken</a:t>
            </a:r>
            <a:r>
              <a:rPr lang="hr-HR" sz="2800" cap="none" dirty="0" smtClean="0"/>
              <a:t>, osnivač tvrtke </a:t>
            </a:r>
            <a:r>
              <a:rPr lang="hr-HR" sz="2800" cap="none" dirty="0"/>
              <a:t>M</a:t>
            </a:r>
            <a:r>
              <a:rPr lang="hr-HR" sz="2800" cap="none" dirty="0" smtClean="0"/>
              <a:t>edtronic.</a:t>
            </a:r>
          </a:p>
          <a:p>
            <a:r>
              <a:rPr lang="hr-HR" sz="2800" cap="none" dirty="0" smtClean="0"/>
              <a:t>prvi put je ugrađen u ljudsko srce 8. listopada 1958. g. - liječnik </a:t>
            </a:r>
            <a:r>
              <a:rPr lang="hr-HR" sz="2800" u="sng" cap="none" dirty="0" err="1" smtClean="0"/>
              <a:t>Ake</a:t>
            </a:r>
            <a:r>
              <a:rPr lang="hr-HR" sz="2800" u="sng" cap="none" dirty="0" smtClean="0"/>
              <a:t> </a:t>
            </a:r>
            <a:r>
              <a:rPr lang="hr-HR" sz="2800" u="sng" cap="none" dirty="0" err="1" smtClean="0"/>
              <a:t>Senning</a:t>
            </a:r>
            <a:r>
              <a:rPr lang="hr-HR" sz="2800" cap="none" dirty="0" smtClean="0"/>
              <a:t> </a:t>
            </a:r>
            <a:r>
              <a:rPr lang="hr-HR" sz="2800" cap="none" dirty="0"/>
              <a:t>,</a:t>
            </a:r>
            <a:r>
              <a:rPr lang="hr-HR" sz="2800" u="sng" cap="none" dirty="0" smtClean="0"/>
              <a:t>Stockholm</a:t>
            </a:r>
            <a:endParaRPr lang="hr-HR" sz="2800" cap="none" dirty="0" smtClean="0"/>
          </a:p>
          <a:p>
            <a:r>
              <a:rPr lang="hr-HR" sz="2800" cap="none" dirty="0" smtClean="0"/>
              <a:t>najjednostavniji tip daje nepromjenjiv srčani ritam za vrijeme svog rada-</a:t>
            </a:r>
            <a:r>
              <a:rPr lang="hr-HR" sz="2800" cap="none" dirty="0" err="1" smtClean="0"/>
              <a:t>asinhroni</a:t>
            </a:r>
            <a:r>
              <a:rPr lang="hr-HR" sz="2800" cap="none" dirty="0" smtClean="0"/>
              <a:t> </a:t>
            </a:r>
            <a:r>
              <a:rPr lang="hr-HR" sz="2800" cap="none" dirty="0" err="1" smtClean="0"/>
              <a:t>pacemaker</a:t>
            </a:r>
            <a:r>
              <a:rPr lang="hr-HR" sz="2800" cap="none" dirty="0" smtClean="0"/>
              <a:t>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157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5946" y="0"/>
            <a:ext cx="10364451" cy="1596177"/>
          </a:xfrm>
        </p:spPr>
        <p:txBody>
          <a:bodyPr/>
          <a:lstStyle/>
          <a:p>
            <a:r>
              <a:rPr lang="hr-HR" dirty="0" smtClean="0"/>
              <a:t>Defibrilator</a:t>
            </a:r>
            <a:endParaRPr lang="hr-HR" dirty="0"/>
          </a:p>
        </p:txBody>
      </p:sp>
      <p:sp>
        <p:nvSpPr>
          <p:cNvPr id="8" name="AutoShape 10" descr="Pojam defibrilacije » defibrilatori.hr"/>
          <p:cNvSpPr>
            <a:spLocks noGrp="1" noChangeAspect="1" noChangeArrowheads="1"/>
          </p:cNvSpPr>
          <p:nvPr>
            <p:ph sz="quarter" idx="13"/>
          </p:nvPr>
        </p:nvSpPr>
        <p:spPr bwMode="auto">
          <a:xfrm>
            <a:off x="325946" y="1226061"/>
            <a:ext cx="10363826" cy="342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hr-HR" sz="2400" b="1" u="sng" cap="none" dirty="0" smtClean="0"/>
          </a:p>
          <a:p>
            <a:r>
              <a:rPr lang="hr-HR" sz="2400" b="1" u="sng" cap="none" dirty="0" smtClean="0"/>
              <a:t>defibrilacija</a:t>
            </a:r>
            <a:r>
              <a:rPr lang="hr-HR" sz="2400" u="sng" cap="none" dirty="0" smtClean="0"/>
              <a:t> je primjena blagih i kontroliranih </a:t>
            </a:r>
            <a:r>
              <a:rPr lang="hr-HR" sz="2400" u="sng" cap="none" dirty="0" err="1" smtClean="0"/>
              <a:t>elektro</a:t>
            </a:r>
            <a:r>
              <a:rPr lang="hr-HR" sz="2400" u="sng" cap="none" dirty="0" smtClean="0"/>
              <a:t>-šokova na predjelu grudi ili direktno na srcu kako bi se reaktivirao ili normalizirao njegov rad </a:t>
            </a:r>
          </a:p>
          <a:p>
            <a:r>
              <a:rPr lang="hr-HR" sz="2400" u="sng" cap="none" dirty="0" smtClean="0"/>
              <a:t>primjenjuju se udari istosmjerne električne struje putem defibrilatora </a:t>
            </a:r>
          </a:p>
          <a:p>
            <a:endParaRPr lang="hr-HR" sz="2400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21" y="3727460"/>
            <a:ext cx="2362337" cy="236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9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913774" y="679270"/>
            <a:ext cx="10363826" cy="5111930"/>
          </a:xfrm>
        </p:spPr>
        <p:txBody>
          <a:bodyPr>
            <a:normAutofit/>
          </a:bodyPr>
          <a:lstStyle/>
          <a:p>
            <a:endParaRPr lang="hr-HR" sz="2400" u="sng" cap="none" dirty="0" smtClean="0"/>
          </a:p>
          <a:p>
            <a:r>
              <a:rPr lang="hr-HR" sz="2400" u="sng" cap="none" dirty="0" smtClean="0"/>
              <a:t>defibrilacija se izvodi pomoću defibrilatora</a:t>
            </a:r>
          </a:p>
          <a:p>
            <a:r>
              <a:rPr lang="hr-HR" sz="2400" u="sng" cap="none" dirty="0" smtClean="0"/>
              <a:t>dvije vrste :</a:t>
            </a:r>
            <a:endParaRPr lang="hr-HR" sz="2400" cap="none" dirty="0" smtClean="0"/>
          </a:p>
          <a:p>
            <a:pPr lvl="0"/>
            <a:r>
              <a:rPr lang="hr-HR" sz="2400" cap="none" dirty="0" smtClean="0"/>
              <a:t>automatski vanjski defibrilator (</a:t>
            </a:r>
            <a:r>
              <a:rPr lang="hr-HR" sz="2400" cap="none" dirty="0" err="1" smtClean="0"/>
              <a:t>aed</a:t>
            </a:r>
            <a:r>
              <a:rPr lang="hr-HR" sz="2400" cap="none" dirty="0" smtClean="0"/>
              <a:t>),kojeg mogu koristiti i laici, jer sam procjenjuje srčani ritam ali ne </a:t>
            </a:r>
            <a:r>
              <a:rPr lang="hr-HR" sz="2400" cap="none" dirty="0" err="1" smtClean="0"/>
              <a:t>defibrilira</a:t>
            </a:r>
            <a:r>
              <a:rPr lang="hr-HR" sz="2400" cap="none" dirty="0" smtClean="0"/>
              <a:t> automatski već to čini spašavatelj</a:t>
            </a:r>
          </a:p>
          <a:p>
            <a:pPr lvl="0"/>
            <a:r>
              <a:rPr lang="hr-HR" sz="2400" cap="none" dirty="0" smtClean="0"/>
              <a:t>ručni vanjski defibrilator kakvim se koristi stručno medicinsko osoblje.</a:t>
            </a:r>
          </a:p>
          <a:p>
            <a:r>
              <a:rPr lang="hr-HR" sz="2400" cap="none" dirty="0" smtClean="0"/>
              <a:t>za obje vrste </a:t>
            </a:r>
            <a:r>
              <a:rPr lang="hr-HR" sz="2400" cap="none" dirty="0" err="1" smtClean="0"/>
              <a:t>defibriltora</a:t>
            </a:r>
            <a:r>
              <a:rPr lang="hr-HR" sz="2400" cap="none" dirty="0" smtClean="0"/>
              <a:t> potrebna je stručna edukacija.</a:t>
            </a:r>
          </a:p>
          <a:p>
            <a:endParaRPr lang="hr-HR" sz="2400" cap="none" dirty="0"/>
          </a:p>
        </p:txBody>
      </p:sp>
    </p:spTree>
    <p:extLst>
      <p:ext uri="{BB962C8B-B14F-4D97-AF65-F5344CB8AC3E}">
        <p14:creationId xmlns:p14="http://schemas.microsoft.com/office/powerpoint/2010/main" val="147448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819645" y="1343554"/>
            <a:ext cx="10363826" cy="5294810"/>
          </a:xfrm>
        </p:spPr>
        <p:txBody>
          <a:bodyPr>
            <a:normAutofit/>
          </a:bodyPr>
          <a:lstStyle/>
          <a:p>
            <a:r>
              <a:rPr lang="hr-HR" sz="2400" u="sng" cap="none" dirty="0" smtClean="0"/>
              <a:t>fibrilacija  može nastati kod srčanog infarkta i nekih srčanih aritmija te</a:t>
            </a:r>
            <a:r>
              <a:rPr lang="hr-HR" sz="2400" cap="none" dirty="0" smtClean="0"/>
              <a:t> </a:t>
            </a:r>
            <a:r>
              <a:rPr lang="hr-HR" sz="2400" u="sng" cap="none" dirty="0" smtClean="0"/>
              <a:t>prolaskom struje kroz srce </a:t>
            </a:r>
          </a:p>
          <a:p>
            <a:r>
              <a:rPr lang="hr-HR" sz="2400" u="sng" cap="none" dirty="0" smtClean="0"/>
              <a:t> može se  zaustaviti prolaskom jake struje kroz srce koja mora biti nekoliko puta veća od one što je može izazvati</a:t>
            </a:r>
          </a:p>
          <a:p>
            <a:r>
              <a:rPr lang="hr-HR" sz="2400" u="sng" cap="none" dirty="0" smtClean="0"/>
              <a:t> kod bolesnog srca često vrlo slaba struja može izazvati fibrilaciju</a:t>
            </a:r>
          </a:p>
          <a:p>
            <a:r>
              <a:rPr lang="hr-HR" sz="2400" u="sng" cap="none" dirty="0" smtClean="0"/>
              <a:t>struja veličine oko 2A,</a:t>
            </a:r>
            <a:r>
              <a:rPr lang="hr-HR" sz="2400" cap="none" dirty="0" smtClean="0"/>
              <a:t> primijenjena žličastim elektrodama izravno na srce, </a:t>
            </a:r>
            <a:r>
              <a:rPr lang="hr-HR" sz="2400" u="sng" cap="none" dirty="0" smtClean="0"/>
              <a:t>dovoljna je da u većine pacijenata zaustavi fibrilaciju srca</a:t>
            </a:r>
            <a:r>
              <a:rPr lang="hr-HR" sz="2400" cap="none" dirty="0" smtClean="0"/>
              <a:t>. </a:t>
            </a:r>
            <a:endParaRPr lang="hr-HR" sz="2400" cap="none" dirty="0"/>
          </a:p>
        </p:txBody>
      </p:sp>
    </p:spTree>
    <p:extLst>
      <p:ext uri="{BB962C8B-B14F-4D97-AF65-F5344CB8AC3E}">
        <p14:creationId xmlns:p14="http://schemas.microsoft.com/office/powerpoint/2010/main" val="25567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665580" y="1197583"/>
            <a:ext cx="10363826" cy="5862507"/>
          </a:xfrm>
        </p:spPr>
        <p:txBody>
          <a:bodyPr/>
          <a:lstStyle/>
          <a:p>
            <a:r>
              <a:rPr lang="hr-HR" sz="2400" cap="none" dirty="0" smtClean="0"/>
              <a:t>nakon kratkotrajnog </a:t>
            </a:r>
            <a:r>
              <a:rPr lang="hr-HR" sz="2400" cap="none" dirty="0" err="1" smtClean="0"/>
              <a:t>beznaponskog</a:t>
            </a:r>
            <a:r>
              <a:rPr lang="hr-HR" sz="2400" cap="none" dirty="0" smtClean="0"/>
              <a:t> stanja srca u povoljnim okolnostima može se pojaviti srčani ritam </a:t>
            </a:r>
          </a:p>
          <a:p>
            <a:r>
              <a:rPr lang="hr-HR" sz="2400" cap="none" dirty="0" smtClean="0"/>
              <a:t>ako se ovaj srčani ritam ne pojavi, može se strujni udar ponoviti još nekoliko puta dok se ne pojavi normalan srčani ritam</a:t>
            </a:r>
          </a:p>
          <a:p>
            <a:r>
              <a:rPr lang="hr-HR" sz="2400" cap="none" dirty="0" smtClean="0"/>
              <a:t> katkada višestruka stimulacija ne završi uspješno </a:t>
            </a:r>
          </a:p>
          <a:p>
            <a:r>
              <a:rPr lang="hr-HR" sz="2400" cap="none" dirty="0" smtClean="0"/>
              <a:t>žličaste elektrode mogu dobro obuhvatiti srce i upotrebljavaju se pri operacijama na otvorenom srcu</a:t>
            </a:r>
          </a:p>
          <a:p>
            <a:r>
              <a:rPr lang="hr-HR" sz="2400" cap="none" dirty="0" smtClean="0"/>
              <a:t> inače se upotrebljavaju vanjske elektrode koje se prislanjaju na prsa</a:t>
            </a:r>
          </a:p>
          <a:p>
            <a:r>
              <a:rPr lang="hr-HR" sz="2400" cap="none" dirty="0" smtClean="0"/>
              <a:t> tada su potrebne jače struje, od približno 5 do 6 A, da bi se zaustavila fibrilacija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66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Kapljica</Template>
  <TotalTime>90</TotalTime>
  <Words>356</Words>
  <Application>Microsoft Office PowerPoint</Application>
  <PresentationFormat>Široki zaslon</PresentationFormat>
  <Paragraphs>29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0" baseType="lpstr">
      <vt:lpstr>Arial</vt:lpstr>
      <vt:lpstr>Tw Cen MT</vt:lpstr>
      <vt:lpstr>Kapljica</vt:lpstr>
      <vt:lpstr>Elektrostimulator srca ili pacemaker</vt:lpstr>
      <vt:lpstr>Elektrostimulator srca ili pacemaker</vt:lpstr>
      <vt:lpstr>PowerPoint prezentacija</vt:lpstr>
      <vt:lpstr>Defibrilator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Elektrostimulator srca ili pacemaker</dc:title>
  <dc:creator>Admin</dc:creator>
  <cp:lastModifiedBy>Anita Zorčić</cp:lastModifiedBy>
  <cp:revision>7</cp:revision>
  <dcterms:created xsi:type="dcterms:W3CDTF">2023-02-06T07:10:38Z</dcterms:created>
  <dcterms:modified xsi:type="dcterms:W3CDTF">2026-02-05T07:25:10Z</dcterms:modified>
</cp:coreProperties>
</file>