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4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8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58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4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9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08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56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3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6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6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4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6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1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3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1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52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1784" y="1964267"/>
            <a:ext cx="9958342" cy="1327573"/>
          </a:xfrm>
        </p:spPr>
        <p:txBody>
          <a:bodyPr>
            <a:normAutofit fontScale="90000"/>
          </a:bodyPr>
          <a:lstStyle/>
          <a:p>
            <a:r>
              <a:rPr lang="hr-HR" dirty="0"/>
              <a:t>De </a:t>
            </a:r>
            <a:r>
              <a:rPr lang="hr-HR" dirty="0" err="1"/>
              <a:t>medicinae</a:t>
            </a:r>
            <a:r>
              <a:rPr lang="hr-HR" dirty="0"/>
              <a:t> </a:t>
            </a:r>
            <a:r>
              <a:rPr lang="hr-HR" dirty="0" err="1"/>
              <a:t>veterrimae</a:t>
            </a:r>
            <a:r>
              <a:rPr lang="hr-HR" dirty="0"/>
              <a:t> </a:t>
            </a:r>
            <a:r>
              <a:rPr lang="hr-HR" dirty="0" err="1"/>
              <a:t>historia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01931" y="4929779"/>
            <a:ext cx="9448800" cy="685800"/>
          </a:xfrm>
        </p:spPr>
        <p:txBody>
          <a:bodyPr/>
          <a:lstStyle/>
          <a:p>
            <a:r>
              <a:rPr lang="hr-HR" dirty="0"/>
              <a:t>AULUS CORNELIUS CELSUS, De medicina</a:t>
            </a:r>
          </a:p>
        </p:txBody>
      </p:sp>
    </p:spTree>
    <p:extLst>
      <p:ext uri="{BB962C8B-B14F-4D97-AF65-F5344CB8AC3E}">
        <p14:creationId xmlns:p14="http://schemas.microsoft.com/office/powerpoint/2010/main" val="385319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BFA42B-DC5D-82C4-2110-BF474214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243841"/>
            <a:ext cx="10977880" cy="1178560"/>
          </a:xfrm>
        </p:spPr>
        <p:txBody>
          <a:bodyPr/>
          <a:lstStyle/>
          <a:p>
            <a:pPr algn="l"/>
            <a:r>
              <a:rPr lang="hr-HR" sz="40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Respondete</a:t>
            </a:r>
            <a:r>
              <a:rPr lang="hr-HR" sz="4000" b="1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hr-HR" cap="none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01B0D3-F44D-7E97-C6C6-44A462136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534160"/>
            <a:ext cx="11069320" cy="468452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Quid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medicina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aegris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promittit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80340">
              <a:lnSpc>
                <a:spcPct val="107000"/>
              </a:lnSpc>
            </a:pP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Sanitatem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-zdravlje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medicina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sanitatem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promittit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80340">
              <a:lnSpc>
                <a:spcPct val="107000"/>
              </a:lnSpc>
            </a:pP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Aegris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bolesnicima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Quid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corporibus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promittit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80340">
              <a:lnSpc>
                <a:spcPct val="107000"/>
              </a:lnSpc>
            </a:pP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hranu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hr-HR" sz="2400" b="1" dirty="0">
                <a:effectLst/>
              </a:rPr>
              <a:t>4. </a:t>
            </a:r>
            <a:r>
              <a:rPr lang="hr-HR" sz="2400" b="1" dirty="0" err="1">
                <a:effectLst/>
              </a:rPr>
              <a:t>Cui</a:t>
            </a:r>
            <a:r>
              <a:rPr lang="hr-HR" sz="2400" b="1" dirty="0">
                <a:effectLst/>
              </a:rPr>
              <a:t> </a:t>
            </a:r>
            <a:r>
              <a:rPr lang="hr-HR" sz="2400" b="1" dirty="0" err="1">
                <a:effectLst/>
              </a:rPr>
              <a:t>agricultura</a:t>
            </a:r>
            <a:r>
              <a:rPr lang="hr-HR" sz="2400" b="1" dirty="0">
                <a:effectLst/>
              </a:rPr>
              <a:t> </a:t>
            </a:r>
            <a:r>
              <a:rPr lang="hr-HR" sz="2400" b="1" dirty="0" err="1">
                <a:effectLst/>
              </a:rPr>
              <a:t>alimenta</a:t>
            </a:r>
            <a:r>
              <a:rPr lang="hr-HR" sz="2400" b="1" dirty="0">
                <a:effectLst/>
              </a:rPr>
              <a:t> </a:t>
            </a:r>
            <a:r>
              <a:rPr lang="hr-HR" sz="2400" b="1" dirty="0" err="1">
                <a:effectLst/>
              </a:rPr>
              <a:t>promittit</a:t>
            </a:r>
            <a:r>
              <a:rPr lang="hr-HR" sz="2400" b="1" dirty="0">
                <a:effectLst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hr-HR" sz="2400" b="1" dirty="0" err="1">
                <a:solidFill>
                  <a:srgbClr val="FFFF00"/>
                </a:solidFill>
                <a:effectLst/>
              </a:rPr>
              <a:t>Sanis</a:t>
            </a:r>
            <a:r>
              <a:rPr lang="hr-HR" sz="2400" b="1" dirty="0">
                <a:solidFill>
                  <a:srgbClr val="FFFF00"/>
                </a:solidFill>
                <a:effectLst/>
              </a:rPr>
              <a:t> </a:t>
            </a:r>
            <a:r>
              <a:rPr lang="hr-HR" sz="2400" b="1" dirty="0" err="1">
                <a:solidFill>
                  <a:srgbClr val="FFFF00"/>
                </a:solidFill>
                <a:effectLst/>
              </a:rPr>
              <a:t>corporibus</a:t>
            </a:r>
            <a:r>
              <a:rPr lang="hr-HR" sz="2400" b="1" dirty="0">
                <a:solidFill>
                  <a:srgbClr val="FFFF00"/>
                </a:solidFill>
                <a:effectLst/>
              </a:rPr>
              <a:t> –zdravim tijelima </a:t>
            </a:r>
            <a:r>
              <a:rPr lang="hr-HR" sz="2400" b="1" dirty="0">
                <a:solidFill>
                  <a:schemeClr val="bg1"/>
                </a:solidFill>
                <a:effectLst/>
              </a:rPr>
              <a:t>tijelima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43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44467A-DE5E-CE9F-ECB0-E1946F9A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863600"/>
            <a:ext cx="11755120" cy="557784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Quid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imperitissimae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auxilium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vulnerum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morborumque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noverunt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80340">
              <a:lnSpc>
                <a:spcPct val="107000"/>
              </a:lnSpc>
            </a:pP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Herbas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alia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prompta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trave i druge ljekarije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apud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Graecos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vetustissimus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auctor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medicinae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celebratus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80340">
              <a:lnSpc>
                <a:spcPct val="107000"/>
              </a:lnSpc>
            </a:pP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Aesculapius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Eskulap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deorum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numerum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receptus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180340">
              <a:lnSpc>
                <a:spcPct val="107000"/>
              </a:lnSpc>
            </a:pP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Aesculapius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Eskulap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Aesculapius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deorum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numerum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receptus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Quoniam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hanc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scientiam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adhuc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rudem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vulgarem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excoluerat</a:t>
            </a:r>
            <a:r>
              <a:rPr lang="hr-HR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Jer bijaše cijenio više tu znanost dotad neuku i prostu</a:t>
            </a:r>
            <a:r>
              <a:rPr lang="hr-HR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66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FFCA5E-19E1-9BF4-F0AD-27D50D45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132081"/>
            <a:ext cx="11028680" cy="985520"/>
          </a:xfrm>
        </p:spPr>
        <p:txBody>
          <a:bodyPr/>
          <a:lstStyle/>
          <a:p>
            <a:pPr algn="l"/>
            <a:r>
              <a:rPr lang="hr-HR" sz="3600" b="1" cap="none" dirty="0" err="1">
                <a:solidFill>
                  <a:srgbClr val="FFC000"/>
                </a:solidFill>
              </a:rPr>
              <a:t>Traducite</a:t>
            </a:r>
            <a:r>
              <a:rPr lang="hr-HR" b="1" cap="none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FC45A8-2D13-376A-D63E-266D3B9AB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483362"/>
            <a:ext cx="11028680" cy="4735324"/>
          </a:xfrm>
        </p:spPr>
        <p:txBody>
          <a:bodyPr/>
          <a:lstStyle/>
          <a:p>
            <a:r>
              <a:rPr lang="hr-HR" sz="2800" dirty="0" err="1"/>
              <a:t>Ut</a:t>
            </a:r>
            <a:r>
              <a:rPr lang="hr-HR" sz="2800" dirty="0"/>
              <a:t> </a:t>
            </a:r>
            <a:r>
              <a:rPr lang="hr-HR" sz="2800" dirty="0" err="1"/>
              <a:t>medicus</a:t>
            </a:r>
            <a:r>
              <a:rPr lang="hr-HR" sz="2800" dirty="0"/>
              <a:t> </a:t>
            </a:r>
            <a:r>
              <a:rPr lang="hr-HR" sz="2800" dirty="0" err="1"/>
              <a:t>aegris</a:t>
            </a:r>
            <a:r>
              <a:rPr lang="hr-HR" sz="2800" dirty="0"/>
              <a:t> </a:t>
            </a:r>
            <a:r>
              <a:rPr lang="hr-HR" sz="2800" dirty="0" err="1"/>
              <a:t>sanitatem</a:t>
            </a:r>
            <a:r>
              <a:rPr lang="hr-HR" sz="2800" dirty="0"/>
              <a:t>, sic </a:t>
            </a:r>
            <a:r>
              <a:rPr lang="hr-HR" sz="2800" dirty="0" err="1"/>
              <a:t>philosophus</a:t>
            </a:r>
            <a:r>
              <a:rPr lang="hr-HR" sz="2800" dirty="0"/>
              <a:t> </a:t>
            </a:r>
            <a:r>
              <a:rPr lang="hr-HR" sz="2800" dirty="0" err="1"/>
              <a:t>felicitatem</a:t>
            </a:r>
            <a:r>
              <a:rPr lang="hr-HR" sz="2800" dirty="0"/>
              <a:t> </a:t>
            </a:r>
            <a:r>
              <a:rPr lang="hr-HR" sz="2800" dirty="0" err="1"/>
              <a:t>hominibus</a:t>
            </a:r>
            <a:r>
              <a:rPr lang="hr-HR" sz="2800" dirty="0"/>
              <a:t> </a:t>
            </a:r>
            <a:r>
              <a:rPr lang="hr-HR" sz="2800" dirty="0" err="1"/>
              <a:t>promittit</a:t>
            </a:r>
            <a:r>
              <a:rPr lang="hr-HR" sz="2800" dirty="0"/>
              <a:t>.</a:t>
            </a:r>
          </a:p>
          <a:p>
            <a:r>
              <a:rPr lang="hr-HR" sz="2800" dirty="0" err="1"/>
              <a:t>Etiam</a:t>
            </a:r>
            <a:r>
              <a:rPr lang="hr-HR" sz="2800" dirty="0"/>
              <a:t> </a:t>
            </a:r>
            <a:r>
              <a:rPr lang="hr-HR" sz="2800" dirty="0" err="1"/>
              <a:t>temporibus</a:t>
            </a:r>
            <a:r>
              <a:rPr lang="hr-HR" sz="2800" dirty="0"/>
              <a:t> </a:t>
            </a:r>
            <a:r>
              <a:rPr lang="hr-HR" sz="2800" dirty="0" err="1"/>
              <a:t>hodiernis</a:t>
            </a:r>
            <a:r>
              <a:rPr lang="hr-HR" sz="2800" dirty="0"/>
              <a:t> </a:t>
            </a:r>
            <a:r>
              <a:rPr lang="hr-HR" sz="2800" dirty="0" err="1"/>
              <a:t>homines</a:t>
            </a:r>
            <a:r>
              <a:rPr lang="hr-HR" sz="2800" dirty="0"/>
              <a:t> multi </a:t>
            </a:r>
            <a:r>
              <a:rPr lang="hr-HR" sz="2800" dirty="0" err="1"/>
              <a:t>herbas</a:t>
            </a:r>
            <a:r>
              <a:rPr lang="hr-HR" sz="2800" dirty="0"/>
              <a:t> </a:t>
            </a:r>
            <a:r>
              <a:rPr lang="hr-HR" sz="2800" dirty="0" err="1"/>
              <a:t>salubres</a:t>
            </a:r>
            <a:r>
              <a:rPr lang="hr-HR" sz="2800" dirty="0"/>
              <a:t> </a:t>
            </a:r>
            <a:r>
              <a:rPr lang="hr-HR" sz="2800" dirty="0" err="1"/>
              <a:t>noscunt</a:t>
            </a:r>
            <a:r>
              <a:rPr lang="hr-HR" sz="2800" dirty="0"/>
              <a:t>.</a:t>
            </a:r>
          </a:p>
          <a:p>
            <a:r>
              <a:rPr lang="hr-HR" sz="2800" dirty="0" err="1"/>
              <a:t>Ut</a:t>
            </a:r>
            <a:r>
              <a:rPr lang="hr-HR" sz="2800" dirty="0"/>
              <a:t> </a:t>
            </a:r>
            <a:r>
              <a:rPr lang="hr-HR" sz="2800" dirty="0" err="1"/>
              <a:t>imperitissimae</a:t>
            </a:r>
            <a:r>
              <a:rPr lang="hr-HR" sz="2800" dirty="0"/>
              <a:t> </a:t>
            </a:r>
            <a:r>
              <a:rPr lang="hr-HR" sz="2800" dirty="0" err="1"/>
              <a:t>gentes</a:t>
            </a:r>
            <a:r>
              <a:rPr lang="hr-HR" sz="2800" dirty="0"/>
              <a:t> </a:t>
            </a:r>
            <a:r>
              <a:rPr lang="hr-HR" sz="2800" dirty="0" err="1"/>
              <a:t>herbas</a:t>
            </a:r>
            <a:r>
              <a:rPr lang="hr-HR" sz="2800" dirty="0"/>
              <a:t> </a:t>
            </a:r>
            <a:r>
              <a:rPr lang="hr-HR" sz="2800" dirty="0" err="1"/>
              <a:t>salubres</a:t>
            </a:r>
            <a:r>
              <a:rPr lang="hr-HR" sz="2800" dirty="0"/>
              <a:t> </a:t>
            </a:r>
            <a:r>
              <a:rPr lang="hr-HR" sz="2800" dirty="0" err="1"/>
              <a:t>noverunt</a:t>
            </a:r>
            <a:r>
              <a:rPr lang="hr-HR" sz="2800" dirty="0"/>
              <a:t>, sic </a:t>
            </a:r>
            <a:r>
              <a:rPr lang="hr-HR" sz="2800" dirty="0" err="1"/>
              <a:t>temporibus</a:t>
            </a:r>
            <a:r>
              <a:rPr lang="hr-HR" sz="2800" dirty="0"/>
              <a:t>  </a:t>
            </a:r>
            <a:r>
              <a:rPr lang="hr-HR" sz="2800" dirty="0" err="1"/>
              <a:t>hodiernis</a:t>
            </a:r>
            <a:r>
              <a:rPr lang="hr-HR" sz="2800" dirty="0"/>
              <a:t> multi </a:t>
            </a:r>
            <a:r>
              <a:rPr lang="hr-HR" sz="2800" dirty="0" err="1"/>
              <a:t>homines</a:t>
            </a:r>
            <a:r>
              <a:rPr lang="hr-HR" sz="2800" dirty="0"/>
              <a:t> </a:t>
            </a:r>
            <a:r>
              <a:rPr lang="hr-HR" sz="2800" dirty="0" err="1"/>
              <a:t>herbas</a:t>
            </a:r>
            <a:r>
              <a:rPr lang="hr-HR" sz="2800" dirty="0"/>
              <a:t> </a:t>
            </a:r>
            <a:r>
              <a:rPr lang="hr-HR" sz="2800" dirty="0" err="1"/>
              <a:t>salubres</a:t>
            </a:r>
            <a:r>
              <a:rPr lang="hr-HR" sz="2800" dirty="0"/>
              <a:t> </a:t>
            </a:r>
            <a:r>
              <a:rPr lang="hr-HR" sz="2800" dirty="0" err="1"/>
              <a:t>noscunt</a:t>
            </a:r>
            <a:r>
              <a:rPr lang="hr-HR" sz="2800" dirty="0"/>
              <a:t>. </a:t>
            </a:r>
          </a:p>
          <a:p>
            <a:r>
              <a:rPr lang="hr-HR" sz="2800" dirty="0" err="1"/>
              <a:t>Graeci</a:t>
            </a:r>
            <a:r>
              <a:rPr lang="hr-HR" sz="2800" dirty="0"/>
              <a:t> </a:t>
            </a:r>
            <a:r>
              <a:rPr lang="hr-HR" sz="2800" dirty="0" err="1"/>
              <a:t>antiqui</a:t>
            </a:r>
            <a:r>
              <a:rPr lang="hr-HR" sz="2800" dirty="0"/>
              <a:t> </a:t>
            </a:r>
            <a:r>
              <a:rPr lang="hr-HR" sz="2800" dirty="0" err="1"/>
              <a:t>Aesculapium</a:t>
            </a:r>
            <a:r>
              <a:rPr lang="hr-HR" sz="2800" dirty="0"/>
              <a:t> sic </a:t>
            </a:r>
            <a:r>
              <a:rPr lang="hr-HR" sz="2800" dirty="0" err="1"/>
              <a:t>celebraverunt</a:t>
            </a:r>
            <a:r>
              <a:rPr lang="hr-HR" sz="2800" dirty="0"/>
              <a:t>, </a:t>
            </a:r>
            <a:r>
              <a:rPr lang="hr-HR" sz="2800" dirty="0" err="1"/>
              <a:t>quasi</a:t>
            </a:r>
            <a:r>
              <a:rPr lang="hr-HR" sz="2800" dirty="0"/>
              <a:t> </a:t>
            </a:r>
            <a:r>
              <a:rPr lang="hr-HR" sz="2800" dirty="0" err="1"/>
              <a:t>deus</a:t>
            </a:r>
            <a:r>
              <a:rPr lang="hr-HR" sz="2800" dirty="0"/>
              <a:t> </a:t>
            </a:r>
            <a:r>
              <a:rPr lang="hr-HR" sz="2800" dirty="0" err="1"/>
              <a:t>esset</a:t>
            </a:r>
            <a:r>
              <a:rPr lang="hr-HR" sz="2800" dirty="0"/>
              <a:t>.</a:t>
            </a:r>
          </a:p>
          <a:p>
            <a:r>
              <a:rPr lang="hr-HR" sz="2800" dirty="0" err="1"/>
              <a:t>Aesculapaius</a:t>
            </a:r>
            <a:r>
              <a:rPr lang="hr-HR" sz="2800" dirty="0"/>
              <a:t>, </a:t>
            </a:r>
            <a:r>
              <a:rPr lang="hr-HR" sz="2800" dirty="0" err="1"/>
              <a:t>quoniam</a:t>
            </a:r>
            <a:r>
              <a:rPr lang="hr-HR" sz="2800" dirty="0"/>
              <a:t> </a:t>
            </a:r>
            <a:r>
              <a:rPr lang="hr-HR" sz="2800" dirty="0" err="1"/>
              <a:t>medicinam</a:t>
            </a:r>
            <a:r>
              <a:rPr lang="hr-HR" sz="2800" dirty="0"/>
              <a:t> </a:t>
            </a:r>
            <a:r>
              <a:rPr lang="hr-HR" sz="2800" dirty="0" err="1"/>
              <a:t>magis</a:t>
            </a:r>
            <a:r>
              <a:rPr lang="hr-HR" sz="2800" dirty="0"/>
              <a:t> </a:t>
            </a:r>
            <a:r>
              <a:rPr lang="hr-HR" sz="2800" dirty="0" err="1"/>
              <a:t>excoluerat</a:t>
            </a:r>
            <a:r>
              <a:rPr lang="hr-HR" sz="2800" dirty="0"/>
              <a:t>,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deorum</a:t>
            </a:r>
            <a:r>
              <a:rPr lang="hr-HR" sz="2800" dirty="0"/>
              <a:t> </a:t>
            </a:r>
            <a:r>
              <a:rPr lang="hr-HR" sz="2800" dirty="0" err="1"/>
              <a:t>numerum</a:t>
            </a:r>
            <a:r>
              <a:rPr lang="hr-HR" sz="2800" dirty="0"/>
              <a:t> </a:t>
            </a:r>
            <a:r>
              <a:rPr lang="hr-HR" sz="2800" dirty="0" err="1"/>
              <a:t>receptus</a:t>
            </a:r>
            <a:r>
              <a:rPr lang="hr-HR" sz="2800" dirty="0"/>
              <a:t> </a:t>
            </a:r>
            <a:r>
              <a:rPr lang="hr-HR" sz="2800" dirty="0" err="1"/>
              <a:t>est</a:t>
            </a:r>
            <a:r>
              <a:rPr lang="hr-HR" sz="2800" dirty="0"/>
              <a:t>.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212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4EDC08-64FE-7AF8-DA4D-869E5606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406401"/>
            <a:ext cx="11160760" cy="1270000"/>
          </a:xfrm>
        </p:spPr>
        <p:txBody>
          <a:bodyPr>
            <a:normAutofit/>
          </a:bodyPr>
          <a:lstStyle/>
          <a:p>
            <a:pPr algn="l"/>
            <a:r>
              <a:rPr lang="hr-HR" sz="36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AULUS CORNELIUS CELSUS </a:t>
            </a:r>
            <a:r>
              <a:rPr lang="hr-HR" sz="28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(</a:t>
            </a:r>
            <a:r>
              <a:rPr lang="it-IT" sz="2400" b="1" cap="none" dirty="0" err="1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cca</a:t>
            </a:r>
            <a:r>
              <a:rPr lang="it-IT" sz="2400" b="1" cap="none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. 25. p</a:t>
            </a:r>
            <a:r>
              <a:rPr lang="hr-HR" sz="2400" b="1" cap="none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r.</a:t>
            </a:r>
            <a:r>
              <a:rPr lang="it-IT" sz="2400" b="1" cap="none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n</a:t>
            </a:r>
            <a:r>
              <a:rPr lang="hr-HR" sz="2400" b="1" cap="none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.</a:t>
            </a:r>
            <a:r>
              <a:rPr lang="it-IT" sz="2400" b="1" cap="none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e. - </a:t>
            </a:r>
            <a:r>
              <a:rPr lang="it-IT" sz="2400" b="1" cap="none" dirty="0" err="1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cca</a:t>
            </a:r>
            <a:r>
              <a:rPr lang="it-IT" sz="2400" b="1" cap="none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. 50. </a:t>
            </a:r>
            <a:r>
              <a:rPr lang="it-IT" sz="2400" b="1" cap="none" dirty="0" err="1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n.e</a:t>
            </a:r>
            <a:r>
              <a:rPr lang="hr-HR" sz="28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)</a:t>
            </a:r>
            <a:endParaRPr lang="hr-HR" sz="3100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69AFE2-2A96-59D8-073B-401B7926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 fontScale="92500" lnSpcReduction="10000"/>
          </a:bodyPr>
          <a:lstStyle/>
          <a:p>
            <a:r>
              <a:rPr lang="hr-HR" sz="2800" b="1" dirty="0"/>
              <a:t>Rimski pisac kojemu se pripisuje djelo </a:t>
            </a:r>
            <a:r>
              <a:rPr lang="hr-HR" sz="2800" b="1" dirty="0">
                <a:solidFill>
                  <a:srgbClr val="FFFF00"/>
                </a:solidFill>
              </a:rPr>
              <a:t>„ARTES” </a:t>
            </a:r>
            <a:r>
              <a:rPr lang="hr-HR" sz="2800" b="1" dirty="0"/>
              <a:t>– „Umijeća”, prvo medicinsko djelo na latinskom jeziku.</a:t>
            </a:r>
          </a:p>
          <a:p>
            <a:r>
              <a:rPr lang="hr-HR" sz="2800" b="1" dirty="0"/>
              <a:t>Živio u vrijeme cara Augusta i cara Tiberija.</a:t>
            </a:r>
          </a:p>
          <a:p>
            <a:r>
              <a:rPr lang="hr-HR" sz="2800" b="1" dirty="0"/>
              <a:t>Vrstan je stilist, pa ga poznavaoci njegova djela nazivaju </a:t>
            </a:r>
            <a:r>
              <a:rPr lang="hr-HR" sz="2800" b="1" dirty="0">
                <a:solidFill>
                  <a:srgbClr val="FFFF00"/>
                </a:solidFill>
              </a:rPr>
              <a:t>MEDICINSKIM CICERONOM.</a:t>
            </a:r>
          </a:p>
          <a:p>
            <a:r>
              <a:rPr lang="hr-HR" sz="2800" b="1" dirty="0"/>
              <a:t>Izvrsno je izložio medicinski nauk te ga nazivaju </a:t>
            </a:r>
            <a:r>
              <a:rPr lang="hr-HR" sz="2800" b="1" dirty="0">
                <a:solidFill>
                  <a:srgbClr val="FFFF00"/>
                </a:solidFill>
              </a:rPr>
              <a:t>LATINSKIM HIPOKRATOM.</a:t>
            </a:r>
          </a:p>
          <a:p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7A45B5A-AF71-2756-3343-BC94916E3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18" y="2475241"/>
            <a:ext cx="3644962" cy="30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8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AEF396-0B38-AA78-D4EC-07C633F5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pPr algn="l"/>
            <a:r>
              <a:rPr lang="hr-HR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ARTES - UMIJEĆA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0A5431-C139-7040-552D-F56232A3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Enciklopedijsko djelo koje izlaže filozofiju, vojnu vještinu, retoriku,   agronomiju, medicinu i dr.</a:t>
            </a:r>
          </a:p>
          <a:p>
            <a:pPr marL="0" indent="0">
              <a:buNone/>
            </a:pPr>
            <a:r>
              <a:rPr lang="hr-HR" sz="2400" b="1" dirty="0"/>
              <a:t>Nažalost sačuvan je samo dio o medicini „</a:t>
            </a:r>
            <a:r>
              <a:rPr lang="hr-HR" sz="2400" b="1" dirty="0">
                <a:solidFill>
                  <a:srgbClr val="FFFF00"/>
                </a:solidFill>
              </a:rPr>
              <a:t>De </a:t>
            </a:r>
            <a:r>
              <a:rPr lang="hr-HR" sz="2400" b="1" dirty="0" err="1">
                <a:solidFill>
                  <a:srgbClr val="FFFF00"/>
                </a:solidFill>
              </a:rPr>
              <a:t>re</a:t>
            </a:r>
            <a:r>
              <a:rPr lang="hr-HR" sz="2400" b="1" dirty="0">
                <a:solidFill>
                  <a:srgbClr val="FFFF00"/>
                </a:solidFill>
              </a:rPr>
              <a:t> medica” ili „De medicina”</a:t>
            </a:r>
            <a:r>
              <a:rPr lang="hr-HR" sz="2400" b="1" dirty="0"/>
              <a:t> u 8 knjiga.</a:t>
            </a:r>
          </a:p>
          <a:p>
            <a:pPr marL="0" indent="0">
              <a:buNone/>
            </a:pPr>
            <a:r>
              <a:rPr lang="hr-HR" sz="2400" b="1" dirty="0" err="1"/>
              <a:t>Celzov</a:t>
            </a:r>
            <a:r>
              <a:rPr lang="hr-HR" sz="2400" b="1" dirty="0"/>
              <a:t> spis snažno je utjecao na liječnike, posebno u području kirurgije i kirurške prakse.</a:t>
            </a:r>
          </a:p>
          <a:p>
            <a:pPr marL="0" indent="0">
              <a:buNone/>
            </a:pPr>
            <a:r>
              <a:rPr lang="hr-HR" sz="2400" b="1" dirty="0"/>
              <a:t>Kirurgiju je najbolje obradio. 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C3D5FC-8569-7C51-E962-02F9B1A32A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75" y="746125"/>
            <a:ext cx="3242487" cy="54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5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9DB208-83C7-6E41-4210-03CFF217A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325121"/>
            <a:ext cx="11109960" cy="1036319"/>
          </a:xfrm>
        </p:spPr>
        <p:txBody>
          <a:bodyPr/>
          <a:lstStyle/>
          <a:p>
            <a:pPr algn="l"/>
            <a:r>
              <a:rPr lang="hr-HR" b="1" dirty="0">
                <a:solidFill>
                  <a:srgbClr val="FFC000"/>
                </a:solidFill>
              </a:rPr>
              <a:t>De </a:t>
            </a:r>
            <a:r>
              <a:rPr lang="hr-HR" b="1" dirty="0" err="1">
                <a:solidFill>
                  <a:srgbClr val="FFC000"/>
                </a:solidFill>
              </a:rPr>
              <a:t>medicinae</a:t>
            </a:r>
            <a:r>
              <a:rPr lang="hr-HR" b="1" dirty="0">
                <a:solidFill>
                  <a:srgbClr val="FFC000"/>
                </a:solidFill>
              </a:rPr>
              <a:t> </a:t>
            </a:r>
            <a:r>
              <a:rPr lang="hr-HR" b="1" dirty="0" err="1">
                <a:solidFill>
                  <a:srgbClr val="FFC000"/>
                </a:solidFill>
              </a:rPr>
              <a:t>veterrimae</a:t>
            </a:r>
            <a:r>
              <a:rPr lang="hr-HR" b="1" dirty="0">
                <a:solidFill>
                  <a:srgbClr val="FFC000"/>
                </a:solidFill>
              </a:rPr>
              <a:t> </a:t>
            </a:r>
            <a:r>
              <a:rPr lang="hr-HR" b="1" dirty="0" err="1">
                <a:solidFill>
                  <a:srgbClr val="FFC000"/>
                </a:solidFill>
              </a:rPr>
              <a:t>historia</a:t>
            </a:r>
            <a:endParaRPr lang="hr-HR" b="1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542B89-FFA8-53B3-8646-5378BC00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747520"/>
            <a:ext cx="11109960" cy="44711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corporibus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sic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sanitatem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aegis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medicina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promittit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Etiam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imperitissimae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herbas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alia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prompta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auxilium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vulnerum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morborumque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noverunt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Apud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Graecos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medicina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aliquanto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ceteris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nationibus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exculta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Apud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Graecos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Aeculapius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vetustissimus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auctor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medicinae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celebratus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Aesculapius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quoniam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hanc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scientiam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adhuc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rudem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vulgarem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excoluerat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deorum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numerum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receptus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090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4212" y="468282"/>
            <a:ext cx="10820400" cy="1293028"/>
          </a:xfrm>
        </p:spPr>
        <p:txBody>
          <a:bodyPr>
            <a:normAutofit/>
          </a:bodyPr>
          <a:lstStyle/>
          <a:p>
            <a:pPr algn="l"/>
            <a:r>
              <a:rPr lang="hr-HR" sz="3600" b="1" cap="none" dirty="0" err="1"/>
              <a:t>Ut</a:t>
            </a:r>
            <a:r>
              <a:rPr lang="hr-HR" sz="3600" b="1" cap="none" dirty="0"/>
              <a:t> </a:t>
            </a:r>
            <a:r>
              <a:rPr lang="hr-HR" sz="3600" b="1" cap="none" dirty="0" err="1"/>
              <a:t>alimenta</a:t>
            </a:r>
            <a:r>
              <a:rPr lang="hr-HR" sz="3600" b="1" cap="none" dirty="0"/>
              <a:t> </a:t>
            </a:r>
            <a:r>
              <a:rPr lang="hr-HR" sz="3600" b="1" cap="none" dirty="0" err="1"/>
              <a:t>sanis</a:t>
            </a:r>
            <a:r>
              <a:rPr lang="hr-HR" sz="3600" b="1" cap="none" dirty="0"/>
              <a:t> </a:t>
            </a:r>
            <a:r>
              <a:rPr lang="hr-HR" sz="3600" b="1" cap="none" dirty="0" err="1"/>
              <a:t>corporibus</a:t>
            </a:r>
            <a:r>
              <a:rPr lang="hr-HR" sz="3600" b="1" cap="none" dirty="0"/>
              <a:t> </a:t>
            </a:r>
            <a:r>
              <a:rPr lang="hr-HR" sz="3600" b="1" cap="none" dirty="0" err="1"/>
              <a:t>agricultura</a:t>
            </a:r>
            <a:r>
              <a:rPr lang="hr-HR" sz="3600" b="1" cap="none" dirty="0"/>
              <a:t>, sic </a:t>
            </a:r>
            <a:r>
              <a:rPr lang="hr-HR" sz="3600" b="1" cap="none" dirty="0" err="1"/>
              <a:t>sanitatem</a:t>
            </a:r>
            <a:r>
              <a:rPr lang="hr-HR" sz="3600" b="1" cap="none" dirty="0"/>
              <a:t> </a:t>
            </a:r>
            <a:r>
              <a:rPr lang="hr-HR" sz="3600" b="1" cap="none" dirty="0" err="1"/>
              <a:t>aegris</a:t>
            </a:r>
            <a:r>
              <a:rPr lang="hr-HR" sz="3600" b="1" cap="none" dirty="0"/>
              <a:t> medicina </a:t>
            </a:r>
            <a:r>
              <a:rPr lang="hr-HR" sz="3600" b="1" cap="none" dirty="0" err="1"/>
              <a:t>promittit</a:t>
            </a:r>
            <a:r>
              <a:rPr lang="hr-HR" sz="3600" b="1" cap="none" dirty="0"/>
              <a:t>.</a:t>
            </a:r>
            <a:r>
              <a:rPr lang="hr-HR" b="1" cap="none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2194560"/>
            <a:ext cx="7178040" cy="4024125"/>
          </a:xfrm>
        </p:spPr>
        <p:txBody>
          <a:bodyPr/>
          <a:lstStyle/>
          <a:p>
            <a:r>
              <a:rPr lang="hr-HR" dirty="0" err="1"/>
              <a:t>Promitto</a:t>
            </a:r>
            <a:r>
              <a:rPr lang="hr-HR" dirty="0"/>
              <a:t>, 3. – obećati</a:t>
            </a:r>
          </a:p>
          <a:p>
            <a:r>
              <a:rPr lang="hr-HR" dirty="0" err="1"/>
              <a:t>Alimentum</a:t>
            </a:r>
            <a:r>
              <a:rPr lang="hr-HR" dirty="0"/>
              <a:t>, -i, n. – hrana</a:t>
            </a:r>
          </a:p>
          <a:p>
            <a:r>
              <a:rPr lang="hr-HR" dirty="0" err="1"/>
              <a:t>Agricultura</a:t>
            </a:r>
            <a:r>
              <a:rPr lang="hr-HR" dirty="0"/>
              <a:t>, -</a:t>
            </a:r>
            <a:r>
              <a:rPr lang="hr-HR" dirty="0" err="1"/>
              <a:t>ae</a:t>
            </a:r>
            <a:r>
              <a:rPr lang="hr-HR" dirty="0"/>
              <a:t>, f. – poljodjelstvo</a:t>
            </a:r>
          </a:p>
          <a:p>
            <a:r>
              <a:rPr lang="hr-HR" dirty="0" err="1"/>
              <a:t>Sanitas</a:t>
            </a:r>
            <a:r>
              <a:rPr lang="hr-HR" dirty="0"/>
              <a:t>, -</a:t>
            </a:r>
            <a:r>
              <a:rPr lang="hr-HR" dirty="0" err="1"/>
              <a:t>atis</a:t>
            </a:r>
            <a:r>
              <a:rPr lang="hr-HR" dirty="0"/>
              <a:t>, f. – zdravlje</a:t>
            </a:r>
          </a:p>
          <a:p>
            <a:r>
              <a:rPr lang="hr-HR" dirty="0" err="1"/>
              <a:t>Ut</a:t>
            </a:r>
            <a:r>
              <a:rPr lang="hr-HR" dirty="0"/>
              <a:t> – sic – kako – tako (poredbeni veznici)</a:t>
            </a:r>
          </a:p>
          <a:p>
            <a:endParaRPr lang="hr-HR" dirty="0"/>
          </a:p>
          <a:p>
            <a:r>
              <a:rPr lang="hr-HR" b="1" dirty="0"/>
              <a:t>Kako poljodjelstvo obećava hranu zdravim tijelima, tako medicina obećava zdravlje bolesnima.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1" y="2194560"/>
            <a:ext cx="2459762" cy="33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006" y="346361"/>
            <a:ext cx="10820400" cy="1293028"/>
          </a:xfrm>
        </p:spPr>
        <p:txBody>
          <a:bodyPr>
            <a:normAutofit/>
          </a:bodyPr>
          <a:lstStyle/>
          <a:p>
            <a:pPr algn="l"/>
            <a:r>
              <a:rPr lang="hr-HR" sz="3200" b="1" cap="none" dirty="0" err="1"/>
              <a:t>Etiam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imperitissimae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gentes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herbas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et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alia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prompta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in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auxilium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vulnerum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et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morborum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noverunt</a:t>
            </a:r>
            <a:endParaRPr lang="hr-HR" sz="3200" b="1" cap="none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0560" y="1881052"/>
            <a:ext cx="6331131" cy="4337634"/>
          </a:xfrm>
        </p:spPr>
        <p:txBody>
          <a:bodyPr/>
          <a:lstStyle/>
          <a:p>
            <a:r>
              <a:rPr lang="hr-HR" dirty="0" err="1"/>
              <a:t>Nosco</a:t>
            </a:r>
            <a:r>
              <a:rPr lang="hr-HR" dirty="0"/>
              <a:t>, 3. novi, </a:t>
            </a:r>
            <a:r>
              <a:rPr lang="hr-HR" dirty="0" err="1"/>
              <a:t>notum</a:t>
            </a:r>
            <a:r>
              <a:rPr lang="hr-HR" dirty="0"/>
              <a:t> – poznavati</a:t>
            </a:r>
          </a:p>
          <a:p>
            <a:r>
              <a:rPr lang="hr-HR" dirty="0" err="1"/>
              <a:t>Gens</a:t>
            </a:r>
            <a:r>
              <a:rPr lang="hr-HR" dirty="0"/>
              <a:t>, -</a:t>
            </a:r>
            <a:r>
              <a:rPr lang="hr-HR" dirty="0" err="1"/>
              <a:t>ntis</a:t>
            </a:r>
            <a:r>
              <a:rPr lang="hr-HR" dirty="0"/>
              <a:t>, f. – narod</a:t>
            </a:r>
          </a:p>
          <a:p>
            <a:r>
              <a:rPr lang="hr-HR" dirty="0" err="1"/>
              <a:t>Imperitus</a:t>
            </a:r>
            <a:r>
              <a:rPr lang="hr-HR" dirty="0"/>
              <a:t>, 3 – neiskusan, primitivan</a:t>
            </a:r>
          </a:p>
          <a:p>
            <a:r>
              <a:rPr lang="hr-HR" dirty="0" err="1"/>
              <a:t>Alius</a:t>
            </a:r>
            <a:r>
              <a:rPr lang="hr-HR" dirty="0"/>
              <a:t>, 3 – drugi</a:t>
            </a:r>
          </a:p>
          <a:p>
            <a:r>
              <a:rPr lang="hr-HR" dirty="0" err="1"/>
              <a:t>Promptum</a:t>
            </a:r>
            <a:r>
              <a:rPr lang="hr-HR" dirty="0"/>
              <a:t>, -i, n. – ljekarija</a:t>
            </a:r>
          </a:p>
          <a:p>
            <a:r>
              <a:rPr lang="hr-HR" dirty="0" err="1"/>
              <a:t>Auxilium</a:t>
            </a:r>
            <a:r>
              <a:rPr lang="hr-HR" dirty="0"/>
              <a:t>, -ii, n. – pomoć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Također su najprimitivniji narodi poznavali trave i druge ljekarije za pomoć (za liječenje) rana i bolesti.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02" y="2090057"/>
            <a:ext cx="2835945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931" y="442155"/>
            <a:ext cx="10739846" cy="1293028"/>
          </a:xfrm>
        </p:spPr>
        <p:txBody>
          <a:bodyPr>
            <a:normAutofit/>
          </a:bodyPr>
          <a:lstStyle/>
          <a:p>
            <a:pPr algn="l"/>
            <a:r>
              <a:rPr lang="hr-HR" sz="3200" b="1" cap="none" dirty="0" err="1"/>
              <a:t>Apud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Graecos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aliquanto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magis</a:t>
            </a:r>
            <a:r>
              <a:rPr lang="hr-HR" sz="3200" b="1" cap="none" dirty="0"/>
              <a:t>, </a:t>
            </a:r>
            <a:r>
              <a:rPr lang="hr-HR" sz="3200" b="1" cap="none" dirty="0" err="1"/>
              <a:t>quam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in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ceteris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nationibus</a:t>
            </a:r>
            <a:r>
              <a:rPr lang="hr-HR" sz="3200" b="1" cap="none" dirty="0"/>
              <a:t> medicina </a:t>
            </a:r>
            <a:r>
              <a:rPr lang="hr-HR" sz="3200" b="1" cap="none" dirty="0" err="1"/>
              <a:t>exculta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est</a:t>
            </a:r>
            <a:r>
              <a:rPr lang="hr-HR" sz="3200" b="1" cap="none" dirty="0"/>
              <a:t>.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2194560"/>
            <a:ext cx="6716486" cy="4024125"/>
          </a:xfrm>
        </p:spPr>
        <p:txBody>
          <a:bodyPr/>
          <a:lstStyle/>
          <a:p>
            <a:r>
              <a:rPr lang="hr-HR" dirty="0" err="1"/>
              <a:t>Apud</a:t>
            </a:r>
            <a:r>
              <a:rPr lang="hr-HR" dirty="0"/>
              <a:t> – kod</a:t>
            </a:r>
          </a:p>
          <a:p>
            <a:r>
              <a:rPr lang="hr-HR" dirty="0" err="1"/>
              <a:t>Aliquanto</a:t>
            </a:r>
            <a:r>
              <a:rPr lang="hr-HR" dirty="0"/>
              <a:t> – nešto</a:t>
            </a:r>
          </a:p>
          <a:p>
            <a:r>
              <a:rPr lang="hr-HR" dirty="0" err="1"/>
              <a:t>Ceteri</a:t>
            </a:r>
            <a:r>
              <a:rPr lang="hr-HR" dirty="0"/>
              <a:t>, a-e, -a – ostali</a:t>
            </a:r>
          </a:p>
          <a:p>
            <a:r>
              <a:rPr lang="hr-HR" dirty="0" err="1"/>
              <a:t>Natio</a:t>
            </a:r>
            <a:r>
              <a:rPr lang="hr-HR" dirty="0"/>
              <a:t>, -</a:t>
            </a:r>
            <a:r>
              <a:rPr lang="hr-HR" dirty="0" err="1"/>
              <a:t>onis</a:t>
            </a:r>
            <a:r>
              <a:rPr lang="hr-HR" dirty="0"/>
              <a:t>, f. – narod</a:t>
            </a:r>
          </a:p>
          <a:p>
            <a:r>
              <a:rPr lang="hr-HR" dirty="0" err="1"/>
              <a:t>Excolo</a:t>
            </a:r>
            <a:r>
              <a:rPr lang="hr-HR" dirty="0"/>
              <a:t>, 3. </a:t>
            </a:r>
            <a:r>
              <a:rPr lang="hr-HR" dirty="0" err="1"/>
              <a:t>excolui</a:t>
            </a:r>
            <a:r>
              <a:rPr lang="hr-HR" dirty="0"/>
              <a:t>, </a:t>
            </a:r>
            <a:r>
              <a:rPr lang="hr-HR" dirty="0" err="1"/>
              <a:t>excultum</a:t>
            </a:r>
            <a:r>
              <a:rPr lang="hr-HR" dirty="0"/>
              <a:t> – cijeniti, njegovati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Kod Grka medicina je cijenjena nešto više nego kod ostalih naroda.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64" y="1999705"/>
            <a:ext cx="2308627" cy="35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7423" y="416030"/>
            <a:ext cx="10820400" cy="1293028"/>
          </a:xfrm>
        </p:spPr>
        <p:txBody>
          <a:bodyPr>
            <a:normAutofit/>
          </a:bodyPr>
          <a:lstStyle/>
          <a:p>
            <a:pPr algn="l"/>
            <a:r>
              <a:rPr lang="hr-HR" sz="3200" b="1" cap="none" dirty="0" err="1"/>
              <a:t>Apud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Graecos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ut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vetustissimus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auctor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medicinae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Aesculapius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celebratus</a:t>
            </a:r>
            <a:r>
              <a:rPr lang="hr-HR" sz="3200" b="1" cap="none" dirty="0"/>
              <a:t> </a:t>
            </a:r>
            <a:r>
              <a:rPr lang="hr-HR" sz="3200" b="1" cap="none" dirty="0" err="1"/>
              <a:t>est</a:t>
            </a:r>
            <a:r>
              <a:rPr lang="hr-HR" sz="3200" b="1" cap="none" dirty="0"/>
              <a:t>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2194560"/>
            <a:ext cx="6725194" cy="4024125"/>
          </a:xfrm>
        </p:spPr>
        <p:txBody>
          <a:bodyPr/>
          <a:lstStyle/>
          <a:p>
            <a:r>
              <a:rPr lang="hr-HR" dirty="0" err="1"/>
              <a:t>Vetus</a:t>
            </a:r>
            <a:r>
              <a:rPr lang="hr-HR" dirty="0"/>
              <a:t>, -</a:t>
            </a:r>
            <a:r>
              <a:rPr lang="hr-HR" dirty="0" err="1"/>
              <a:t>eris</a:t>
            </a:r>
            <a:r>
              <a:rPr lang="hr-HR" dirty="0"/>
              <a:t> – star (</a:t>
            </a:r>
            <a:r>
              <a:rPr lang="hr-HR" dirty="0" err="1"/>
              <a:t>vetustissimus</a:t>
            </a:r>
            <a:r>
              <a:rPr lang="hr-HR" dirty="0"/>
              <a:t>, 3 – superlativ)</a:t>
            </a:r>
          </a:p>
          <a:p>
            <a:r>
              <a:rPr lang="hr-HR" dirty="0" err="1"/>
              <a:t>Auctor</a:t>
            </a:r>
            <a:r>
              <a:rPr lang="hr-HR" dirty="0"/>
              <a:t>, -oris, m. – začetnik</a:t>
            </a:r>
          </a:p>
          <a:p>
            <a:r>
              <a:rPr lang="hr-HR" dirty="0" err="1"/>
              <a:t>Celebro</a:t>
            </a:r>
            <a:r>
              <a:rPr lang="hr-HR" dirty="0"/>
              <a:t>, 1. – slaviti</a:t>
            </a:r>
          </a:p>
          <a:p>
            <a:r>
              <a:rPr lang="hr-HR" dirty="0" err="1"/>
              <a:t>Aesculapius</a:t>
            </a:r>
            <a:r>
              <a:rPr lang="hr-HR" dirty="0"/>
              <a:t>, -i, m. – Eskulap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b="1" dirty="0"/>
              <a:t>Kod Grka Eskulap je slavljen kao najstariji začetnik medicine. </a:t>
            </a:r>
          </a:p>
          <a:p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480" y="1510829"/>
            <a:ext cx="2547165" cy="49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799" y="459573"/>
            <a:ext cx="11149149" cy="1293028"/>
          </a:xfrm>
        </p:spPr>
        <p:txBody>
          <a:bodyPr>
            <a:noAutofit/>
          </a:bodyPr>
          <a:lstStyle/>
          <a:p>
            <a:pPr algn="l"/>
            <a:r>
              <a:rPr lang="hr-HR" sz="2800" b="1" cap="none" dirty="0" err="1"/>
              <a:t>Aesculapius</a:t>
            </a:r>
            <a:r>
              <a:rPr lang="hr-HR" sz="2800" b="1" cap="none" dirty="0"/>
              <a:t>, </a:t>
            </a:r>
            <a:r>
              <a:rPr lang="hr-HR" sz="2800" b="1" cap="none" dirty="0" err="1"/>
              <a:t>quoniam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hanc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scientiam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adhuc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rudem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et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vulgarem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magis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excoluit</a:t>
            </a:r>
            <a:r>
              <a:rPr lang="hr-HR" sz="2800" b="1" cap="none" dirty="0"/>
              <a:t>, </a:t>
            </a:r>
            <a:r>
              <a:rPr lang="hr-HR" sz="2800" b="1" cap="none" dirty="0" err="1"/>
              <a:t>in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deorum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numerum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receptus</a:t>
            </a:r>
            <a:r>
              <a:rPr lang="hr-HR" sz="2800" b="1" cap="none" dirty="0"/>
              <a:t> </a:t>
            </a:r>
            <a:r>
              <a:rPr lang="hr-HR" sz="2800" b="1" cap="none" dirty="0" err="1"/>
              <a:t>est</a:t>
            </a:r>
            <a:r>
              <a:rPr lang="hr-HR" sz="2800" b="1" cap="none" dirty="0"/>
              <a:t>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2194560"/>
            <a:ext cx="6786154" cy="4024125"/>
          </a:xfrm>
        </p:spPr>
        <p:txBody>
          <a:bodyPr/>
          <a:lstStyle/>
          <a:p>
            <a:r>
              <a:rPr lang="hr-HR" dirty="0" err="1"/>
              <a:t>Quoniam</a:t>
            </a:r>
            <a:r>
              <a:rPr lang="hr-HR" dirty="0"/>
              <a:t> – budući da</a:t>
            </a:r>
          </a:p>
          <a:p>
            <a:r>
              <a:rPr lang="hr-HR" dirty="0" err="1"/>
              <a:t>Adhuc</a:t>
            </a:r>
            <a:r>
              <a:rPr lang="hr-HR" dirty="0"/>
              <a:t> – dotad</a:t>
            </a:r>
          </a:p>
          <a:p>
            <a:r>
              <a:rPr lang="hr-HR" dirty="0" err="1"/>
              <a:t>Rudis</a:t>
            </a:r>
            <a:r>
              <a:rPr lang="hr-HR" dirty="0"/>
              <a:t>, -e –neuk</a:t>
            </a:r>
          </a:p>
          <a:p>
            <a:r>
              <a:rPr lang="hr-HR" dirty="0" err="1"/>
              <a:t>Vulgaris</a:t>
            </a:r>
            <a:r>
              <a:rPr lang="hr-HR" dirty="0"/>
              <a:t>, -e – prost</a:t>
            </a:r>
          </a:p>
          <a:p>
            <a:r>
              <a:rPr lang="hr-HR" dirty="0" err="1"/>
              <a:t>Recipio</a:t>
            </a:r>
            <a:r>
              <a:rPr lang="hr-HR" dirty="0"/>
              <a:t>, 3. –</a:t>
            </a:r>
            <a:r>
              <a:rPr lang="hr-HR" dirty="0" err="1"/>
              <a:t>cei</a:t>
            </a:r>
            <a:r>
              <a:rPr lang="hr-HR" dirty="0"/>
              <a:t>, -</a:t>
            </a:r>
            <a:r>
              <a:rPr lang="hr-HR" dirty="0" err="1"/>
              <a:t>ceptum</a:t>
            </a:r>
            <a:r>
              <a:rPr lang="hr-HR" dirty="0"/>
              <a:t> – primiti</a:t>
            </a:r>
          </a:p>
          <a:p>
            <a:r>
              <a:rPr lang="hr-HR" b="1" dirty="0"/>
              <a:t>Eskulap, budući da je ovu znanost dotad neuku i prostu više cijenio, u broj bogova je primljen (među bogove).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4" y="2378910"/>
            <a:ext cx="2460443" cy="37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85</TotalTime>
  <Words>739</Words>
  <Application>Microsoft Office PowerPoint</Application>
  <PresentationFormat>Široki zaslon</PresentationFormat>
  <Paragraphs>76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Isparavanje</vt:lpstr>
      <vt:lpstr>De medicinae veterrimae historia</vt:lpstr>
      <vt:lpstr>AULUS CORNELIUS CELSUS (cca. 25. pr.n.e. - cca. 50. n.e)</vt:lpstr>
      <vt:lpstr>ARTES - UMIJEĆA</vt:lpstr>
      <vt:lpstr>De medicinae veterrimae historia</vt:lpstr>
      <vt:lpstr>Ut alimenta sanis corporibus agricultura, sic sanitatem aegris medicina promittit. </vt:lpstr>
      <vt:lpstr>Etiam imperitissimae gentes herbas et alia prompta in auxilium vulnerum et morborum noverunt</vt:lpstr>
      <vt:lpstr>Apud Graecos aliquanto magis, quam in ceteris nationibus medicina exculta est.  </vt:lpstr>
      <vt:lpstr>Apud Graecos ut vetustissimus auctor medicinae Aesculapius celebratus est. </vt:lpstr>
      <vt:lpstr>Aesculapius, quoniam hanc scientiam adhuc rudem et vulgarem magis excoluit, in deorum numerum receptus est. </vt:lpstr>
      <vt:lpstr>Respondete!</vt:lpstr>
      <vt:lpstr>PowerPoint prezentacija</vt:lpstr>
      <vt:lpstr>Traducite: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medicinae veterrimae historia</dc:title>
  <dc:creator>Korisnik</dc:creator>
  <cp:lastModifiedBy>deana.radovcic@gmail.com</cp:lastModifiedBy>
  <cp:revision>12</cp:revision>
  <dcterms:created xsi:type="dcterms:W3CDTF">2025-04-25T13:51:39Z</dcterms:created>
  <dcterms:modified xsi:type="dcterms:W3CDTF">2025-05-06T14:34:01Z</dcterms:modified>
</cp:coreProperties>
</file>