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1" r:id="rId3"/>
    <p:sldId id="265" r:id="rId4"/>
    <p:sldId id="262" r:id="rId5"/>
    <p:sldId id="263" r:id="rId6"/>
    <p:sldId id="266" r:id="rId7"/>
    <p:sldId id="264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3/23/2026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3/23/2026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3/23/2026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3/23/2026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3/23/2026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3/23/2026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3/23/2026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3/23/2026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3/23/2026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3/23/2026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3/23/2026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3/23/2026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3/23/2026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3/23/2026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3/23/2026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3/23/2026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3/23/2026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3/23/2026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DEDA4FC-5519-40E6-8AA1-1F54CB4FBA7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sz="6600" dirty="0"/>
              <a:t>GERUND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26C4FE9E-549D-46EA-A090-A0E87F268E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40128" y="5173685"/>
            <a:ext cx="8144134" cy="1117687"/>
          </a:xfrm>
        </p:spPr>
        <p:txBody>
          <a:bodyPr/>
          <a:lstStyle/>
          <a:p>
            <a:r>
              <a:rPr lang="hr-HR" dirty="0"/>
              <a:t>DEANA KARAĐOLE RADOVČIĆ, profesor savjetnik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E1DBAA40-7AA3-4C43-9D70-BAFCB9039B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322" y="1697506"/>
            <a:ext cx="4326518" cy="3431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835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B172F9D-1B6E-4BBE-A957-6DDDEE9E7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400" b="1" dirty="0"/>
              <a:t>GERUND</a:t>
            </a:r>
          </a:p>
        </p:txBody>
      </p:sp>
      <p:sp>
        <p:nvSpPr>
          <p:cNvPr id="5" name="Rezervirano mjesto sadržaja 4">
            <a:extLst>
              <a:ext uri="{FF2B5EF4-FFF2-40B4-BE49-F238E27FC236}">
                <a16:creationId xmlns:a16="http://schemas.microsoft.com/office/drawing/2014/main" id="{2B101233-4FAC-4CAA-AF23-07624A59E6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137" y="2300438"/>
            <a:ext cx="8104471" cy="3635751"/>
          </a:xfrm>
        </p:spPr>
        <p:txBody>
          <a:bodyPr>
            <a:normAutofit/>
          </a:bodyPr>
          <a:lstStyle/>
          <a:p>
            <a:r>
              <a:rPr lang="hr-HR" sz="3600" b="1" dirty="0"/>
              <a:t>Glagolska imenica 2. deklinacije</a:t>
            </a:r>
          </a:p>
          <a:p>
            <a:r>
              <a:rPr lang="hr-HR" sz="3600" b="1" dirty="0"/>
              <a:t>Aktivnog značenja</a:t>
            </a:r>
          </a:p>
          <a:p>
            <a:r>
              <a:rPr lang="hr-HR" sz="3600" b="1" dirty="0"/>
              <a:t>Ima samo </a:t>
            </a:r>
            <a:r>
              <a:rPr lang="hr-HR" sz="3600" b="1" dirty="0">
                <a:solidFill>
                  <a:srgbClr val="FFC000"/>
                </a:solidFill>
              </a:rPr>
              <a:t>4 padeža </a:t>
            </a:r>
            <a:r>
              <a:rPr lang="hr-HR" sz="3600" b="1" dirty="0"/>
              <a:t>u jednini; </a:t>
            </a:r>
          </a:p>
          <a:p>
            <a:pPr marL="0" indent="0">
              <a:buNone/>
            </a:pPr>
            <a:r>
              <a:rPr lang="hr-HR" sz="3600" b="1" dirty="0"/>
              <a:t>  genitiv, dativ, akuzativ i ablativ</a:t>
            </a:r>
          </a:p>
          <a:p>
            <a:r>
              <a:rPr lang="hr-HR" sz="3600" b="1" dirty="0"/>
              <a:t>Gerund ima isti oblik kao i srednji rod gerundiva</a:t>
            </a:r>
          </a:p>
          <a:p>
            <a:pPr marL="0" indent="0">
              <a:buNone/>
            </a:pPr>
            <a:endParaRPr lang="hr-HR" sz="3600" b="1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12082062-62CE-4BE1-9C2A-5B05FED477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0987" y="2576811"/>
            <a:ext cx="2139881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690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A4E0CFA-128F-49E6-A18E-C563AF110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KAKO PREVODIMO GERUND????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B2619CA-1446-4F24-ADC4-D20809C293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sz="3200" b="1" dirty="0"/>
              <a:t>Prevodi se pomoću glagolske imenice na </a:t>
            </a:r>
            <a:r>
              <a:rPr lang="hr-HR" sz="3200" b="1" dirty="0">
                <a:solidFill>
                  <a:srgbClr val="FFC000"/>
                </a:solidFill>
              </a:rPr>
              <a:t>–NJE</a:t>
            </a:r>
            <a:r>
              <a:rPr lang="hr-HR" sz="3200" b="1" dirty="0"/>
              <a:t> </a:t>
            </a:r>
            <a:r>
              <a:rPr lang="hr-HR" sz="3200" b="1" dirty="0">
                <a:solidFill>
                  <a:srgbClr val="FFC000"/>
                </a:solidFill>
              </a:rPr>
              <a:t>(čitanje, spavanje)</a:t>
            </a:r>
          </a:p>
          <a:p>
            <a:pPr marL="0" indent="0">
              <a:buNone/>
            </a:pPr>
            <a:r>
              <a:rPr lang="hr-HR" sz="3200" b="1" dirty="0"/>
              <a:t>Ablativ gerunda prevodimo: </a:t>
            </a:r>
          </a:p>
          <a:p>
            <a:pPr marL="0" indent="0">
              <a:buNone/>
            </a:pPr>
            <a:r>
              <a:rPr lang="hr-HR" sz="3200" b="1" dirty="0"/>
              <a:t>   1. hrvatskim instrumentalom bez „s/sa” </a:t>
            </a:r>
          </a:p>
          <a:p>
            <a:pPr marL="0" indent="0">
              <a:buNone/>
            </a:pPr>
            <a:r>
              <a:rPr lang="hr-HR" sz="3200" b="1" dirty="0"/>
              <a:t>    </a:t>
            </a:r>
            <a:r>
              <a:rPr lang="hr-HR" sz="3200" b="1" dirty="0">
                <a:solidFill>
                  <a:srgbClr val="FFC000"/>
                </a:solidFill>
              </a:rPr>
              <a:t>(čitanjem, spavanjem)</a:t>
            </a:r>
            <a:r>
              <a:rPr lang="hr-HR" sz="3200" b="1" dirty="0"/>
              <a:t>  </a:t>
            </a:r>
          </a:p>
          <a:p>
            <a:pPr marL="0" indent="0">
              <a:buNone/>
            </a:pPr>
            <a:r>
              <a:rPr lang="hr-HR" sz="3200" b="1" dirty="0"/>
              <a:t>   2. glagolskim prilogom na –</a:t>
            </a:r>
            <a:r>
              <a:rPr lang="hr-HR" sz="3200" b="1" dirty="0" err="1"/>
              <a:t>ći</a:t>
            </a:r>
            <a:r>
              <a:rPr lang="hr-HR" sz="3200" b="1" dirty="0"/>
              <a:t> </a:t>
            </a:r>
          </a:p>
          <a:p>
            <a:pPr marL="0" indent="0">
              <a:buNone/>
            </a:pPr>
            <a:r>
              <a:rPr lang="hr-HR" sz="3200" b="1" dirty="0">
                <a:solidFill>
                  <a:srgbClr val="FFC000"/>
                </a:solidFill>
              </a:rPr>
              <a:t>    (čitajući, spavajući)</a:t>
            </a:r>
          </a:p>
          <a:p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5666F237-5287-4735-B5CD-62FE77BF7C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0349" y="4001916"/>
            <a:ext cx="2582406" cy="1934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012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A040BCE-9CAF-449F-A534-AEBAA481F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TVORBA GERUNDA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AF97FB86-3685-40A7-B645-13B2F577C1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0321" y="3053613"/>
            <a:ext cx="3474720" cy="2507189"/>
          </a:xfrm>
        </p:spPr>
        <p:txBody>
          <a:bodyPr>
            <a:normAutofit/>
          </a:bodyPr>
          <a:lstStyle/>
          <a:p>
            <a:r>
              <a:rPr lang="hr-HR" sz="3600" b="1" dirty="0"/>
              <a:t>PREZENSKA OSNOVA GLAGOLA</a:t>
            </a:r>
          </a:p>
        </p:txBody>
      </p:sp>
      <p:sp>
        <p:nvSpPr>
          <p:cNvPr id="5" name="Rezervirano mjesto sadržaja 4">
            <a:extLst>
              <a:ext uri="{FF2B5EF4-FFF2-40B4-BE49-F238E27FC236}">
                <a16:creationId xmlns:a16="http://schemas.microsoft.com/office/drawing/2014/main" id="{E37DE0AE-21E1-4B08-B1AF-DC110E71E4D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hr-HR" dirty="0"/>
          </a:p>
          <a:p>
            <a:r>
              <a:rPr lang="hr-HR" sz="3600" b="1" dirty="0"/>
              <a:t>G. </a:t>
            </a:r>
            <a:r>
              <a:rPr lang="hr-HR" sz="3600" b="1" dirty="0">
                <a:solidFill>
                  <a:srgbClr val="FFC000"/>
                </a:solidFill>
              </a:rPr>
              <a:t>– NDI</a:t>
            </a:r>
          </a:p>
          <a:p>
            <a:r>
              <a:rPr lang="hr-HR" sz="3600" b="1" dirty="0"/>
              <a:t>D. </a:t>
            </a:r>
            <a:r>
              <a:rPr lang="hr-HR" sz="3600" b="1" dirty="0">
                <a:solidFill>
                  <a:srgbClr val="FFC000"/>
                </a:solidFill>
              </a:rPr>
              <a:t>– NDO</a:t>
            </a:r>
          </a:p>
          <a:p>
            <a:r>
              <a:rPr lang="hr-HR" sz="3600" b="1" dirty="0"/>
              <a:t>AK.  </a:t>
            </a:r>
            <a:r>
              <a:rPr lang="hr-HR" sz="3600" b="1" dirty="0">
                <a:solidFill>
                  <a:srgbClr val="FFC000"/>
                </a:solidFill>
              </a:rPr>
              <a:t>AD – NDUM</a:t>
            </a:r>
          </a:p>
          <a:p>
            <a:r>
              <a:rPr lang="hr-HR" sz="3600" b="1" dirty="0"/>
              <a:t>AB. </a:t>
            </a:r>
            <a:r>
              <a:rPr lang="hr-HR" sz="3600" b="1" dirty="0">
                <a:solidFill>
                  <a:srgbClr val="FFC000"/>
                </a:solidFill>
              </a:rPr>
              <a:t>-NDO</a:t>
            </a:r>
          </a:p>
        </p:txBody>
      </p:sp>
    </p:spTree>
    <p:extLst>
      <p:ext uri="{BB962C8B-B14F-4D97-AF65-F5344CB8AC3E}">
        <p14:creationId xmlns:p14="http://schemas.microsoft.com/office/powerpoint/2010/main" val="2557286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5E57A24-8CEC-443D-87F4-5BE9FADC7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CURO, 1. – liječiti     LEGO, 3. - čitati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6D83588-5CBC-4022-A477-CA71E9E043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9883" y="2336873"/>
            <a:ext cx="5582652" cy="3599316"/>
          </a:xfrm>
        </p:spPr>
        <p:txBody>
          <a:bodyPr/>
          <a:lstStyle/>
          <a:p>
            <a:r>
              <a:rPr lang="hr-HR" b="1" dirty="0"/>
              <a:t>Gerundiv srednji rod = CURANDUM</a:t>
            </a:r>
          </a:p>
          <a:p>
            <a:pPr marL="0" indent="0">
              <a:buNone/>
            </a:pPr>
            <a:endParaRPr lang="hr-HR" b="1" dirty="0"/>
          </a:p>
          <a:p>
            <a:r>
              <a:rPr lang="hr-HR" b="1" dirty="0">
                <a:solidFill>
                  <a:srgbClr val="FFC000"/>
                </a:solidFill>
              </a:rPr>
              <a:t>G. CURANDI </a:t>
            </a:r>
            <a:r>
              <a:rPr lang="hr-HR" b="1" dirty="0"/>
              <a:t>– liječenja</a:t>
            </a:r>
          </a:p>
          <a:p>
            <a:r>
              <a:rPr lang="hr-HR" b="1" dirty="0">
                <a:solidFill>
                  <a:srgbClr val="FFC000"/>
                </a:solidFill>
              </a:rPr>
              <a:t>D. CURANDO </a:t>
            </a:r>
            <a:r>
              <a:rPr lang="hr-HR" b="1" dirty="0"/>
              <a:t>– liječenju</a:t>
            </a:r>
          </a:p>
          <a:p>
            <a:r>
              <a:rPr lang="hr-HR" b="1" dirty="0">
                <a:solidFill>
                  <a:srgbClr val="FFC000"/>
                </a:solidFill>
              </a:rPr>
              <a:t>AK. AD CURANDUM </a:t>
            </a:r>
            <a:r>
              <a:rPr lang="hr-HR" b="1" dirty="0"/>
              <a:t>– za liječenje</a:t>
            </a:r>
          </a:p>
          <a:p>
            <a:r>
              <a:rPr lang="hr-HR" b="1" dirty="0">
                <a:solidFill>
                  <a:srgbClr val="FFC000"/>
                </a:solidFill>
              </a:rPr>
              <a:t>AB. CURANDO </a:t>
            </a:r>
            <a:r>
              <a:rPr lang="hr-HR" b="1" dirty="0"/>
              <a:t>– liječenjem, liječeći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070D75D1-F50E-4050-A309-F4266F9BAC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6045" y="2336873"/>
            <a:ext cx="5399773" cy="3599316"/>
          </a:xfrm>
        </p:spPr>
        <p:txBody>
          <a:bodyPr/>
          <a:lstStyle/>
          <a:p>
            <a:r>
              <a:rPr lang="hr-HR" b="1" dirty="0"/>
              <a:t>Gerundiv srednji rod = LEGENDUM</a:t>
            </a:r>
          </a:p>
          <a:p>
            <a:pPr marL="0" indent="0">
              <a:buNone/>
            </a:pPr>
            <a:endParaRPr lang="hr-HR" b="1" dirty="0"/>
          </a:p>
          <a:p>
            <a:r>
              <a:rPr lang="hr-HR" b="1" dirty="0">
                <a:solidFill>
                  <a:srgbClr val="FFC000"/>
                </a:solidFill>
              </a:rPr>
              <a:t>G. LEGENDI</a:t>
            </a:r>
            <a:r>
              <a:rPr lang="hr-HR" b="1" dirty="0"/>
              <a:t> – čitanja</a:t>
            </a:r>
          </a:p>
          <a:p>
            <a:r>
              <a:rPr lang="hr-HR" b="1" dirty="0">
                <a:solidFill>
                  <a:srgbClr val="FFC000"/>
                </a:solidFill>
              </a:rPr>
              <a:t>D. LEGENDO </a:t>
            </a:r>
            <a:r>
              <a:rPr lang="hr-HR" b="1" dirty="0"/>
              <a:t>– čitanju</a:t>
            </a:r>
          </a:p>
          <a:p>
            <a:r>
              <a:rPr lang="hr-HR" b="1" dirty="0">
                <a:solidFill>
                  <a:srgbClr val="FFC000"/>
                </a:solidFill>
              </a:rPr>
              <a:t>AK. AD LEGENDUM </a:t>
            </a:r>
            <a:r>
              <a:rPr lang="hr-HR" b="1" dirty="0"/>
              <a:t>– za čitanje</a:t>
            </a:r>
          </a:p>
          <a:p>
            <a:r>
              <a:rPr lang="hr-HR" b="1" dirty="0">
                <a:solidFill>
                  <a:srgbClr val="FFC000"/>
                </a:solidFill>
              </a:rPr>
              <a:t>AB. LEGENDO </a:t>
            </a:r>
            <a:r>
              <a:rPr lang="hr-HR" b="1" dirty="0"/>
              <a:t>– čitanjem, čitajući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98926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>
            <a:extLst>
              <a:ext uri="{FF2B5EF4-FFF2-40B4-BE49-F238E27FC236}">
                <a16:creationId xmlns:a16="http://schemas.microsoft.com/office/drawing/2014/main" id="{35122E36-55F7-49C0-AF2B-9B344E312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Prevedimo zajedno!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FFD1F40D-90B4-4E5F-ABC2-1202830793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265" y="2098306"/>
            <a:ext cx="9735918" cy="4408371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Modus legendi.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Način čitanja (genitiv gerunda)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Audiendo</a:t>
            </a:r>
            <a:r>
              <a:rPr lang="hr-HR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r-HR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discimus</a:t>
            </a:r>
            <a:r>
              <a:rPr lang="hr-HR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hr-HR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Slušajući učimo. (ablativ gerunda)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Hoc</a:t>
            </a:r>
            <a:r>
              <a:rPr lang="hr-HR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r-HR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remedium</a:t>
            </a:r>
            <a:r>
              <a:rPr lang="hr-HR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r-HR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bonum</a:t>
            </a:r>
            <a:r>
              <a:rPr lang="hr-HR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ad </a:t>
            </a:r>
            <a:r>
              <a:rPr lang="hr-HR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curandum</a:t>
            </a:r>
            <a:r>
              <a:rPr lang="hr-HR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r-HR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huius</a:t>
            </a:r>
            <a:r>
              <a:rPr lang="hr-HR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r-HR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morbi</a:t>
            </a:r>
            <a:r>
              <a:rPr lang="hr-HR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r-HR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</a:t>
            </a:r>
            <a:r>
              <a:rPr lang="hr-HR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Ovaj lijek dobar za liječenje ove bolesti. (akuzativ gerunda)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Deditus</a:t>
            </a:r>
            <a:r>
              <a:rPr lang="hr-HR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r-HR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discendo</a:t>
            </a:r>
            <a:r>
              <a:rPr lang="hr-HR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Posvećen učenju. (dativ gerunda)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4338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>
            <a:extLst>
              <a:ext uri="{FF2B5EF4-FFF2-40B4-BE49-F238E27FC236}">
                <a16:creationId xmlns:a16="http://schemas.microsoft.com/office/drawing/2014/main" id="{3D9AB5C0-0244-4077-825C-6ED492EDC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ZAKLJUČIMO ZAJEDNO!!!!     </a:t>
            </a:r>
            <a:br>
              <a:rPr lang="hr-HR" dirty="0"/>
            </a:br>
            <a:r>
              <a:rPr lang="hr-HR" dirty="0"/>
              <a:t>DORMIO, 4. - spavati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DED38144-E755-4ABB-9474-2810499734E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/>
              <a:t>Prvo napravimo gerundiv: 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r>
              <a:rPr lang="hr-HR" b="1" dirty="0">
                <a:solidFill>
                  <a:srgbClr val="FFC000"/>
                </a:solidFill>
              </a:rPr>
              <a:t>N. DORMIENDUS </a:t>
            </a:r>
            <a:r>
              <a:rPr lang="hr-HR" dirty="0"/>
              <a:t>– onaj koji treba spavati</a:t>
            </a:r>
          </a:p>
          <a:p>
            <a:r>
              <a:rPr lang="hr-HR" b="1" dirty="0">
                <a:solidFill>
                  <a:srgbClr val="FFC000"/>
                </a:solidFill>
              </a:rPr>
              <a:t>N. DORMIENDA </a:t>
            </a:r>
            <a:r>
              <a:rPr lang="hr-HR" dirty="0"/>
              <a:t>– ona koja treba spavati </a:t>
            </a:r>
          </a:p>
          <a:p>
            <a:r>
              <a:rPr lang="hr-HR" b="1" dirty="0">
                <a:solidFill>
                  <a:srgbClr val="FFC000"/>
                </a:solidFill>
              </a:rPr>
              <a:t>N. DORMIENDUM </a:t>
            </a:r>
            <a:r>
              <a:rPr lang="hr-HR" dirty="0"/>
              <a:t>– ono koje treba spavati </a:t>
            </a:r>
          </a:p>
          <a:p>
            <a:endParaRPr lang="hr-HR" dirty="0"/>
          </a:p>
        </p:txBody>
      </p:sp>
      <p:sp>
        <p:nvSpPr>
          <p:cNvPr id="7" name="Rezervirano mjesto sadržaja 6">
            <a:extLst>
              <a:ext uri="{FF2B5EF4-FFF2-40B4-BE49-F238E27FC236}">
                <a16:creationId xmlns:a16="http://schemas.microsoft.com/office/drawing/2014/main" id="{850C6564-A557-4EB8-AC97-D76E725CCB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65247" y="2336873"/>
            <a:ext cx="6013944" cy="3599316"/>
          </a:xfrm>
        </p:spPr>
        <p:txBody>
          <a:bodyPr>
            <a:normAutofit lnSpcReduction="10000"/>
          </a:bodyPr>
          <a:lstStyle/>
          <a:p>
            <a:r>
              <a:rPr lang="hr-HR" dirty="0"/>
              <a:t>Zatim pogledajmo srednji rod gerundiva i deklinirajmo ga kao imenicu 2. deklinacije na –UM</a:t>
            </a:r>
          </a:p>
          <a:p>
            <a:pPr marL="0" indent="0">
              <a:buNone/>
            </a:pPr>
            <a:endParaRPr lang="hr-HR" dirty="0"/>
          </a:p>
          <a:p>
            <a:r>
              <a:rPr lang="hr-HR" b="1" dirty="0">
                <a:solidFill>
                  <a:srgbClr val="FFC000"/>
                </a:solidFill>
              </a:rPr>
              <a:t>G. DORMIENDI </a:t>
            </a:r>
            <a:r>
              <a:rPr lang="hr-HR" dirty="0"/>
              <a:t>– spavanja</a:t>
            </a:r>
          </a:p>
          <a:p>
            <a:r>
              <a:rPr lang="hr-HR" b="1" dirty="0">
                <a:solidFill>
                  <a:srgbClr val="FFC000"/>
                </a:solidFill>
              </a:rPr>
              <a:t>D. DORMIENDO </a:t>
            </a:r>
            <a:r>
              <a:rPr lang="hr-HR" dirty="0"/>
              <a:t>– spavanju</a:t>
            </a:r>
          </a:p>
          <a:p>
            <a:r>
              <a:rPr lang="hr-HR" b="1" dirty="0">
                <a:solidFill>
                  <a:srgbClr val="FFC000"/>
                </a:solidFill>
              </a:rPr>
              <a:t>AK. AD DORMIENDUM </a:t>
            </a:r>
            <a:r>
              <a:rPr lang="hr-HR" dirty="0"/>
              <a:t>– za spavanje</a:t>
            </a:r>
          </a:p>
          <a:p>
            <a:r>
              <a:rPr lang="hr-HR" b="1" dirty="0">
                <a:solidFill>
                  <a:srgbClr val="FFC000"/>
                </a:solidFill>
              </a:rPr>
              <a:t>AB. DORMIENDO </a:t>
            </a:r>
            <a:r>
              <a:rPr lang="hr-HR" dirty="0"/>
              <a:t>– spavanjem, spavajući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73502438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{B4DA45B3-58BF-4874-B3EB-76E47761F4C5}TF6e1c0bd6-43b7-4cba-aa12-42a6446060542f1f4270-e09af522f947</Template>
  <TotalTime>79</TotalTime>
  <Words>313</Words>
  <Application>Microsoft Office PowerPoint</Application>
  <PresentationFormat>Široki zaslon</PresentationFormat>
  <Paragraphs>57</Paragraphs>
  <Slides>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10" baseType="lpstr">
      <vt:lpstr>Arial</vt:lpstr>
      <vt:lpstr>Trebuchet MS</vt:lpstr>
      <vt:lpstr>Berlin</vt:lpstr>
      <vt:lpstr>GERUND</vt:lpstr>
      <vt:lpstr>GERUND</vt:lpstr>
      <vt:lpstr>KAKO PREVODIMO GERUND????</vt:lpstr>
      <vt:lpstr>TVORBA GERUNDA</vt:lpstr>
      <vt:lpstr>CURO, 1. – liječiti     LEGO, 3. - čitati</vt:lpstr>
      <vt:lpstr>Prevedimo zajedno!</vt:lpstr>
      <vt:lpstr>ZAKLJUČIMO ZAJEDNO!!!!      DORMIO, 4. - spavati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Gerundiv i gerund</dc:title>
  <dc:creator>Profesor</dc:creator>
  <cp:lastModifiedBy>Profesor</cp:lastModifiedBy>
  <cp:revision>15</cp:revision>
  <dcterms:created xsi:type="dcterms:W3CDTF">2026-02-27T10:19:50Z</dcterms:created>
  <dcterms:modified xsi:type="dcterms:W3CDTF">2026-03-23T11:59:01Z</dcterms:modified>
</cp:coreProperties>
</file>