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EDA4FC-5519-40E6-8AA1-1F54CB4FB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GERUNDIV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6C4FE9E-549D-46EA-A090-A0E87F268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9376" y="4947385"/>
            <a:ext cx="6304548" cy="564341"/>
          </a:xfrm>
        </p:spPr>
        <p:txBody>
          <a:bodyPr>
            <a:normAutofit/>
          </a:bodyPr>
          <a:lstStyle/>
          <a:p>
            <a:r>
              <a:rPr lang="hr-HR" dirty="0"/>
              <a:t>DEANA KARAĐOLE RADOVČIĆ, profesor savjetnik</a:t>
            </a: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2A478CAE-A06C-4C08-99D3-CFFBDBF33DE1}"/>
              </a:ext>
            </a:extLst>
          </p:cNvPr>
          <p:cNvSpPr/>
          <p:nvPr/>
        </p:nvSpPr>
        <p:spPr>
          <a:xfrm>
            <a:off x="269507" y="490888"/>
            <a:ext cx="4270545" cy="19555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err="1">
                <a:solidFill>
                  <a:schemeClr val="bg1"/>
                </a:solidFill>
              </a:rPr>
              <a:t>Remedia</a:t>
            </a:r>
            <a:r>
              <a:rPr lang="hr-HR" sz="2400" b="1" dirty="0">
                <a:solidFill>
                  <a:schemeClr val="bg1"/>
                </a:solidFill>
              </a:rPr>
              <a:t> </a:t>
            </a:r>
            <a:r>
              <a:rPr lang="hr-HR" sz="2400" b="1" dirty="0" err="1">
                <a:solidFill>
                  <a:schemeClr val="bg1"/>
                </a:solidFill>
              </a:rPr>
              <a:t>separanda</a:t>
            </a:r>
            <a:r>
              <a:rPr lang="hr-HR" sz="2400" b="1" dirty="0">
                <a:solidFill>
                  <a:schemeClr val="bg1"/>
                </a:solidFill>
              </a:rPr>
              <a:t> </a:t>
            </a:r>
            <a:r>
              <a:rPr lang="hr-HR" sz="2400" b="1" dirty="0"/>
              <a:t>lijekove koje treba odvojiti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6022C13-9207-461D-B89F-2E31B74E6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076" y="3322476"/>
            <a:ext cx="2143125" cy="2143125"/>
          </a:xfrm>
          <a:prstGeom prst="rect">
            <a:avLst/>
          </a:prstGeom>
        </p:spPr>
      </p:pic>
      <p:sp>
        <p:nvSpPr>
          <p:cNvPr id="6" name="Elipsa 5">
            <a:extLst>
              <a:ext uri="{FF2B5EF4-FFF2-40B4-BE49-F238E27FC236}">
                <a16:creationId xmlns:a16="http://schemas.microsoft.com/office/drawing/2014/main" id="{D6E9C777-27B2-4167-80C0-E64826C5F637}"/>
              </a:ext>
            </a:extLst>
          </p:cNvPr>
          <p:cNvSpPr/>
          <p:nvPr/>
        </p:nvSpPr>
        <p:spPr>
          <a:xfrm>
            <a:off x="5544152" y="702644"/>
            <a:ext cx="3570973" cy="13730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err="1">
                <a:solidFill>
                  <a:schemeClr val="bg1"/>
                </a:solidFill>
              </a:rPr>
              <a:t>Mixtura</a:t>
            </a:r>
            <a:r>
              <a:rPr lang="hr-HR" sz="2000" b="1" dirty="0">
                <a:solidFill>
                  <a:schemeClr val="bg1"/>
                </a:solidFill>
              </a:rPr>
              <a:t> </a:t>
            </a:r>
            <a:r>
              <a:rPr lang="hr-HR" sz="2000" b="1" dirty="0" err="1">
                <a:solidFill>
                  <a:schemeClr val="bg1"/>
                </a:solidFill>
              </a:rPr>
              <a:t>agitanda</a:t>
            </a:r>
            <a:r>
              <a:rPr lang="hr-HR" sz="2000" b="1" dirty="0">
                <a:solidFill>
                  <a:schemeClr val="bg1"/>
                </a:solidFill>
              </a:rPr>
              <a:t>  </a:t>
            </a:r>
            <a:r>
              <a:rPr lang="hr-HR" sz="2000" b="1" dirty="0"/>
              <a:t>mješavina koju treba protresti</a:t>
            </a:r>
          </a:p>
        </p:txBody>
      </p:sp>
    </p:spTree>
    <p:extLst>
      <p:ext uri="{BB962C8B-B14F-4D97-AF65-F5344CB8AC3E}">
        <p14:creationId xmlns:p14="http://schemas.microsoft.com/office/powerpoint/2010/main" val="280883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74D425-21E3-4720-9B87-CB7B2E0DA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GERUNDIV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EA1AF4-FACD-45D8-B5E4-65858F48B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6480875" cy="3599316"/>
          </a:xfrm>
        </p:spPr>
        <p:txBody>
          <a:bodyPr/>
          <a:lstStyle/>
          <a:p>
            <a:r>
              <a:rPr lang="hr-HR" sz="3600" b="1" dirty="0"/>
              <a:t>Glagolska imenica 1. i 2. deklinacije</a:t>
            </a:r>
          </a:p>
          <a:p>
            <a:r>
              <a:rPr lang="hr-HR" sz="3600" b="1" dirty="0"/>
              <a:t>Pasivnog značenja</a:t>
            </a:r>
          </a:p>
          <a:p>
            <a:r>
              <a:rPr lang="hr-HR" sz="3600" b="1" dirty="0"/>
              <a:t>Označava radnju koju se </a:t>
            </a:r>
            <a:r>
              <a:rPr lang="hr-HR" sz="3600" b="1" dirty="0">
                <a:solidFill>
                  <a:srgbClr val="FFC000"/>
                </a:solidFill>
              </a:rPr>
              <a:t>TREBA ILI MORA </a:t>
            </a:r>
            <a:r>
              <a:rPr lang="hr-HR" sz="3600" b="1" dirty="0"/>
              <a:t>izvršiti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317487A-E360-40C0-9482-97DF3F46D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7410" y="753228"/>
            <a:ext cx="3158692" cy="3158692"/>
          </a:xfrm>
          <a:prstGeom prst="rect">
            <a:avLst/>
          </a:prstGeom>
        </p:spPr>
      </p:pic>
      <p:sp>
        <p:nvSpPr>
          <p:cNvPr id="5" name="Elipsa 4">
            <a:extLst>
              <a:ext uri="{FF2B5EF4-FFF2-40B4-BE49-F238E27FC236}">
                <a16:creationId xmlns:a16="http://schemas.microsoft.com/office/drawing/2014/main" id="{7C1F1C69-A136-4CB0-A8EF-B8EB05F4A32B}"/>
              </a:ext>
            </a:extLst>
          </p:cNvPr>
          <p:cNvSpPr/>
          <p:nvPr/>
        </p:nvSpPr>
        <p:spPr>
          <a:xfrm>
            <a:off x="8006478" y="4538171"/>
            <a:ext cx="3505201" cy="13980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/>
              <a:t>O ukusima se ne TREBA raspravljati </a:t>
            </a:r>
          </a:p>
        </p:txBody>
      </p:sp>
    </p:spTree>
    <p:extLst>
      <p:ext uri="{BB962C8B-B14F-4D97-AF65-F5344CB8AC3E}">
        <p14:creationId xmlns:p14="http://schemas.microsoft.com/office/powerpoint/2010/main" val="147287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8E1165-8476-4481-931A-94FD15590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TVORBA GERUNDIVA</a:t>
            </a:r>
          </a:p>
        </p:txBody>
      </p:sp>
      <p:sp>
        <p:nvSpPr>
          <p:cNvPr id="7" name="Rezervirano mjesto teksta 6">
            <a:extLst>
              <a:ext uri="{FF2B5EF4-FFF2-40B4-BE49-F238E27FC236}">
                <a16:creationId xmlns:a16="http://schemas.microsoft.com/office/drawing/2014/main" id="{620AFEA2-3DD9-4444-93C1-8C242D35112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75386" y="3359217"/>
            <a:ext cx="3070026" cy="2576970"/>
          </a:xfrm>
        </p:spPr>
        <p:txBody>
          <a:bodyPr>
            <a:normAutofit/>
          </a:bodyPr>
          <a:lstStyle/>
          <a:p>
            <a:r>
              <a:rPr lang="hr-HR" sz="2800" b="1" dirty="0"/>
              <a:t>PREZENTSKA OSNOVA GLAGOLA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80608DE-6C4E-4074-B616-E93E5E634F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612703" y="2387065"/>
            <a:ext cx="3053657" cy="526070"/>
          </a:xfrm>
        </p:spPr>
        <p:txBody>
          <a:bodyPr/>
          <a:lstStyle/>
          <a:p>
            <a:r>
              <a:rPr lang="hr-HR" b="1" dirty="0"/>
              <a:t>1. i 2. konjugacija</a:t>
            </a:r>
          </a:p>
        </p:txBody>
      </p:sp>
      <p:sp>
        <p:nvSpPr>
          <p:cNvPr id="8" name="Rezervirano mjesto teksta 7">
            <a:extLst>
              <a:ext uri="{FF2B5EF4-FFF2-40B4-BE49-F238E27FC236}">
                <a16:creationId xmlns:a16="http://schemas.microsoft.com/office/drawing/2014/main" id="{8B26B5BD-CD25-4658-BB97-F919FB9E49C2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709886" y="3217244"/>
            <a:ext cx="2956474" cy="2702098"/>
          </a:xfrm>
        </p:spPr>
        <p:txBody>
          <a:bodyPr>
            <a:normAutofit/>
          </a:bodyPr>
          <a:lstStyle/>
          <a:p>
            <a:r>
              <a:rPr lang="hr-HR" sz="2800" b="1" dirty="0"/>
              <a:t> </a:t>
            </a:r>
            <a:r>
              <a:rPr lang="hr-HR" sz="3200" b="1" dirty="0">
                <a:solidFill>
                  <a:srgbClr val="FFC000"/>
                </a:solidFill>
              </a:rPr>
              <a:t>- NDUS (m)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 - NDA (f)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 - NDUM (n) </a:t>
            </a:r>
          </a:p>
        </p:txBody>
      </p:sp>
      <p:sp>
        <p:nvSpPr>
          <p:cNvPr id="6" name="Rezervirano mjesto teksta 5">
            <a:extLst>
              <a:ext uri="{FF2B5EF4-FFF2-40B4-BE49-F238E27FC236}">
                <a16:creationId xmlns:a16="http://schemas.microsoft.com/office/drawing/2014/main" id="{94909D9E-22D4-4E80-9040-3E6B037D85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r-HR" b="1" dirty="0"/>
              <a:t>3. i 4. konjugacija</a:t>
            </a:r>
          </a:p>
        </p:txBody>
      </p:sp>
      <p:sp>
        <p:nvSpPr>
          <p:cNvPr id="9" name="Rezervirano mjesto teksta 8">
            <a:extLst>
              <a:ext uri="{FF2B5EF4-FFF2-40B4-BE49-F238E27FC236}">
                <a16:creationId xmlns:a16="http://schemas.microsoft.com/office/drawing/2014/main" id="{D779C3E1-27F3-448B-8F52-73613D31BE3E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224156" y="3234088"/>
            <a:ext cx="3070025" cy="2702098"/>
          </a:xfrm>
        </p:spPr>
        <p:txBody>
          <a:bodyPr>
            <a:normAutofit/>
          </a:bodyPr>
          <a:lstStyle/>
          <a:p>
            <a:r>
              <a:rPr lang="hr-HR" sz="2800" b="1" dirty="0"/>
              <a:t> </a:t>
            </a:r>
            <a:r>
              <a:rPr lang="hr-HR" sz="3200" b="1" dirty="0">
                <a:solidFill>
                  <a:srgbClr val="FFC000"/>
                </a:solidFill>
              </a:rPr>
              <a:t>- ENDUS (m)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 - ENDA (f)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 - ENDUM (n)</a:t>
            </a:r>
          </a:p>
        </p:txBody>
      </p:sp>
    </p:spTree>
    <p:extLst>
      <p:ext uri="{BB962C8B-B14F-4D97-AF65-F5344CB8AC3E}">
        <p14:creationId xmlns:p14="http://schemas.microsoft.com/office/powerpoint/2010/main" val="270069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>
            <a:extLst>
              <a:ext uri="{FF2B5EF4-FFF2-40B4-BE49-F238E27FC236}">
                <a16:creationId xmlns:a16="http://schemas.microsoft.com/office/drawing/2014/main" id="{56D85161-3418-4883-BC19-588EF1030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CURO, 1. – liječiti </a:t>
            </a:r>
          </a:p>
        </p:txBody>
      </p:sp>
      <p:sp>
        <p:nvSpPr>
          <p:cNvPr id="10" name="Rezervirano mjesto sadržaja 9">
            <a:extLst>
              <a:ext uri="{FF2B5EF4-FFF2-40B4-BE49-F238E27FC236}">
                <a16:creationId xmlns:a16="http://schemas.microsoft.com/office/drawing/2014/main" id="{4A77E7BD-8350-41CA-8E8B-8FE5A5EED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3200" b="1" dirty="0">
                <a:solidFill>
                  <a:srgbClr val="FFC000"/>
                </a:solidFill>
              </a:rPr>
              <a:t>N. CURANDUS – onaj kojeg treba liječiti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N. CURANDA –ona koju treba liječiti</a:t>
            </a:r>
          </a:p>
          <a:p>
            <a:r>
              <a:rPr lang="hr-HR" sz="3200" b="1" dirty="0">
                <a:solidFill>
                  <a:srgbClr val="FFC000"/>
                </a:solidFill>
              </a:rPr>
              <a:t>N. CURANDUM – ono koje treba liječiti </a:t>
            </a:r>
          </a:p>
          <a:p>
            <a:pPr marL="0" indent="0">
              <a:buNone/>
            </a:pPr>
            <a:endParaRPr lang="hr-HR" sz="3200" b="1" dirty="0"/>
          </a:p>
          <a:p>
            <a:endParaRPr lang="hr-HR" sz="3200" b="1" dirty="0"/>
          </a:p>
          <a:p>
            <a:r>
              <a:rPr lang="hr-HR" sz="3200" b="1" dirty="0" err="1"/>
              <a:t>Aegrotus</a:t>
            </a:r>
            <a:r>
              <a:rPr lang="hr-HR" sz="3200" b="1" dirty="0"/>
              <a:t> </a:t>
            </a:r>
            <a:r>
              <a:rPr lang="hr-HR" sz="3200" b="1" dirty="0" err="1"/>
              <a:t>curandus</a:t>
            </a:r>
            <a:r>
              <a:rPr lang="hr-HR" sz="3200" b="1" dirty="0"/>
              <a:t> – Bolesnik kojeg treba liječiti</a:t>
            </a:r>
          </a:p>
          <a:p>
            <a:r>
              <a:rPr lang="hr-HR" sz="3200" b="1" dirty="0" err="1"/>
              <a:t>Aegrota</a:t>
            </a:r>
            <a:r>
              <a:rPr lang="hr-HR" sz="3200" b="1" dirty="0"/>
              <a:t> </a:t>
            </a:r>
            <a:r>
              <a:rPr lang="hr-HR" sz="3200" b="1" dirty="0" err="1"/>
              <a:t>curanda</a:t>
            </a:r>
            <a:r>
              <a:rPr lang="hr-HR" sz="3200" b="1" dirty="0"/>
              <a:t> – Bolesnica koju treba liječiti</a:t>
            </a:r>
          </a:p>
          <a:p>
            <a:r>
              <a:rPr lang="hr-HR" sz="3200" b="1" dirty="0" err="1"/>
              <a:t>Animal</a:t>
            </a:r>
            <a:r>
              <a:rPr lang="hr-HR" sz="3200" b="1" dirty="0"/>
              <a:t> </a:t>
            </a:r>
            <a:r>
              <a:rPr lang="hr-HR" sz="3200" b="1" dirty="0" err="1"/>
              <a:t>curandum</a:t>
            </a:r>
            <a:r>
              <a:rPr lang="hr-HR" sz="3200" b="1" dirty="0"/>
              <a:t> – Životinja koju treba liječiti </a:t>
            </a:r>
          </a:p>
        </p:txBody>
      </p:sp>
    </p:spTree>
    <p:extLst>
      <p:ext uri="{BB962C8B-B14F-4D97-AF65-F5344CB8AC3E}">
        <p14:creationId xmlns:p14="http://schemas.microsoft.com/office/powerpoint/2010/main" val="319147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81EDCC-CACA-41D2-B2E4-2A87F3CE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SCRIBO, 3. SCRIPSI, SCRIPTUM - pisati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CA5CC3A-F742-477A-A288-E4E3B64F5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11601516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500" b="1" dirty="0">
                <a:solidFill>
                  <a:srgbClr val="FFFF00"/>
                </a:solidFill>
              </a:rPr>
              <a:t>N. SCRIBENDUS, SCRIBENDA, SCRIBENDUM</a:t>
            </a:r>
          </a:p>
          <a:p>
            <a:endParaRPr lang="hr-HR" sz="2600" b="1" dirty="0"/>
          </a:p>
          <a:p>
            <a:r>
              <a:rPr lang="hr-HR" sz="2800" b="1" dirty="0">
                <a:solidFill>
                  <a:srgbClr val="FFFF00"/>
                </a:solidFill>
              </a:rPr>
              <a:t>LIBRI SCRIBENDI.    </a:t>
            </a:r>
            <a:r>
              <a:rPr lang="hr-HR" sz="2800" b="1" dirty="0"/>
              <a:t>Knjige koje treba čitati.</a:t>
            </a:r>
          </a:p>
          <a:p>
            <a:r>
              <a:rPr lang="hr-HR" sz="2800" b="1" dirty="0">
                <a:solidFill>
                  <a:srgbClr val="FFFF00"/>
                </a:solidFill>
              </a:rPr>
              <a:t>EPISTOLAE SCRIBENDAE.    </a:t>
            </a:r>
            <a:r>
              <a:rPr lang="hr-HR" sz="2800" b="1" dirty="0"/>
              <a:t>Pisma koja treba napisati.</a:t>
            </a:r>
          </a:p>
          <a:p>
            <a:r>
              <a:rPr lang="hr-HR" sz="2800" b="1" dirty="0">
                <a:solidFill>
                  <a:srgbClr val="FFFF00"/>
                </a:solidFill>
              </a:rPr>
              <a:t>RECEPTA SCRIBENDA. </a:t>
            </a:r>
            <a:r>
              <a:rPr lang="hr-HR" sz="2800" b="1" dirty="0"/>
              <a:t>Recepte koje treba napisati. </a:t>
            </a:r>
          </a:p>
          <a:p>
            <a:endParaRPr lang="hr-HR" sz="2800" b="1" dirty="0"/>
          </a:p>
          <a:p>
            <a:endParaRPr lang="hr-HR" sz="2600" b="1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873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B6E4DD88-7549-4553-8812-2F0C9A62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 FUNKCIJE GERUNDIVA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9F2A8EC-82A1-4C0D-B1E9-7862C5D4F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55" y="2011680"/>
            <a:ext cx="11588818" cy="4456497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hr-HR" sz="32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hr-HR" sz="2800" b="1" dirty="0">
                <a:solidFill>
                  <a:srgbClr val="FFFF00"/>
                </a:solidFill>
              </a:rPr>
              <a:t>ATRIBUTNA FUNKCIJA</a:t>
            </a:r>
          </a:p>
          <a:p>
            <a:pPr>
              <a:spcAft>
                <a:spcPts val="800"/>
              </a:spcAft>
            </a:pPr>
            <a:r>
              <a:rPr lang="hr-HR" sz="2800" dirty="0"/>
              <a:t>Kad gerundiv stoji uz svoju imenicu on ima funkciju pridjeva, odnosno atributa jer ga opisuje i pobliže označava</a:t>
            </a:r>
          </a:p>
          <a:p>
            <a:pPr>
              <a:spcAft>
                <a:spcPts val="800"/>
              </a:spcAft>
            </a:pPr>
            <a:r>
              <a:rPr lang="hr-HR" sz="2800" dirty="0"/>
              <a:t>PARENTES AMANDI – roditelje koje treba voljeti</a:t>
            </a:r>
          </a:p>
          <a:p>
            <a:pPr>
              <a:spcAft>
                <a:spcPts val="800"/>
              </a:spcAft>
            </a:pPr>
            <a:r>
              <a:rPr lang="hr-HR" sz="2800" b="1" dirty="0">
                <a:solidFill>
                  <a:srgbClr val="FFFF00"/>
                </a:solidFill>
              </a:rPr>
              <a:t>2. PREDIKATNA FUNKCIJA –PERIFRASTIČNA (0PISNA) KONJUGACIJA PASIVNA</a:t>
            </a:r>
          </a:p>
          <a:p>
            <a:pPr>
              <a:spcAft>
                <a:spcPts val="800"/>
              </a:spcAft>
            </a:pPr>
            <a:r>
              <a:rPr lang="hr-HR" sz="2800" dirty="0"/>
              <a:t>Kad uz gerundiv stoji i glagol biti on ima funkciju predikata</a:t>
            </a:r>
          </a:p>
          <a:p>
            <a:r>
              <a:rPr lang="hr-HR" sz="2800" dirty="0"/>
              <a:t>PARENTES AMANDI SUNT – Roditelje treba voljeti</a:t>
            </a:r>
          </a:p>
        </p:txBody>
      </p:sp>
    </p:spTree>
    <p:extLst>
      <p:ext uri="{BB962C8B-B14F-4D97-AF65-F5344CB8AC3E}">
        <p14:creationId xmlns:p14="http://schemas.microsoft.com/office/powerpoint/2010/main" val="1792200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3CC608-611F-4CC4-9E00-565AB7002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1" y="753228"/>
            <a:ext cx="10092051" cy="1080938"/>
          </a:xfrm>
        </p:spPr>
        <p:txBody>
          <a:bodyPr/>
          <a:lstStyle/>
          <a:p>
            <a:r>
              <a:rPr lang="hr-HR" b="1" dirty="0"/>
              <a:t>PERIFRASTIČNA (OPISNA) KONJUGACIJA PASIVNA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CF6A5C-1200-4865-B770-B0F12D818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1" y="2165684"/>
            <a:ext cx="11338560" cy="425436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Liber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legendus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Knjigu treba pročitati.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Liber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legendus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fuit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800" b="1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hr-HR" sz="2800" b="1" dirty="0" err="1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erat</a:t>
            </a:r>
            <a:r>
              <a:rPr lang="hr-HR" sz="2800" b="1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–Knjigu je trebalo pročitati.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Liber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legendus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erit</a:t>
            </a:r>
            <a:r>
              <a:rPr lang="hr-HR" sz="2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Knjigu će trebati pročitati.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PKP konstrukciji glagol „biti” prevodimo pomoću MORA TREBA, VALJA (MTV </a:t>
            </a:r>
            <a:r>
              <a:rPr lang="hr-HR" sz="28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) u onom vremenu u kojem je glagol biti, a gerundiv prevodimo infinitivom</a:t>
            </a:r>
            <a:r>
              <a:rPr lang="hr-H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412685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6B25AE-33EC-4BFF-A155-3A0056302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383" y="753228"/>
            <a:ext cx="9995799" cy="1080938"/>
          </a:xfrm>
        </p:spPr>
        <p:txBody>
          <a:bodyPr>
            <a:noAutofit/>
          </a:bodyPr>
          <a:lstStyle/>
          <a:p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Kad uz opisnu konjugaciju pasivnu ne stoji subjekt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tj</a:t>
            </a:r>
            <a: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objekt radnje onda ga prevodimo bezlično</a:t>
            </a:r>
            <a:br>
              <a:rPr lang="hr-H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D40DA8-36F8-4ADA-AB26-7954BE9FA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783367" cy="3599316"/>
          </a:xfrm>
        </p:spPr>
        <p:txBody>
          <a:bodyPr>
            <a:normAutofit fontScale="92500" lnSpcReduction="10000"/>
          </a:bodyPr>
          <a:lstStyle/>
          <a:p>
            <a:pPr marL="180340" indent="-180340">
              <a:lnSpc>
                <a:spcPct val="107000"/>
              </a:lnSpc>
            </a:pPr>
            <a:r>
              <a:rPr lang="hr-HR" sz="2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AMANDUM EST – </a:t>
            </a: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Treba voljeti</a:t>
            </a:r>
          </a:p>
          <a:p>
            <a:pPr marL="180340" indent="-180340">
              <a:lnSpc>
                <a:spcPct val="107000"/>
              </a:lnSpc>
            </a:pPr>
            <a:r>
              <a:rPr lang="hr-HR" sz="2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LEGENDUM EST </a:t>
            </a: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Treba čitati</a:t>
            </a:r>
          </a:p>
          <a:p>
            <a:pPr marL="180340" indent="-180340">
              <a:lnSpc>
                <a:spcPct val="107000"/>
              </a:lnSpc>
            </a:pP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 </a:t>
            </a:r>
          </a:p>
          <a:p>
            <a:pPr marL="180340" indent="-180340">
              <a:lnSpc>
                <a:spcPct val="107000"/>
              </a:lnSpc>
            </a:pPr>
            <a:r>
              <a:rPr lang="hr-HR" sz="26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GUSTIBUS NON </a:t>
            </a:r>
            <a:r>
              <a:rPr lang="hr-HR" sz="2600" b="1" u="sng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 DISPUTANDUM</a:t>
            </a:r>
            <a:r>
              <a:rPr lang="hr-HR" sz="26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hr-HR" sz="2600" b="1" dirty="0">
              <a:solidFill>
                <a:srgbClr val="FFC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buNone/>
            </a:pPr>
            <a:r>
              <a:rPr lang="hr-HR" sz="26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ukusima se ne treba raspravljati</a:t>
            </a:r>
          </a:p>
          <a:p>
            <a:pPr marL="180340" indent="-180340">
              <a:lnSpc>
                <a:spcPct val="107000"/>
              </a:lnSpc>
              <a:spcAft>
                <a:spcPts val="800"/>
              </a:spcAft>
            </a:pPr>
            <a:r>
              <a:rPr lang="hr-HR" sz="26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CETERUM, CENSEO CARTHAGINEM ESSE DELENDAM</a:t>
            </a: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Uostalom smatram da Kartagu treba razoriti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2560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F158FF-0B91-4228-8FFE-4CACFFEB0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NEGATIVNA PERIFRASTIČNA KONJUGACIJA PASIVNA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B3EC27-C7D5-4687-96B1-B8A571288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b="1" i="0" dirty="0" err="1">
                <a:solidFill>
                  <a:srgbClr val="FFFF00"/>
                </a:solidFill>
                <a:effectLst/>
                <a:latin typeface="Google Sans"/>
              </a:rPr>
              <a:t>Non</a:t>
            </a:r>
            <a:r>
              <a:rPr lang="hr-HR" sz="3200" b="1" i="0" dirty="0">
                <a:solidFill>
                  <a:srgbClr val="FFFF00"/>
                </a:solidFill>
                <a:effectLst/>
                <a:latin typeface="Google Sans"/>
              </a:rPr>
              <a:t> </a:t>
            </a:r>
            <a:r>
              <a:rPr lang="hr-HR" sz="3200" b="1" i="0" dirty="0" err="1">
                <a:solidFill>
                  <a:srgbClr val="FFFF00"/>
                </a:solidFill>
                <a:effectLst/>
                <a:latin typeface="Google Sans"/>
              </a:rPr>
              <a:t>est</a:t>
            </a:r>
            <a:r>
              <a:rPr lang="hr-HR" sz="3200" b="1" i="0" dirty="0">
                <a:solidFill>
                  <a:srgbClr val="FFFF00"/>
                </a:solidFill>
                <a:effectLst/>
                <a:latin typeface="Google Sans"/>
              </a:rPr>
              <a:t> </a:t>
            </a:r>
            <a:r>
              <a:rPr lang="hr-HR" sz="3200" b="1" i="0" dirty="0" err="1">
                <a:solidFill>
                  <a:srgbClr val="FFFF00"/>
                </a:solidFill>
                <a:effectLst/>
                <a:latin typeface="Google Sans"/>
              </a:rPr>
              <a:t>vivendum</a:t>
            </a:r>
            <a:r>
              <a:rPr lang="hr-HR" sz="3200" b="1" i="0" dirty="0">
                <a:solidFill>
                  <a:srgbClr val="FFFF00"/>
                </a:solidFill>
                <a:effectLst/>
                <a:latin typeface="Google Sans"/>
              </a:rPr>
              <a:t> sine </a:t>
            </a:r>
            <a:r>
              <a:rPr lang="hr-HR" sz="3200" b="1" i="0" dirty="0" err="1">
                <a:solidFill>
                  <a:srgbClr val="FFFF00"/>
                </a:solidFill>
                <a:effectLst/>
                <a:latin typeface="Google Sans"/>
              </a:rPr>
              <a:t>amicitia</a:t>
            </a:r>
            <a:r>
              <a:rPr lang="hr-HR" sz="3200" b="1" i="0" dirty="0">
                <a:solidFill>
                  <a:srgbClr val="FFFF00"/>
                </a:solidFill>
                <a:effectLst/>
                <a:latin typeface="Google Sans"/>
              </a:rPr>
              <a:t>. </a:t>
            </a:r>
            <a:endParaRPr lang="hr-HR" sz="3200" b="1" dirty="0">
              <a:solidFill>
                <a:srgbClr val="FFFF00"/>
              </a:solidFill>
              <a:latin typeface="Google Sans"/>
            </a:endParaRPr>
          </a:p>
          <a:p>
            <a:r>
              <a:rPr lang="hr-HR" sz="3200" b="1" i="0" dirty="0">
                <a:solidFill>
                  <a:srgbClr val="0A0A0A"/>
                </a:solidFill>
                <a:effectLst/>
                <a:latin typeface="Google Sans"/>
              </a:rPr>
              <a:t>Ne smije se živjeti bez prijateljstva</a:t>
            </a:r>
          </a:p>
          <a:p>
            <a:endParaRPr lang="hr-HR" sz="3200" b="1" dirty="0">
              <a:solidFill>
                <a:srgbClr val="0A0A0A"/>
              </a:solidFill>
              <a:latin typeface="Google Sans"/>
            </a:endParaRPr>
          </a:p>
          <a:p>
            <a:pPr marL="0" indent="0">
              <a:buNone/>
            </a:pPr>
            <a:endParaRPr lang="hr-HR" sz="3200" b="1" i="0" dirty="0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hr-HR" sz="3200" b="1" dirty="0" err="1">
                <a:solidFill>
                  <a:srgbClr val="FFFF00"/>
                </a:solidFill>
                <a:latin typeface="Google Sans"/>
              </a:rPr>
              <a:t>Aegrotus</a:t>
            </a:r>
            <a:r>
              <a:rPr lang="hr-HR" sz="3200" b="1" dirty="0">
                <a:solidFill>
                  <a:srgbClr val="FFFF00"/>
                </a:solidFill>
                <a:latin typeface="Google Sans"/>
              </a:rPr>
              <a:t> </a:t>
            </a:r>
            <a:r>
              <a:rPr lang="hr-HR" sz="3200" b="1" dirty="0" err="1">
                <a:solidFill>
                  <a:srgbClr val="FFFF00"/>
                </a:solidFill>
                <a:latin typeface="Google Sans"/>
              </a:rPr>
              <a:t>non</a:t>
            </a:r>
            <a:r>
              <a:rPr lang="hr-HR" sz="3200" b="1" dirty="0">
                <a:solidFill>
                  <a:srgbClr val="FFFF00"/>
                </a:solidFill>
                <a:latin typeface="Google Sans"/>
              </a:rPr>
              <a:t> </a:t>
            </a:r>
            <a:r>
              <a:rPr lang="hr-HR" sz="3200" b="1" dirty="0" err="1">
                <a:solidFill>
                  <a:srgbClr val="FFFF00"/>
                </a:solidFill>
                <a:latin typeface="Google Sans"/>
              </a:rPr>
              <a:t>deserendus</a:t>
            </a:r>
            <a:r>
              <a:rPr lang="hr-HR" sz="3200" b="1" dirty="0">
                <a:solidFill>
                  <a:srgbClr val="FFFF00"/>
                </a:solidFill>
                <a:latin typeface="Google Sans"/>
              </a:rPr>
              <a:t> </a:t>
            </a:r>
            <a:r>
              <a:rPr lang="hr-HR" sz="3200" b="1" dirty="0" err="1">
                <a:solidFill>
                  <a:srgbClr val="FFFF00"/>
                </a:solidFill>
                <a:latin typeface="Google Sans"/>
              </a:rPr>
              <a:t>est</a:t>
            </a:r>
            <a:r>
              <a:rPr lang="hr-HR" sz="3200" b="1" dirty="0">
                <a:solidFill>
                  <a:srgbClr val="FFFF00"/>
                </a:solidFill>
                <a:latin typeface="Google Sans"/>
              </a:rPr>
              <a:t>.</a:t>
            </a:r>
          </a:p>
          <a:p>
            <a:r>
              <a:rPr lang="hr-HR" sz="3200" b="1" dirty="0">
                <a:solidFill>
                  <a:srgbClr val="0A0A0A"/>
                </a:solidFill>
                <a:latin typeface="Google Sans"/>
              </a:rPr>
              <a:t>Bolesnika se ne smije napustiti.</a:t>
            </a:r>
            <a:endParaRPr lang="hr-HR" sz="3200" b="1" i="0" dirty="0">
              <a:solidFill>
                <a:srgbClr val="0A0A0A"/>
              </a:solidFill>
              <a:effectLst/>
              <a:latin typeface="Google Sans"/>
            </a:endParaRP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1A78BF9-98AD-4ED3-8AAF-290DB907B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2628" y="2125761"/>
            <a:ext cx="2847975" cy="160020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8776D75F-F264-42EC-91A1-A22218D55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6927" y="448122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86538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{B4DA45B3-58BF-4874-B3EB-76E47761F4C5}TF6e1c0bd6-43b7-4cba-aa12-42a6446060542f1f4270-e09af522f947</Template>
  <TotalTime>109</TotalTime>
  <Words>399</Words>
  <Application>Microsoft Office PowerPoint</Application>
  <PresentationFormat>Široki zaslon</PresentationFormat>
  <Paragraphs>65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Calibri</vt:lpstr>
      <vt:lpstr>Google Sans</vt:lpstr>
      <vt:lpstr>Trebuchet MS</vt:lpstr>
      <vt:lpstr>Berlin</vt:lpstr>
      <vt:lpstr>GERUNDIV</vt:lpstr>
      <vt:lpstr>GERUNDIV</vt:lpstr>
      <vt:lpstr>TVORBA GERUNDIVA</vt:lpstr>
      <vt:lpstr>CURO, 1. – liječiti </vt:lpstr>
      <vt:lpstr>SCRIBO, 3. SCRIPSI, SCRIPTUM - pisati</vt:lpstr>
      <vt:lpstr>2 FUNKCIJE GERUNDIVA</vt:lpstr>
      <vt:lpstr>PERIFRASTIČNA (OPISNA) KONJUGACIJA PASIVNA</vt:lpstr>
      <vt:lpstr>Kad uz opisnu konjugaciju pasivnu ne stoji subjekt tj, objekt radnje onda ga prevodimo bezlično </vt:lpstr>
      <vt:lpstr>NEGATIVNA PERIFRASTIČNA KONJUGACIJA PASIVNA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Gerundiv i gerund</dc:title>
  <dc:creator>Profesor</dc:creator>
  <cp:lastModifiedBy>Profesor</cp:lastModifiedBy>
  <cp:revision>21</cp:revision>
  <dcterms:created xsi:type="dcterms:W3CDTF">2026-02-27T10:19:50Z</dcterms:created>
  <dcterms:modified xsi:type="dcterms:W3CDTF">2026-03-23T11:51:54Z</dcterms:modified>
</cp:coreProperties>
</file>