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9E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659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158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7190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842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9708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3249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99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1420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709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866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612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701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2802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98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3306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050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361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250F42D-1DF9-490E-B6BA-1D52B9DE2B80}" type="datetimeFigureOut">
              <a:rPr lang="hr-HR" smtClean="0"/>
              <a:t>31.5.2026.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C04C3-5845-4978-9101-DA9DFA89FB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746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744316-2944-4537-A4C1-3DB0BEB19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2642937"/>
          </a:xfrm>
        </p:spPr>
        <p:txBody>
          <a:bodyPr/>
          <a:lstStyle/>
          <a:p>
            <a:r>
              <a:rPr lang="hr-HR" b="1" dirty="0"/>
              <a:t>PARTICIP PREZENTA AKTIVNOG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8D73525-850E-4D5C-B79A-038957F52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Deana </a:t>
            </a:r>
            <a:r>
              <a:rPr lang="hr-HR" dirty="0" err="1"/>
              <a:t>Karađole</a:t>
            </a:r>
            <a:r>
              <a:rPr lang="hr-HR" dirty="0"/>
              <a:t> Radovčić, prof. savjetnik</a:t>
            </a:r>
          </a:p>
        </p:txBody>
      </p:sp>
    </p:spTree>
    <p:extLst>
      <p:ext uri="{BB962C8B-B14F-4D97-AF65-F5344CB8AC3E}">
        <p14:creationId xmlns:p14="http://schemas.microsoft.com/office/powerpoint/2010/main" val="1331932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FEFF56E-3102-46AF-AEAA-CAC986268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265" y="1020278"/>
            <a:ext cx="10722543" cy="5228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b="1" dirty="0"/>
              <a:t>Učenica koja ispravlja</a:t>
            </a:r>
          </a:p>
          <a:p>
            <a:pPr marL="0" indent="0">
              <a:buNone/>
            </a:pPr>
            <a:endParaRPr lang="hr-HR" sz="2200" dirty="0">
              <a:solidFill>
                <a:srgbClr val="FFFF00"/>
              </a:solidFill>
            </a:endParaRPr>
          </a:p>
          <a:p>
            <a:r>
              <a:rPr lang="hr-HR" sz="2200" b="1" dirty="0">
                <a:solidFill>
                  <a:srgbClr val="FFFF00"/>
                </a:solidFill>
              </a:rPr>
              <a:t>N. DISCIPULA CORRIGENS                    n. DISCIPULAE CORRIGENTES</a:t>
            </a:r>
          </a:p>
          <a:p>
            <a:r>
              <a:rPr lang="hr-HR" sz="2200" b="1" dirty="0">
                <a:solidFill>
                  <a:srgbClr val="FFFF00"/>
                </a:solidFill>
              </a:rPr>
              <a:t>G. DISCIPULAE CORRIGENTIS                g. DISCIPULARUM CORRIGENT</a:t>
            </a:r>
            <a:r>
              <a:rPr lang="hr-HR" sz="2200" b="1" dirty="0">
                <a:solidFill>
                  <a:srgbClr val="FF0000"/>
                </a:solidFill>
              </a:rPr>
              <a:t>IUM</a:t>
            </a:r>
          </a:p>
          <a:p>
            <a:r>
              <a:rPr lang="hr-HR" sz="2200" b="1" dirty="0">
                <a:solidFill>
                  <a:srgbClr val="FFFF00"/>
                </a:solidFill>
              </a:rPr>
              <a:t>D. DISCIPULAE CORRIGENTI                  d. DISCIPULIS CORRIGENTIBUS</a:t>
            </a:r>
          </a:p>
          <a:p>
            <a:r>
              <a:rPr lang="hr-HR" sz="2200" b="1" dirty="0">
                <a:solidFill>
                  <a:srgbClr val="FFFF00"/>
                </a:solidFill>
              </a:rPr>
              <a:t>AK. DISCIPULAM CORRIGENTEM          ak. DISCIPULAS CORRIGENTES</a:t>
            </a:r>
          </a:p>
          <a:p>
            <a:r>
              <a:rPr lang="hr-HR" sz="2200" b="1" dirty="0">
                <a:solidFill>
                  <a:srgbClr val="FFFF00"/>
                </a:solidFill>
              </a:rPr>
              <a:t>V. DISCIPULA CORRIGENS                    v. DISCIPULAE CORRIGENTES</a:t>
            </a:r>
          </a:p>
          <a:p>
            <a:r>
              <a:rPr lang="hr-HR" sz="2200" b="1" dirty="0">
                <a:solidFill>
                  <a:srgbClr val="FFFF00"/>
                </a:solidFill>
              </a:rPr>
              <a:t>AB. DISCIPULA CORRIGENTE                </a:t>
            </a:r>
            <a:r>
              <a:rPr lang="hr-HR" sz="2200" b="1" dirty="0" err="1">
                <a:solidFill>
                  <a:srgbClr val="FFFF00"/>
                </a:solidFill>
              </a:rPr>
              <a:t>ab</a:t>
            </a:r>
            <a:r>
              <a:rPr lang="hr-HR" sz="2200" b="1" dirty="0">
                <a:solidFill>
                  <a:srgbClr val="FFFF00"/>
                </a:solidFill>
              </a:rPr>
              <a:t>. DISCIPULIS CORRIGENTIBUS</a:t>
            </a:r>
            <a:endParaRPr lang="hr-HR" sz="2200" b="1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sz="2400" b="1" dirty="0"/>
              <a:t>Muški i ženski rod participa dekliniraju se isto – po 3. deklinaciji</a:t>
            </a:r>
          </a:p>
        </p:txBody>
      </p:sp>
    </p:spTree>
    <p:extLst>
      <p:ext uri="{BB962C8B-B14F-4D97-AF65-F5344CB8AC3E}">
        <p14:creationId xmlns:p14="http://schemas.microsoft.com/office/powerpoint/2010/main" val="36681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F3D0FA-403F-419A-B55A-6E968CC64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265" y="943276"/>
            <a:ext cx="11069053" cy="5305124"/>
          </a:xfrm>
        </p:spPr>
        <p:txBody>
          <a:bodyPr>
            <a:normAutofit/>
          </a:bodyPr>
          <a:lstStyle/>
          <a:p>
            <a:r>
              <a:rPr lang="hr-HR" sz="2600" b="1" dirty="0"/>
              <a:t>Lijek koji ispravlja</a:t>
            </a:r>
          </a:p>
          <a:p>
            <a:pPr marL="0" indent="0">
              <a:buNone/>
            </a:pPr>
            <a:endParaRPr lang="hr-HR" dirty="0">
              <a:solidFill>
                <a:srgbClr val="FFFF00"/>
              </a:solidFill>
            </a:endParaRPr>
          </a:p>
          <a:p>
            <a:r>
              <a:rPr lang="hr-HR" sz="2400" b="1" dirty="0">
                <a:solidFill>
                  <a:srgbClr val="FFFF00"/>
                </a:solidFill>
              </a:rPr>
              <a:t>N. REMEDIUM CORRIGENS                 n. REMEDIA CORRIGENT</a:t>
            </a:r>
            <a:r>
              <a:rPr lang="hr-HR" sz="2400" b="1" dirty="0">
                <a:solidFill>
                  <a:srgbClr val="FF0000"/>
                </a:solidFill>
              </a:rPr>
              <a:t>IA</a:t>
            </a:r>
          </a:p>
          <a:p>
            <a:r>
              <a:rPr lang="hr-HR" sz="2400" b="1" dirty="0">
                <a:solidFill>
                  <a:srgbClr val="FFFF00"/>
                </a:solidFill>
              </a:rPr>
              <a:t>G. REMEDII CORRIGENTIS                  g. REMEDIORUM CORRIGENT</a:t>
            </a:r>
            <a:r>
              <a:rPr lang="hr-HR" sz="2400" b="1" dirty="0">
                <a:solidFill>
                  <a:srgbClr val="FF0000"/>
                </a:solidFill>
              </a:rPr>
              <a:t>IUM</a:t>
            </a:r>
          </a:p>
          <a:p>
            <a:r>
              <a:rPr lang="hr-HR" sz="2400" b="1" dirty="0">
                <a:solidFill>
                  <a:srgbClr val="FFFF00"/>
                </a:solidFill>
              </a:rPr>
              <a:t>D. REMEDIO CORRIGENTI                  d. REMEDIIS CORRIGENTIBUS</a:t>
            </a:r>
          </a:p>
          <a:p>
            <a:r>
              <a:rPr lang="hr-HR" sz="2400" b="1" dirty="0">
                <a:solidFill>
                  <a:srgbClr val="FFFF00"/>
                </a:solidFill>
              </a:rPr>
              <a:t>AK. REMEDIUMCORRIGENTEM           ak. REMEDIA CORRIGENT</a:t>
            </a:r>
            <a:r>
              <a:rPr lang="hr-HR" sz="2400" b="1" dirty="0">
                <a:solidFill>
                  <a:srgbClr val="FF0000"/>
                </a:solidFill>
              </a:rPr>
              <a:t>IA</a:t>
            </a:r>
          </a:p>
          <a:p>
            <a:r>
              <a:rPr lang="hr-HR" sz="2400" b="1" dirty="0">
                <a:solidFill>
                  <a:srgbClr val="FFFF00"/>
                </a:solidFill>
              </a:rPr>
              <a:t>V. REMEDIUM CORRIGENS                 v. REMEDIA CORRIGENT</a:t>
            </a:r>
            <a:r>
              <a:rPr lang="hr-HR" sz="2400" b="1" dirty="0">
                <a:solidFill>
                  <a:srgbClr val="FF0000"/>
                </a:solidFill>
              </a:rPr>
              <a:t>IA</a:t>
            </a:r>
          </a:p>
          <a:p>
            <a:r>
              <a:rPr lang="hr-HR" sz="2400" b="1" dirty="0">
                <a:solidFill>
                  <a:srgbClr val="FFFF00"/>
                </a:solidFill>
              </a:rPr>
              <a:t>AB. REMEDIO CORRIGENTE               </a:t>
            </a:r>
            <a:r>
              <a:rPr lang="hr-HR" sz="2400" b="1" dirty="0" err="1">
                <a:solidFill>
                  <a:srgbClr val="FFFF00"/>
                </a:solidFill>
              </a:rPr>
              <a:t>ab</a:t>
            </a:r>
            <a:r>
              <a:rPr lang="hr-HR" sz="2400" b="1" dirty="0">
                <a:solidFill>
                  <a:srgbClr val="FFFF00"/>
                </a:solidFill>
              </a:rPr>
              <a:t>. REMEDIIS CORRIGENTIBUS</a:t>
            </a:r>
            <a:endParaRPr lang="hr-HR" sz="2400" b="1" dirty="0"/>
          </a:p>
        </p:txBody>
      </p:sp>
    </p:spTree>
    <p:extLst>
      <p:ext uri="{BB962C8B-B14F-4D97-AF65-F5344CB8AC3E}">
        <p14:creationId xmlns:p14="http://schemas.microsoft.com/office/powerpoint/2010/main" val="206439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841101-5601-48D6-9C5B-7397C0CC2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FF0000"/>
                </a:solidFill>
              </a:rPr>
              <a:t>Pronađite particip i prevedite: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C8526D5-AA0F-456D-B58A-EAE1CCA65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22" y="1636296"/>
            <a:ext cx="9279832" cy="4612104"/>
          </a:xfrm>
        </p:spPr>
        <p:txBody>
          <a:bodyPr>
            <a:normAutofit/>
          </a:bodyPr>
          <a:lstStyle/>
          <a:p>
            <a:r>
              <a:rPr lang="hr-HR" sz="2800" b="1" dirty="0"/>
              <a:t>Medici de </a:t>
            </a:r>
            <a:r>
              <a:rPr lang="hr-HR" sz="2800" b="1" dirty="0" err="1"/>
              <a:t>aegroto</a:t>
            </a:r>
            <a:r>
              <a:rPr lang="hr-HR" sz="2800" b="1" dirty="0"/>
              <a:t> </a:t>
            </a:r>
            <a:r>
              <a:rPr lang="hr-HR" sz="2800" b="1" dirty="0" err="1"/>
              <a:t>moriente</a:t>
            </a:r>
            <a:r>
              <a:rPr lang="hr-HR" sz="2800" b="1" dirty="0"/>
              <a:t> </a:t>
            </a:r>
            <a:r>
              <a:rPr lang="hr-HR" sz="2800" b="1" dirty="0" err="1"/>
              <a:t>disputant</a:t>
            </a:r>
            <a:r>
              <a:rPr lang="hr-HR" sz="2800" b="1" dirty="0"/>
              <a:t>. </a:t>
            </a:r>
          </a:p>
          <a:p>
            <a:r>
              <a:rPr lang="hr-HR" sz="2800" b="1" dirty="0" err="1"/>
              <a:t>Haec</a:t>
            </a:r>
            <a:r>
              <a:rPr lang="hr-HR" sz="2800" b="1" dirty="0"/>
              <a:t> </a:t>
            </a:r>
            <a:r>
              <a:rPr lang="hr-HR" sz="2800" b="1" dirty="0" err="1"/>
              <a:t>aegrota</a:t>
            </a:r>
            <a:r>
              <a:rPr lang="hr-HR" sz="2800" b="1" dirty="0"/>
              <a:t> </a:t>
            </a:r>
            <a:r>
              <a:rPr lang="hr-HR" sz="2800" b="1" dirty="0" err="1"/>
              <a:t>remedia</a:t>
            </a:r>
            <a:r>
              <a:rPr lang="hr-HR" sz="2800" b="1" dirty="0"/>
              <a:t> </a:t>
            </a:r>
            <a:r>
              <a:rPr lang="hr-HR" sz="2800" b="1" dirty="0" err="1"/>
              <a:t>purgantia</a:t>
            </a:r>
            <a:r>
              <a:rPr lang="hr-HR" sz="2800" b="1" dirty="0"/>
              <a:t> </a:t>
            </a:r>
            <a:r>
              <a:rPr lang="hr-HR" sz="2800" b="1" dirty="0" err="1"/>
              <a:t>sumere</a:t>
            </a:r>
            <a:r>
              <a:rPr lang="hr-HR" sz="2800" b="1" dirty="0"/>
              <a:t> </a:t>
            </a:r>
            <a:r>
              <a:rPr lang="hr-HR" sz="2800" b="1" dirty="0" err="1"/>
              <a:t>debet</a:t>
            </a:r>
            <a:r>
              <a:rPr lang="hr-HR" sz="2800" b="1" dirty="0"/>
              <a:t>. </a:t>
            </a:r>
          </a:p>
          <a:p>
            <a:r>
              <a:rPr lang="hr-HR" sz="2800" b="1" dirty="0" err="1"/>
              <a:t>Homo</a:t>
            </a:r>
            <a:r>
              <a:rPr lang="hr-HR" sz="2800" b="1" dirty="0"/>
              <a:t> </a:t>
            </a:r>
            <a:r>
              <a:rPr lang="hr-HR" sz="2800" b="1" dirty="0" err="1"/>
              <a:t>moriens</a:t>
            </a:r>
            <a:r>
              <a:rPr lang="hr-HR" sz="2800" b="1" dirty="0"/>
              <a:t> </a:t>
            </a:r>
            <a:r>
              <a:rPr lang="hr-HR" sz="2800" b="1" dirty="0" err="1"/>
              <a:t>tristis</a:t>
            </a:r>
            <a:r>
              <a:rPr lang="hr-HR" sz="2800" b="1" dirty="0"/>
              <a:t> </a:t>
            </a:r>
            <a:r>
              <a:rPr lang="hr-HR" sz="2800" b="1" dirty="0" err="1"/>
              <a:t>est</a:t>
            </a:r>
            <a:r>
              <a:rPr lang="hr-HR" sz="2800" b="1" dirty="0"/>
              <a:t>. </a:t>
            </a:r>
          </a:p>
          <a:p>
            <a:r>
              <a:rPr lang="hr-HR" sz="2800" b="1" dirty="0" err="1"/>
              <a:t>Parentes</a:t>
            </a:r>
            <a:r>
              <a:rPr lang="hr-HR" sz="2800" b="1" dirty="0"/>
              <a:t> </a:t>
            </a:r>
            <a:r>
              <a:rPr lang="hr-HR" sz="2800" b="1" dirty="0" err="1"/>
              <a:t>filium</a:t>
            </a:r>
            <a:r>
              <a:rPr lang="hr-HR" sz="2800" b="1" dirty="0"/>
              <a:t> </a:t>
            </a:r>
            <a:r>
              <a:rPr lang="hr-HR" sz="2800" b="1" dirty="0" err="1"/>
              <a:t>intrantem</a:t>
            </a:r>
            <a:r>
              <a:rPr lang="hr-HR" sz="2800" b="1" dirty="0"/>
              <a:t> </a:t>
            </a:r>
            <a:r>
              <a:rPr lang="hr-HR" sz="2800" b="1" dirty="0" err="1"/>
              <a:t>salutant</a:t>
            </a:r>
            <a:r>
              <a:rPr lang="hr-HR" sz="2800" b="1" dirty="0"/>
              <a:t>. </a:t>
            </a:r>
          </a:p>
          <a:p>
            <a:r>
              <a:rPr lang="hr-HR" sz="2800" b="1" dirty="0" err="1"/>
              <a:t>Romulus</a:t>
            </a:r>
            <a:r>
              <a:rPr lang="hr-HR" sz="2800" b="1" dirty="0"/>
              <a:t> </a:t>
            </a:r>
            <a:r>
              <a:rPr lang="hr-HR" sz="2800" b="1" dirty="0" err="1"/>
              <a:t>aves</a:t>
            </a:r>
            <a:r>
              <a:rPr lang="hr-HR" sz="2800" b="1" dirty="0"/>
              <a:t> </a:t>
            </a:r>
            <a:r>
              <a:rPr lang="hr-HR" sz="2800" b="1" dirty="0" err="1"/>
              <a:t>volantes</a:t>
            </a:r>
            <a:r>
              <a:rPr lang="hr-HR" sz="2800" b="1" dirty="0"/>
              <a:t> </a:t>
            </a:r>
            <a:r>
              <a:rPr lang="hr-HR" sz="2800" b="1" dirty="0" err="1"/>
              <a:t>spectat</a:t>
            </a:r>
            <a:r>
              <a:rPr lang="hr-HR" sz="2800" b="1" dirty="0"/>
              <a:t>. </a:t>
            </a:r>
          </a:p>
          <a:p>
            <a:r>
              <a:rPr lang="hr-HR" sz="2800" b="1" dirty="0"/>
              <a:t>Nos </a:t>
            </a:r>
            <a:r>
              <a:rPr lang="hr-HR" sz="2800" b="1" dirty="0" err="1"/>
              <a:t>legentes</a:t>
            </a:r>
            <a:r>
              <a:rPr lang="hr-HR" sz="2800" b="1" dirty="0"/>
              <a:t> </a:t>
            </a:r>
            <a:r>
              <a:rPr lang="hr-HR" sz="2800" b="1" dirty="0" err="1"/>
              <a:t>discimus</a:t>
            </a:r>
            <a:r>
              <a:rPr lang="hr-HR" sz="2800" b="1" dirty="0"/>
              <a:t>. </a:t>
            </a:r>
          </a:p>
          <a:p>
            <a:r>
              <a:rPr lang="hr-HR" sz="2800" b="1" dirty="0" err="1"/>
              <a:t>Tarde</a:t>
            </a:r>
            <a:r>
              <a:rPr lang="hr-HR" sz="2800" b="1" dirty="0"/>
              <a:t> </a:t>
            </a:r>
            <a:r>
              <a:rPr lang="hr-HR" sz="2800" b="1" dirty="0" err="1"/>
              <a:t>venientibus</a:t>
            </a:r>
            <a:r>
              <a:rPr lang="hr-HR" sz="2800" b="1" dirty="0"/>
              <a:t> </a:t>
            </a:r>
            <a:r>
              <a:rPr lang="hr-HR" sz="2800" b="1" dirty="0" err="1"/>
              <a:t>ossa</a:t>
            </a:r>
            <a:r>
              <a:rPr lang="hr-HR" sz="2800" b="1" dirty="0"/>
              <a:t>.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4829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245AAE3-4CF2-4710-9046-DBDB1A9A6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74" y="1097280"/>
            <a:ext cx="9222080" cy="5151119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hr-HR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Medici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aegrotum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dormientem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spectant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endParaRPr lang="hr-HR" sz="24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Magister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discipulos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scribentes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spectat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endParaRPr lang="hr-HR" sz="24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In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schola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discipuli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magistros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docentes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audiunt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endParaRPr lang="hr-HR" sz="24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In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clinica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medicum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purgantem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vulnus</a:t>
            </a:r>
            <a:r>
              <a:rPr lang="hr-HR" sz="24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spectamus</a:t>
            </a:r>
            <a:r>
              <a:rPr lang="hr-HR" sz="24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hr-HR" sz="2400" b="1" kern="100" dirty="0" err="1">
                <a:latin typeface="Arial" panose="020B0604020202020204" pitchFamily="34" charset="0"/>
                <a:cs typeface="Arial" panose="020B0604020202020204" pitchFamily="34" charset="0"/>
              </a:rPr>
              <a:t>Nutrices</a:t>
            </a:r>
            <a:r>
              <a:rPr lang="hr-HR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latin typeface="Arial" panose="020B0604020202020204" pitchFamily="34" charset="0"/>
                <a:cs typeface="Arial" panose="020B0604020202020204" pitchFamily="34" charset="0"/>
              </a:rPr>
              <a:t>aegrotos</a:t>
            </a:r>
            <a:r>
              <a:rPr lang="hr-HR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latin typeface="Arial" panose="020B0604020202020204" pitchFamily="34" charset="0"/>
                <a:cs typeface="Arial" panose="020B0604020202020204" pitchFamily="34" charset="0"/>
              </a:rPr>
              <a:t>dormientes</a:t>
            </a:r>
            <a:r>
              <a:rPr lang="hr-HR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kern="100" dirty="0" err="1">
                <a:latin typeface="Arial" panose="020B0604020202020204" pitchFamily="34" charset="0"/>
                <a:cs typeface="Arial" panose="020B0604020202020204" pitchFamily="34" charset="0"/>
              </a:rPr>
              <a:t>observant</a:t>
            </a:r>
            <a:r>
              <a:rPr lang="hr-HR" sz="2400" b="1" kern="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hr-HR" sz="2400" b="1" dirty="0" err="1"/>
              <a:t>Magister</a:t>
            </a:r>
            <a:r>
              <a:rPr lang="hr-HR" sz="2400" b="1" dirty="0"/>
              <a:t> </a:t>
            </a:r>
            <a:r>
              <a:rPr lang="hr-HR" sz="2400" b="1" dirty="0" err="1"/>
              <a:t>ridens</a:t>
            </a:r>
            <a:r>
              <a:rPr lang="hr-HR" sz="2400" b="1" dirty="0"/>
              <a:t> </a:t>
            </a:r>
            <a:r>
              <a:rPr lang="hr-HR" sz="2400" b="1" dirty="0" err="1"/>
              <a:t>discipulos</a:t>
            </a:r>
            <a:r>
              <a:rPr lang="hr-HR" sz="2400" b="1" dirty="0"/>
              <a:t> </a:t>
            </a:r>
            <a:r>
              <a:rPr lang="hr-HR" sz="2400" b="1" dirty="0" err="1"/>
              <a:t>salutat</a:t>
            </a:r>
            <a:r>
              <a:rPr lang="hr-HR" sz="2400" b="1" dirty="0"/>
              <a:t>.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hr-HR" sz="24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32600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44D5801-FC5A-4697-98B5-471940222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144" y="1270536"/>
            <a:ext cx="9385710" cy="4977864"/>
          </a:xfrm>
        </p:spPr>
        <p:txBody>
          <a:bodyPr/>
          <a:lstStyle/>
          <a:p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Puer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dormiens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quietus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Aegrota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medicum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venientem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exspectat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Nutrices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aegrotos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clamantes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audiunt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Medicus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aegrotum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iacentem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curat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Nutrices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aegrotum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vocantem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audiunt</a:t>
            </a:r>
            <a:r>
              <a:rPr lang="hr-H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it-IT" sz="2800" b="1" dirty="0" err="1"/>
              <a:t>Puella</a:t>
            </a:r>
            <a:r>
              <a:rPr lang="hr-HR" sz="2800" b="1" dirty="0"/>
              <a:t>e</a:t>
            </a:r>
            <a:r>
              <a:rPr lang="it-IT" sz="2800" b="1" dirty="0"/>
              <a:t> </a:t>
            </a:r>
            <a:r>
              <a:rPr lang="it-IT" sz="2800" b="1" dirty="0" err="1"/>
              <a:t>cantan</a:t>
            </a:r>
            <a:r>
              <a:rPr lang="hr-HR" sz="2800" b="1" dirty="0" err="1"/>
              <a:t>tes</a:t>
            </a:r>
            <a:r>
              <a:rPr lang="it-IT" sz="2800" b="1" dirty="0"/>
              <a:t> in </a:t>
            </a:r>
            <a:r>
              <a:rPr lang="it-IT" sz="2800" b="1" dirty="0" err="1"/>
              <a:t>horto</a:t>
            </a:r>
            <a:r>
              <a:rPr lang="it-IT" sz="2800" b="1" dirty="0"/>
              <a:t> sede</a:t>
            </a:r>
            <a:r>
              <a:rPr lang="hr-HR" sz="2800" b="1" dirty="0"/>
              <a:t>n</a:t>
            </a:r>
            <a:r>
              <a:rPr lang="it-IT" sz="2800" b="1" dirty="0"/>
              <a:t>t.</a:t>
            </a:r>
            <a:endParaRPr lang="hr-HR" sz="2800" b="1" dirty="0"/>
          </a:p>
          <a:p>
            <a:r>
              <a:rPr lang="pt-BR" sz="2800" b="1" dirty="0"/>
              <a:t>Puer librum tenens ad scholam ambulat.</a:t>
            </a:r>
            <a:endParaRPr lang="hr-HR" sz="2800" b="1" dirty="0"/>
          </a:p>
          <a:p>
            <a:endParaRPr lang="hr-HR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187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FD4CD7-B94B-4DEF-BF19-42DA570A9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00B050"/>
                </a:solidFill>
              </a:rPr>
              <a:t>Što je to particip?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4C1BF9B-6E53-4EE2-B985-C9FDF8BAC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3200" b="1" dirty="0"/>
              <a:t>Glagolski pridjev; tvori se od glagola, a ponaša se kao pridjev tj. slaže se sa svojom imenicom u rodu, broju i padežu</a:t>
            </a:r>
          </a:p>
          <a:p>
            <a:pPr marL="0" indent="0">
              <a:buNone/>
            </a:pPr>
            <a:endParaRPr lang="hr-HR" sz="3200" b="1" dirty="0"/>
          </a:p>
          <a:p>
            <a:r>
              <a:rPr lang="hr-HR" sz="3200" b="1" dirty="0"/>
              <a:t>HOMO </a:t>
            </a:r>
            <a:r>
              <a:rPr lang="hr-HR" sz="3200" b="1" dirty="0">
                <a:solidFill>
                  <a:srgbClr val="00B050"/>
                </a:solidFill>
              </a:rPr>
              <a:t>VOLANS</a:t>
            </a:r>
            <a:r>
              <a:rPr lang="hr-HR" sz="3200" b="1" dirty="0"/>
              <a:t> – leteći čovjek, čovjek koji leti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2412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25F01E-456D-4DBB-B39A-3B8ACF625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Ima 3. participa u latinskom jeziku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938A68A-01C6-49D7-9F4C-5E292992A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0" y="1853248"/>
            <a:ext cx="10644323" cy="4395151"/>
          </a:xfrm>
        </p:spPr>
        <p:txBody>
          <a:bodyPr>
            <a:normAutofit/>
          </a:bodyPr>
          <a:lstStyle/>
          <a:p>
            <a:r>
              <a:rPr lang="hr-HR" sz="3200" b="1" dirty="0">
                <a:solidFill>
                  <a:srgbClr val="FFFF00"/>
                </a:solidFill>
              </a:rPr>
              <a:t>1. PARTICIP PREZENTA AKTIVNOG </a:t>
            </a:r>
            <a:r>
              <a:rPr lang="hr-HR" sz="3200" b="1" dirty="0"/>
              <a:t>– glagolski pridjev 3. deklinacije</a:t>
            </a:r>
          </a:p>
          <a:p>
            <a:r>
              <a:rPr lang="hr-HR" sz="3200" b="1" dirty="0">
                <a:solidFill>
                  <a:srgbClr val="FFFF00"/>
                </a:solidFill>
              </a:rPr>
              <a:t>2. PARTICIP PERFEKTA PASIVNOG </a:t>
            </a:r>
            <a:r>
              <a:rPr lang="hr-HR" sz="3200" b="1" dirty="0"/>
              <a:t>– glagolski pridjev 1. i 2. deklinacije</a:t>
            </a:r>
          </a:p>
          <a:p>
            <a:r>
              <a:rPr lang="hr-HR" sz="3200" b="1" dirty="0">
                <a:solidFill>
                  <a:srgbClr val="FFFF00"/>
                </a:solidFill>
              </a:rPr>
              <a:t>3. PARTICIP FUTURA AKTIVNOG </a:t>
            </a:r>
            <a:r>
              <a:rPr lang="hr-HR" sz="3200" b="1" dirty="0"/>
              <a:t>-– glagolski pridjev 1. i 2. deklinacije</a:t>
            </a:r>
          </a:p>
          <a:p>
            <a:endParaRPr lang="hr-HR" sz="3200" b="1" dirty="0"/>
          </a:p>
        </p:txBody>
      </p:sp>
    </p:spTree>
    <p:extLst>
      <p:ext uri="{BB962C8B-B14F-4D97-AF65-F5344CB8AC3E}">
        <p14:creationId xmlns:p14="http://schemas.microsoft.com/office/powerpoint/2010/main" val="362933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D42576-2267-4D12-A8B8-51316612D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PARTICIP PREZENTA AKTIVNOG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C7FED3-9EA0-4C34-BB1D-DD9F8BA74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96" y="2052918"/>
            <a:ext cx="9971772" cy="4195481"/>
          </a:xfrm>
        </p:spPr>
        <p:txBody>
          <a:bodyPr>
            <a:normAutofit/>
          </a:bodyPr>
          <a:lstStyle/>
          <a:p>
            <a:r>
              <a:rPr lang="hr-HR" sz="2800" b="1" dirty="0"/>
              <a:t>Ponaša se kao pridjev 3. deklinacije</a:t>
            </a:r>
          </a:p>
          <a:p>
            <a:r>
              <a:rPr lang="hr-HR" sz="2800" b="1" dirty="0"/>
              <a:t>Tvori se od prezentske osnove glagola i nastavaka:</a:t>
            </a:r>
          </a:p>
          <a:p>
            <a:r>
              <a:rPr lang="hr-HR" sz="2800" b="1" dirty="0">
                <a:solidFill>
                  <a:srgbClr val="00B050"/>
                </a:solidFill>
              </a:rPr>
              <a:t>N. – NS</a:t>
            </a:r>
          </a:p>
          <a:p>
            <a:r>
              <a:rPr lang="hr-HR" sz="2800" b="1" dirty="0">
                <a:solidFill>
                  <a:srgbClr val="00B050"/>
                </a:solidFill>
              </a:rPr>
              <a:t>G. – NTIS</a:t>
            </a:r>
            <a:r>
              <a:rPr lang="hr-HR" sz="2800" b="1" dirty="0"/>
              <a:t>   - za glagole 1. i 2. konjugacije </a:t>
            </a:r>
          </a:p>
          <a:p>
            <a:pPr marL="0" indent="0">
              <a:buNone/>
            </a:pPr>
            <a:endParaRPr lang="hr-HR" sz="2800" b="1" dirty="0"/>
          </a:p>
          <a:p>
            <a:r>
              <a:rPr lang="hr-HR" sz="2800" b="1" dirty="0">
                <a:solidFill>
                  <a:srgbClr val="00B050"/>
                </a:solidFill>
              </a:rPr>
              <a:t>N. –ENS</a:t>
            </a:r>
          </a:p>
          <a:p>
            <a:r>
              <a:rPr lang="hr-HR" sz="2800" b="1" dirty="0">
                <a:solidFill>
                  <a:srgbClr val="00B050"/>
                </a:solidFill>
              </a:rPr>
              <a:t>G. –ENTIS </a:t>
            </a:r>
            <a:r>
              <a:rPr lang="hr-HR" sz="2800" b="1" dirty="0"/>
              <a:t> - za glagole 3. i 4. konjugacije</a:t>
            </a:r>
          </a:p>
        </p:txBody>
      </p:sp>
    </p:spTree>
    <p:extLst>
      <p:ext uri="{BB962C8B-B14F-4D97-AF65-F5344CB8AC3E}">
        <p14:creationId xmlns:p14="http://schemas.microsoft.com/office/powerpoint/2010/main" val="200030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625BE3C-C508-4D47-8387-7C7A2C438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5" y="644894"/>
            <a:ext cx="10934299" cy="5603506"/>
          </a:xfrm>
        </p:spPr>
        <p:txBody>
          <a:bodyPr>
            <a:normAutofit/>
          </a:bodyPr>
          <a:lstStyle/>
          <a:p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PURGO, 1. – čistiti  </a:t>
            </a:r>
          </a:p>
          <a:p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PURGARE  -PURGA</a:t>
            </a:r>
          </a:p>
          <a:p>
            <a:r>
              <a:rPr lang="hr-HR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 PURGANS 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– čisteći, onaj koji čisti</a:t>
            </a:r>
          </a:p>
          <a:p>
            <a:r>
              <a:rPr lang="hr-HR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G. PURGANTIS</a:t>
            </a:r>
          </a:p>
          <a:p>
            <a:pPr marL="0" indent="0">
              <a:buNone/>
            </a:pP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clinica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medicum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purgantem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vulnus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spectamus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U bolnici gledamo liječnika koji čisti ranu.</a:t>
            </a:r>
          </a:p>
          <a:p>
            <a:pPr marL="0" indent="0">
              <a:buNone/>
            </a:pP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1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2F9684D-9AF6-4503-B73D-DE0DFABB9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016" y="847023"/>
            <a:ext cx="10876547" cy="5401377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DOCEO, 2. – podučavati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DOCERE  -DOCE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 DOCENS</a:t>
            </a: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 – podučavajući, onaj koji podučava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G. DOCENTIS </a:t>
            </a:r>
          </a:p>
          <a:p>
            <a:pPr marL="0" indent="0">
              <a:buNone/>
            </a:pP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schola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discipuli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magistros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docentes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audiunt</a:t>
            </a:r>
            <a:r>
              <a:rPr lang="hr-HR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hr-HR" sz="3200" dirty="0">
                <a:latin typeface="Arial" panose="020B0604020202020204" pitchFamily="34" charset="0"/>
                <a:cs typeface="Arial" panose="020B0604020202020204" pitchFamily="34" charset="0"/>
              </a:rPr>
              <a:t>U školi učenici slušaju nastavnike koji podučavaju (kako podučavaju). 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2244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8F4E549-449F-45FD-AACC-03B7BDB85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90" y="847024"/>
            <a:ext cx="9520464" cy="5401376"/>
          </a:xfrm>
        </p:spPr>
        <p:txBody>
          <a:bodyPr/>
          <a:lstStyle/>
          <a:p>
            <a:r>
              <a:rPr lang="hr-HR" sz="3200" b="1" dirty="0"/>
              <a:t>SCRIBO, 3. – pisati   </a:t>
            </a:r>
          </a:p>
          <a:p>
            <a:r>
              <a:rPr lang="hr-HR" sz="3200" b="1" dirty="0"/>
              <a:t>SCRIBERE  - SCRIB</a:t>
            </a:r>
          </a:p>
          <a:p>
            <a:r>
              <a:rPr lang="hr-HR" sz="3200" b="1" dirty="0">
                <a:solidFill>
                  <a:srgbClr val="FFFF00"/>
                </a:solidFill>
              </a:rPr>
              <a:t>N. SCRIBENS </a:t>
            </a:r>
            <a:r>
              <a:rPr lang="hr-HR" sz="3200" b="1" dirty="0"/>
              <a:t>– onaj koji piše, pišući</a:t>
            </a:r>
          </a:p>
          <a:p>
            <a:r>
              <a:rPr lang="hr-HR" sz="3200" b="1" dirty="0">
                <a:solidFill>
                  <a:srgbClr val="FFFF00"/>
                </a:solidFill>
              </a:rPr>
              <a:t>G, SCRIBENTIS </a:t>
            </a:r>
          </a:p>
          <a:p>
            <a:pPr marL="0" indent="0">
              <a:buNone/>
            </a:pPr>
            <a:endParaRPr lang="hr-HR" sz="3200" b="1" dirty="0"/>
          </a:p>
          <a:p>
            <a:pPr marL="0" indent="0">
              <a:buNone/>
            </a:pPr>
            <a:r>
              <a:rPr lang="hr-HR" sz="3200" b="1" dirty="0" err="1"/>
              <a:t>Magister</a:t>
            </a:r>
            <a:r>
              <a:rPr lang="hr-HR" sz="3200" b="1" dirty="0"/>
              <a:t> </a:t>
            </a:r>
            <a:r>
              <a:rPr lang="hr-HR" sz="3200" b="1" dirty="0" err="1"/>
              <a:t>discipulos</a:t>
            </a:r>
            <a:r>
              <a:rPr lang="hr-HR" sz="3200" b="1" dirty="0"/>
              <a:t> </a:t>
            </a:r>
            <a:r>
              <a:rPr lang="hr-HR" sz="3200" b="1" dirty="0" err="1">
                <a:solidFill>
                  <a:srgbClr val="FFFF00"/>
                </a:solidFill>
              </a:rPr>
              <a:t>scribentes</a:t>
            </a:r>
            <a:r>
              <a:rPr lang="hr-HR" sz="3200" b="1" dirty="0"/>
              <a:t> </a:t>
            </a:r>
            <a:r>
              <a:rPr lang="hr-HR" sz="3200" b="1" dirty="0" err="1"/>
              <a:t>spectat</a:t>
            </a:r>
            <a:r>
              <a:rPr lang="hr-HR" sz="3200" b="1" dirty="0"/>
              <a:t>. </a:t>
            </a:r>
          </a:p>
          <a:p>
            <a:pPr marL="0" indent="0">
              <a:buNone/>
            </a:pPr>
            <a:r>
              <a:rPr lang="hr-HR" sz="3200" b="1" dirty="0"/>
              <a:t>Učitelj gleda učenike koji pišu (kako pišu</a:t>
            </a:r>
            <a:r>
              <a:rPr lang="hr-HR" sz="2800" b="1" dirty="0"/>
              <a:t>).</a:t>
            </a:r>
            <a:r>
              <a:rPr lang="hr-HR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008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083A01E-7A00-4094-B45F-4DCA4E635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388" y="798898"/>
            <a:ext cx="9597466" cy="5449502"/>
          </a:xfrm>
        </p:spPr>
        <p:txBody>
          <a:bodyPr/>
          <a:lstStyle/>
          <a:p>
            <a:r>
              <a:rPr lang="hr-HR" sz="2800" b="1" dirty="0"/>
              <a:t>DORMIO, 4. – spavati  </a:t>
            </a:r>
          </a:p>
          <a:p>
            <a:r>
              <a:rPr lang="hr-HR" sz="2800" b="1" dirty="0"/>
              <a:t>DORMIRE  - DORMI</a:t>
            </a:r>
          </a:p>
          <a:p>
            <a:r>
              <a:rPr lang="hr-HR" sz="2800" b="1" dirty="0">
                <a:solidFill>
                  <a:srgbClr val="FFFF00"/>
                </a:solidFill>
              </a:rPr>
              <a:t>N. DORMIENS </a:t>
            </a:r>
            <a:r>
              <a:rPr lang="hr-HR" sz="2800" b="1" dirty="0"/>
              <a:t>– onaj koji spava, spavajući</a:t>
            </a:r>
          </a:p>
          <a:p>
            <a:r>
              <a:rPr lang="hr-HR" sz="2800" b="1" dirty="0">
                <a:solidFill>
                  <a:srgbClr val="FFFF00"/>
                </a:solidFill>
              </a:rPr>
              <a:t>G. DORMIENTIS</a:t>
            </a:r>
          </a:p>
          <a:p>
            <a:pPr marL="0" indent="0">
              <a:buNone/>
            </a:pPr>
            <a:endParaRPr lang="hr-HR" sz="2800" b="1" dirty="0">
              <a:solidFill>
                <a:srgbClr val="FFFF00"/>
              </a:solidFill>
            </a:endParaRPr>
          </a:p>
          <a:p>
            <a:r>
              <a:rPr lang="hr-HR" sz="2800" b="1" dirty="0"/>
              <a:t>Medici </a:t>
            </a:r>
            <a:r>
              <a:rPr lang="hr-HR" sz="2800" b="1" dirty="0" err="1"/>
              <a:t>aegrotum</a:t>
            </a:r>
            <a:r>
              <a:rPr lang="hr-HR" sz="2800" b="1" dirty="0"/>
              <a:t> </a:t>
            </a:r>
            <a:r>
              <a:rPr lang="hr-HR" sz="2800" b="1" dirty="0" err="1">
                <a:solidFill>
                  <a:srgbClr val="FFFF00"/>
                </a:solidFill>
              </a:rPr>
              <a:t>dormientem</a:t>
            </a:r>
            <a:r>
              <a:rPr lang="hr-HR" sz="2800" b="1" dirty="0"/>
              <a:t> </a:t>
            </a:r>
            <a:r>
              <a:rPr lang="hr-HR" sz="2800" b="1" dirty="0" err="1"/>
              <a:t>spectant</a:t>
            </a:r>
            <a:r>
              <a:rPr lang="hr-HR" sz="2800" b="1" dirty="0"/>
              <a:t>. </a:t>
            </a:r>
          </a:p>
          <a:p>
            <a:r>
              <a:rPr lang="hr-HR" sz="2800" b="1" dirty="0"/>
              <a:t>Liječnici gledaju bolesnika koji spava (kako spava).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258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5C90C4-FA8B-41D3-814C-02635569B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141" y="452718"/>
            <a:ext cx="9463693" cy="991071"/>
          </a:xfrm>
        </p:spPr>
        <p:txBody>
          <a:bodyPr/>
          <a:lstStyle/>
          <a:p>
            <a:r>
              <a:rPr lang="hr-HR" sz="3600" b="1" dirty="0">
                <a:solidFill>
                  <a:srgbClr val="FF0000"/>
                </a:solidFill>
              </a:rPr>
              <a:t>Deklinacija participa prezenta aktivnog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F3D0FA-403F-419A-B55A-6E968CC64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40" y="1443789"/>
            <a:ext cx="9971773" cy="4804611"/>
          </a:xfrm>
        </p:spPr>
        <p:txBody>
          <a:bodyPr>
            <a:normAutofit/>
          </a:bodyPr>
          <a:lstStyle/>
          <a:p>
            <a:r>
              <a:rPr lang="hr-HR" b="1" dirty="0"/>
              <a:t>Učitelj koji ispravlja</a:t>
            </a:r>
          </a:p>
          <a:p>
            <a:r>
              <a:rPr lang="hr-HR" b="1" dirty="0"/>
              <a:t>CORRIGO, 3. – CORRIGERE  -CORRIG = </a:t>
            </a:r>
            <a:r>
              <a:rPr lang="hr-HR" b="1" dirty="0">
                <a:solidFill>
                  <a:srgbClr val="FFFF00"/>
                </a:solidFill>
              </a:rPr>
              <a:t>CORRIGENS, -ENTIS</a:t>
            </a:r>
            <a:endParaRPr lang="hr-HR" b="1" dirty="0"/>
          </a:p>
          <a:p>
            <a:pPr marL="0" indent="0">
              <a:buNone/>
            </a:pPr>
            <a:endParaRPr lang="hr-HR" sz="1800" dirty="0">
              <a:solidFill>
                <a:srgbClr val="FFFF00"/>
              </a:solidFill>
            </a:endParaRPr>
          </a:p>
          <a:p>
            <a:r>
              <a:rPr lang="hr-HR" b="1" dirty="0">
                <a:solidFill>
                  <a:srgbClr val="FFFF00"/>
                </a:solidFill>
              </a:rPr>
              <a:t>N. MAGISTER CORRIGENS                    n. MAGISTRI CORRIGENTES</a:t>
            </a:r>
          </a:p>
          <a:p>
            <a:r>
              <a:rPr lang="hr-HR" b="1" dirty="0">
                <a:solidFill>
                  <a:srgbClr val="FFFF00"/>
                </a:solidFill>
              </a:rPr>
              <a:t>G. MAGISTRI CORRIGENTIS                  g. MAGISTRORUM CORRIGENT</a:t>
            </a:r>
            <a:r>
              <a:rPr lang="hr-HR" b="1" dirty="0">
                <a:solidFill>
                  <a:srgbClr val="FF0000"/>
                </a:solidFill>
              </a:rPr>
              <a:t>IUM</a:t>
            </a:r>
          </a:p>
          <a:p>
            <a:r>
              <a:rPr lang="hr-HR" b="1" dirty="0">
                <a:solidFill>
                  <a:srgbClr val="FFFF00"/>
                </a:solidFill>
              </a:rPr>
              <a:t>D. MAGISTRO CORRIGENTI                  d. MAGISTRIS CORRIGENTIBUS</a:t>
            </a:r>
          </a:p>
          <a:p>
            <a:r>
              <a:rPr lang="hr-HR" b="1" dirty="0">
                <a:solidFill>
                  <a:srgbClr val="FFFF00"/>
                </a:solidFill>
              </a:rPr>
              <a:t>AK. MAGISTRUM CORRIGENTEM        ak. MAGISTROS CORRIGENTES</a:t>
            </a:r>
          </a:p>
          <a:p>
            <a:r>
              <a:rPr lang="hr-HR" b="1" dirty="0">
                <a:solidFill>
                  <a:srgbClr val="FFFF00"/>
                </a:solidFill>
              </a:rPr>
              <a:t>V. MAGISTER CORRIGENS                   v. MAGISTRI CORRIGENTES</a:t>
            </a:r>
          </a:p>
          <a:p>
            <a:r>
              <a:rPr lang="hr-HR" b="1" dirty="0">
                <a:solidFill>
                  <a:srgbClr val="FFFF00"/>
                </a:solidFill>
              </a:rPr>
              <a:t>AB. MAGISTRO CORRIGENTE              </a:t>
            </a:r>
            <a:r>
              <a:rPr lang="hr-HR" b="1" dirty="0" err="1">
                <a:solidFill>
                  <a:srgbClr val="FFFF00"/>
                </a:solidFill>
              </a:rPr>
              <a:t>ab</a:t>
            </a:r>
            <a:r>
              <a:rPr lang="hr-HR" b="1" dirty="0">
                <a:solidFill>
                  <a:srgbClr val="FFFF00"/>
                </a:solidFill>
              </a:rPr>
              <a:t>. MAGISTRIS CORRIGENTIBUS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70388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76</TotalTime>
  <Words>593</Words>
  <Application>Microsoft Office PowerPoint</Application>
  <PresentationFormat>Široki zaslon</PresentationFormat>
  <Paragraphs>97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20" baseType="lpstr">
      <vt:lpstr>Aptos</vt:lpstr>
      <vt:lpstr>Arial</vt:lpstr>
      <vt:lpstr>Century Gothic</vt:lpstr>
      <vt:lpstr>Wingdings</vt:lpstr>
      <vt:lpstr>Wingdings 3</vt:lpstr>
      <vt:lpstr>Ion</vt:lpstr>
      <vt:lpstr>PARTICIP PREZENTA AKTIVNOG</vt:lpstr>
      <vt:lpstr>Što je to particip?</vt:lpstr>
      <vt:lpstr>Ima 3. participa u latinskom jeziku</vt:lpstr>
      <vt:lpstr>PARTICIP PREZENTA AKTIVNOG</vt:lpstr>
      <vt:lpstr>PowerPoint prezentacija</vt:lpstr>
      <vt:lpstr>PowerPoint prezentacija</vt:lpstr>
      <vt:lpstr>PowerPoint prezentacija</vt:lpstr>
      <vt:lpstr>PowerPoint prezentacija</vt:lpstr>
      <vt:lpstr>Deklinacija participa prezenta aktivnog</vt:lpstr>
      <vt:lpstr>PowerPoint prezentacija</vt:lpstr>
      <vt:lpstr>PowerPoint prezentacija</vt:lpstr>
      <vt:lpstr>Pronađite particip i prevedite: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 PREZENTA AKTIVNOG</dc:title>
  <dc:creator>Profesor</dc:creator>
  <cp:lastModifiedBy>Profesor</cp:lastModifiedBy>
  <cp:revision>13</cp:revision>
  <dcterms:created xsi:type="dcterms:W3CDTF">2025-11-27T10:20:15Z</dcterms:created>
  <dcterms:modified xsi:type="dcterms:W3CDTF">2026-05-31T08:11:18Z</dcterms:modified>
</cp:coreProperties>
</file>