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7" r:id="rId1"/>
  </p:sldMasterIdLst>
  <p:notesMasterIdLst>
    <p:notesMasterId r:id="rId35"/>
  </p:notesMasterIdLst>
  <p:sldIdLst>
    <p:sldId id="271" r:id="rId2"/>
    <p:sldId id="257" r:id="rId3"/>
    <p:sldId id="258" r:id="rId4"/>
    <p:sldId id="262" r:id="rId5"/>
    <p:sldId id="260" r:id="rId6"/>
    <p:sldId id="259" r:id="rId7"/>
    <p:sldId id="270" r:id="rId8"/>
    <p:sldId id="261" r:id="rId9"/>
    <p:sldId id="264" r:id="rId10"/>
    <p:sldId id="268" r:id="rId11"/>
    <p:sldId id="263" r:id="rId12"/>
    <p:sldId id="265" r:id="rId13"/>
    <p:sldId id="272" r:id="rId14"/>
    <p:sldId id="266" r:id="rId15"/>
    <p:sldId id="273" r:id="rId16"/>
    <p:sldId id="274" r:id="rId17"/>
    <p:sldId id="275" r:id="rId18"/>
    <p:sldId id="25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67" r:id="rId28"/>
    <p:sldId id="287" r:id="rId29"/>
    <p:sldId id="269" r:id="rId30"/>
    <p:sldId id="285" r:id="rId31"/>
    <p:sldId id="276" r:id="rId32"/>
    <p:sldId id="286" r:id="rId33"/>
    <p:sldId id="288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dija Mačukat" userId="d5502c19bd54feea" providerId="LiveId" clId="{0A42CE64-7FEE-46C8-A665-25C0BBA6E362}"/>
    <pc:docChg chg="modSld">
      <pc:chgData name="Lidija Mačukat" userId="d5502c19bd54feea" providerId="LiveId" clId="{0A42CE64-7FEE-46C8-A665-25C0BBA6E362}" dt="2026-07-07T06:49:59.937" v="1" actId="20577"/>
      <pc:docMkLst>
        <pc:docMk/>
      </pc:docMkLst>
      <pc:sldChg chg="modSp mod">
        <pc:chgData name="Lidija Mačukat" userId="d5502c19bd54feea" providerId="LiveId" clId="{0A42CE64-7FEE-46C8-A665-25C0BBA6E362}" dt="2026-07-07T06:49:59.937" v="1" actId="20577"/>
        <pc:sldMkLst>
          <pc:docMk/>
          <pc:sldMk cId="0" sldId="286"/>
        </pc:sldMkLst>
        <pc:spChg chg="mod">
          <ac:chgData name="Lidija Mačukat" userId="d5502c19bd54feea" providerId="LiveId" clId="{0A42CE64-7FEE-46C8-A665-25C0BBA6E362}" dt="2026-07-07T06:49:59.937" v="1" actId="20577"/>
          <ac:spMkLst>
            <pc:docMk/>
            <pc:sldMk cId="0" sldId="286"/>
            <ac:spMk id="3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5FFAF3-2C19-4C07-9C0F-6B453F35030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2345D9-BE42-43E2-AE10-2193FEB60FFE}">
      <dgm:prSet/>
      <dgm:spPr/>
      <dgm:t>
        <a:bodyPr/>
        <a:lstStyle/>
        <a:p>
          <a:r>
            <a:rPr lang="hr-HR" dirty="0"/>
            <a:t>kontuzije- nagnječenja (do njih dovode ozljede manjeg intenziteta),</a:t>
          </a:r>
          <a:endParaRPr lang="en-US" dirty="0"/>
        </a:p>
      </dgm:t>
    </dgm:pt>
    <dgm:pt modelId="{7D8066B2-DEF4-4153-90C1-FE6AEB3CC57F}" type="parTrans" cxnId="{359359F7-A5BB-4EBC-BD47-4FCB20B68FB2}">
      <dgm:prSet/>
      <dgm:spPr/>
      <dgm:t>
        <a:bodyPr/>
        <a:lstStyle/>
        <a:p>
          <a:endParaRPr lang="en-US"/>
        </a:p>
      </dgm:t>
    </dgm:pt>
    <dgm:pt modelId="{04A03AD4-B0F9-4902-8D73-3480584F3A94}" type="sibTrans" cxnId="{359359F7-A5BB-4EBC-BD47-4FCB20B68FB2}">
      <dgm:prSet/>
      <dgm:spPr/>
      <dgm:t>
        <a:bodyPr/>
        <a:lstStyle/>
        <a:p>
          <a:endParaRPr lang="en-US"/>
        </a:p>
      </dgm:t>
    </dgm:pt>
    <dgm:pt modelId="{CE62C5E2-53BF-48A2-87AA-A71F7E5AAD52}">
      <dgm:prSet/>
      <dgm:spPr/>
      <dgm:t>
        <a:bodyPr/>
        <a:lstStyle/>
        <a:p>
          <a:r>
            <a:rPr lang="hr-HR" dirty="0"/>
            <a:t>hematom- podljev krvi</a:t>
          </a:r>
          <a:endParaRPr lang="en-US" dirty="0"/>
        </a:p>
      </dgm:t>
    </dgm:pt>
    <dgm:pt modelId="{492307CF-B05C-421A-B291-30A781DA0696}" type="parTrans" cxnId="{81A3981A-2B63-45F6-9E91-FD59098F8ECF}">
      <dgm:prSet/>
      <dgm:spPr/>
      <dgm:t>
        <a:bodyPr/>
        <a:lstStyle/>
        <a:p>
          <a:endParaRPr lang="en-US"/>
        </a:p>
      </dgm:t>
    </dgm:pt>
    <dgm:pt modelId="{5B7061F3-9762-41D3-BD9B-1F63B1970184}" type="sibTrans" cxnId="{81A3981A-2B63-45F6-9E91-FD59098F8ECF}">
      <dgm:prSet/>
      <dgm:spPr/>
      <dgm:t>
        <a:bodyPr/>
        <a:lstStyle/>
        <a:p>
          <a:endParaRPr lang="en-US"/>
        </a:p>
      </dgm:t>
    </dgm:pt>
    <dgm:pt modelId="{D12EACBC-5C2C-4CEE-9736-3ABAC882147D}">
      <dgm:prSet/>
      <dgm:spPr/>
      <dgm:t>
        <a:bodyPr/>
        <a:lstStyle/>
        <a:p>
          <a:r>
            <a:rPr lang="hr-HR" dirty="0"/>
            <a:t>distorzije i luksacije- odnose se na ozljede zglobova,</a:t>
          </a:r>
          <a:endParaRPr lang="en-US" dirty="0"/>
        </a:p>
      </dgm:t>
    </dgm:pt>
    <dgm:pt modelId="{CF9828E3-C953-4563-8797-A7AB6A660026}" type="parTrans" cxnId="{6B0BD5AC-D54A-4A2C-89A5-8857BD25095A}">
      <dgm:prSet/>
      <dgm:spPr/>
      <dgm:t>
        <a:bodyPr/>
        <a:lstStyle/>
        <a:p>
          <a:endParaRPr lang="en-US"/>
        </a:p>
      </dgm:t>
    </dgm:pt>
    <dgm:pt modelId="{0B8E735B-ADC6-4441-992F-35FE5FE4FB41}" type="sibTrans" cxnId="{6B0BD5AC-D54A-4A2C-89A5-8857BD25095A}">
      <dgm:prSet/>
      <dgm:spPr/>
      <dgm:t>
        <a:bodyPr/>
        <a:lstStyle/>
        <a:p>
          <a:endParaRPr lang="en-US"/>
        </a:p>
      </dgm:t>
    </dgm:pt>
    <dgm:pt modelId="{DF83A837-DDD7-43F9-A379-D5049933861F}">
      <dgm:prSet/>
      <dgm:spPr/>
      <dgm:t>
        <a:bodyPr/>
        <a:lstStyle/>
        <a:p>
          <a:r>
            <a:rPr lang="hr-HR"/>
            <a:t>frakture- prekid koštanog kontinuiteta,</a:t>
          </a:r>
          <a:endParaRPr lang="en-US"/>
        </a:p>
      </dgm:t>
    </dgm:pt>
    <dgm:pt modelId="{052C93F3-E4FF-406D-8920-9673A6BA6D95}" type="parTrans" cxnId="{E912E589-BEFD-484D-86DD-F8E60D0A9033}">
      <dgm:prSet/>
      <dgm:spPr/>
      <dgm:t>
        <a:bodyPr/>
        <a:lstStyle/>
        <a:p>
          <a:endParaRPr lang="en-US"/>
        </a:p>
      </dgm:t>
    </dgm:pt>
    <dgm:pt modelId="{5FD46AF5-E23E-48E6-9A0D-C94F96A4C99A}" type="sibTrans" cxnId="{E912E589-BEFD-484D-86DD-F8E60D0A9033}">
      <dgm:prSet/>
      <dgm:spPr/>
      <dgm:t>
        <a:bodyPr/>
        <a:lstStyle/>
        <a:p>
          <a:endParaRPr lang="en-US"/>
        </a:p>
      </dgm:t>
    </dgm:pt>
    <dgm:pt modelId="{942ABA71-9868-4F67-828C-DB22799F81EE}">
      <dgm:prSet/>
      <dgm:spPr/>
      <dgm:t>
        <a:bodyPr/>
        <a:lstStyle/>
        <a:p>
          <a:r>
            <a:rPr lang="hr-HR"/>
            <a:t>distenzije i rupture- ozljede mišića i ligamenata.</a:t>
          </a:r>
          <a:endParaRPr lang="en-US"/>
        </a:p>
      </dgm:t>
    </dgm:pt>
    <dgm:pt modelId="{3231DCD7-68FA-4DD0-A1E8-BFF920B9B2D9}" type="parTrans" cxnId="{8872B9DE-5ACC-441E-B71B-CC49D336A83F}">
      <dgm:prSet/>
      <dgm:spPr/>
      <dgm:t>
        <a:bodyPr/>
        <a:lstStyle/>
        <a:p>
          <a:endParaRPr lang="en-US"/>
        </a:p>
      </dgm:t>
    </dgm:pt>
    <dgm:pt modelId="{A69589CB-063C-4B32-B0E8-153D0F55635D}" type="sibTrans" cxnId="{8872B9DE-5ACC-441E-B71B-CC49D336A83F}">
      <dgm:prSet/>
      <dgm:spPr/>
      <dgm:t>
        <a:bodyPr/>
        <a:lstStyle/>
        <a:p>
          <a:endParaRPr lang="en-US"/>
        </a:p>
      </dgm:t>
    </dgm:pt>
    <dgm:pt modelId="{1C4C490E-324E-401A-AB6D-6A04BA13F1CA}" type="pres">
      <dgm:prSet presAssocID="{8A5FFAF3-2C19-4C07-9C0F-6B453F35030A}" presName="diagram" presStyleCnt="0">
        <dgm:presLayoutVars>
          <dgm:dir/>
          <dgm:resizeHandles val="exact"/>
        </dgm:presLayoutVars>
      </dgm:prSet>
      <dgm:spPr/>
    </dgm:pt>
    <dgm:pt modelId="{ADCA5B9C-3844-473F-A529-90EE52C21365}" type="pres">
      <dgm:prSet presAssocID="{042345D9-BE42-43E2-AE10-2193FEB60FFE}" presName="node" presStyleLbl="node1" presStyleIdx="0" presStyleCnt="5" custScaleY="124401">
        <dgm:presLayoutVars>
          <dgm:bulletEnabled val="1"/>
        </dgm:presLayoutVars>
      </dgm:prSet>
      <dgm:spPr/>
    </dgm:pt>
    <dgm:pt modelId="{AC344EB4-BB64-4008-AC2A-3B0FBE3F0429}" type="pres">
      <dgm:prSet presAssocID="{04A03AD4-B0F9-4902-8D73-3480584F3A94}" presName="sibTrans" presStyleCnt="0"/>
      <dgm:spPr/>
    </dgm:pt>
    <dgm:pt modelId="{B6C40017-7F4D-41AF-8DDB-CD6D52B18504}" type="pres">
      <dgm:prSet presAssocID="{CE62C5E2-53BF-48A2-87AA-A71F7E5AAD52}" presName="node" presStyleLbl="node1" presStyleIdx="1" presStyleCnt="5" custScaleY="125563">
        <dgm:presLayoutVars>
          <dgm:bulletEnabled val="1"/>
        </dgm:presLayoutVars>
      </dgm:prSet>
      <dgm:spPr/>
    </dgm:pt>
    <dgm:pt modelId="{F933AF1F-2A25-42FA-8F11-9EB7074234D3}" type="pres">
      <dgm:prSet presAssocID="{5B7061F3-9762-41D3-BD9B-1F63B1970184}" presName="sibTrans" presStyleCnt="0"/>
      <dgm:spPr/>
    </dgm:pt>
    <dgm:pt modelId="{6B68D2FA-901C-407A-8EFB-19C33C5D2E3A}" type="pres">
      <dgm:prSet presAssocID="{D12EACBC-5C2C-4CEE-9736-3ABAC882147D}" presName="node" presStyleLbl="node1" presStyleIdx="2" presStyleCnt="5" custScaleY="124401">
        <dgm:presLayoutVars>
          <dgm:bulletEnabled val="1"/>
        </dgm:presLayoutVars>
      </dgm:prSet>
      <dgm:spPr/>
    </dgm:pt>
    <dgm:pt modelId="{3AB9DE23-C3DA-4DC8-A250-E32CD356B6F3}" type="pres">
      <dgm:prSet presAssocID="{0B8E735B-ADC6-4441-992F-35FE5FE4FB41}" presName="sibTrans" presStyleCnt="0"/>
      <dgm:spPr/>
    </dgm:pt>
    <dgm:pt modelId="{4B2784D5-3DB8-4D3B-AA95-FE2A1B80929A}" type="pres">
      <dgm:prSet presAssocID="{DF83A837-DDD7-43F9-A379-D5049933861F}" presName="node" presStyleLbl="node1" presStyleIdx="3" presStyleCnt="5" custScaleX="111699" custScaleY="125018">
        <dgm:presLayoutVars>
          <dgm:bulletEnabled val="1"/>
        </dgm:presLayoutVars>
      </dgm:prSet>
      <dgm:spPr/>
    </dgm:pt>
    <dgm:pt modelId="{F2DFFD21-120C-4B24-8623-95788BED0550}" type="pres">
      <dgm:prSet presAssocID="{5FD46AF5-E23E-48E6-9A0D-C94F96A4C99A}" presName="sibTrans" presStyleCnt="0"/>
      <dgm:spPr/>
    </dgm:pt>
    <dgm:pt modelId="{47EEC907-C94F-401C-AF73-FEF5AF5D3440}" type="pres">
      <dgm:prSet presAssocID="{942ABA71-9868-4F67-828C-DB22799F81EE}" presName="node" presStyleLbl="node1" presStyleIdx="4" presStyleCnt="5" custScaleX="111155" custScaleY="123856">
        <dgm:presLayoutVars>
          <dgm:bulletEnabled val="1"/>
        </dgm:presLayoutVars>
      </dgm:prSet>
      <dgm:spPr/>
    </dgm:pt>
  </dgm:ptLst>
  <dgm:cxnLst>
    <dgm:cxn modelId="{FA09B802-3A41-44E3-9015-5ED694C16129}" type="presOf" srcId="{D12EACBC-5C2C-4CEE-9736-3ABAC882147D}" destId="{6B68D2FA-901C-407A-8EFB-19C33C5D2E3A}" srcOrd="0" destOrd="0" presId="urn:microsoft.com/office/officeart/2005/8/layout/default"/>
    <dgm:cxn modelId="{81A3981A-2B63-45F6-9E91-FD59098F8ECF}" srcId="{8A5FFAF3-2C19-4C07-9C0F-6B453F35030A}" destId="{CE62C5E2-53BF-48A2-87AA-A71F7E5AAD52}" srcOrd="1" destOrd="0" parTransId="{492307CF-B05C-421A-B291-30A781DA0696}" sibTransId="{5B7061F3-9762-41D3-BD9B-1F63B1970184}"/>
    <dgm:cxn modelId="{AB049730-2E08-41FB-8459-C86BDD4C53FE}" type="presOf" srcId="{DF83A837-DDD7-43F9-A379-D5049933861F}" destId="{4B2784D5-3DB8-4D3B-AA95-FE2A1B80929A}" srcOrd="0" destOrd="0" presId="urn:microsoft.com/office/officeart/2005/8/layout/default"/>
    <dgm:cxn modelId="{6845ED30-77D5-4701-9FCC-FFFBEE7C9896}" type="presOf" srcId="{942ABA71-9868-4F67-828C-DB22799F81EE}" destId="{47EEC907-C94F-401C-AF73-FEF5AF5D3440}" srcOrd="0" destOrd="0" presId="urn:microsoft.com/office/officeart/2005/8/layout/default"/>
    <dgm:cxn modelId="{3648AF48-BB58-4536-B66D-B0F6DB137C94}" type="presOf" srcId="{8A5FFAF3-2C19-4C07-9C0F-6B453F35030A}" destId="{1C4C490E-324E-401A-AB6D-6A04BA13F1CA}" srcOrd="0" destOrd="0" presId="urn:microsoft.com/office/officeart/2005/8/layout/default"/>
    <dgm:cxn modelId="{1E3BC770-322D-4405-A562-F3C88ACA86C7}" type="presOf" srcId="{CE62C5E2-53BF-48A2-87AA-A71F7E5AAD52}" destId="{B6C40017-7F4D-41AF-8DDB-CD6D52B18504}" srcOrd="0" destOrd="0" presId="urn:microsoft.com/office/officeart/2005/8/layout/default"/>
    <dgm:cxn modelId="{E912E589-BEFD-484D-86DD-F8E60D0A9033}" srcId="{8A5FFAF3-2C19-4C07-9C0F-6B453F35030A}" destId="{DF83A837-DDD7-43F9-A379-D5049933861F}" srcOrd="3" destOrd="0" parTransId="{052C93F3-E4FF-406D-8920-9673A6BA6D95}" sibTransId="{5FD46AF5-E23E-48E6-9A0D-C94F96A4C99A}"/>
    <dgm:cxn modelId="{6B0BD5AC-D54A-4A2C-89A5-8857BD25095A}" srcId="{8A5FFAF3-2C19-4C07-9C0F-6B453F35030A}" destId="{D12EACBC-5C2C-4CEE-9736-3ABAC882147D}" srcOrd="2" destOrd="0" parTransId="{CF9828E3-C953-4563-8797-A7AB6A660026}" sibTransId="{0B8E735B-ADC6-4441-992F-35FE5FE4FB41}"/>
    <dgm:cxn modelId="{7B6EDFAE-3750-4693-AF26-117DBEF3CFBF}" type="presOf" srcId="{042345D9-BE42-43E2-AE10-2193FEB60FFE}" destId="{ADCA5B9C-3844-473F-A529-90EE52C21365}" srcOrd="0" destOrd="0" presId="urn:microsoft.com/office/officeart/2005/8/layout/default"/>
    <dgm:cxn modelId="{8872B9DE-5ACC-441E-B71B-CC49D336A83F}" srcId="{8A5FFAF3-2C19-4C07-9C0F-6B453F35030A}" destId="{942ABA71-9868-4F67-828C-DB22799F81EE}" srcOrd="4" destOrd="0" parTransId="{3231DCD7-68FA-4DD0-A1E8-BFF920B9B2D9}" sibTransId="{A69589CB-063C-4B32-B0E8-153D0F55635D}"/>
    <dgm:cxn modelId="{359359F7-A5BB-4EBC-BD47-4FCB20B68FB2}" srcId="{8A5FFAF3-2C19-4C07-9C0F-6B453F35030A}" destId="{042345D9-BE42-43E2-AE10-2193FEB60FFE}" srcOrd="0" destOrd="0" parTransId="{7D8066B2-DEF4-4153-90C1-FE6AEB3CC57F}" sibTransId="{04A03AD4-B0F9-4902-8D73-3480584F3A94}"/>
    <dgm:cxn modelId="{947AE91C-DC30-4144-94A4-7A164DE25739}" type="presParOf" srcId="{1C4C490E-324E-401A-AB6D-6A04BA13F1CA}" destId="{ADCA5B9C-3844-473F-A529-90EE52C21365}" srcOrd="0" destOrd="0" presId="urn:microsoft.com/office/officeart/2005/8/layout/default"/>
    <dgm:cxn modelId="{9A7AA9FF-698A-4FD3-B6C5-5267FE336D2F}" type="presParOf" srcId="{1C4C490E-324E-401A-AB6D-6A04BA13F1CA}" destId="{AC344EB4-BB64-4008-AC2A-3B0FBE3F0429}" srcOrd="1" destOrd="0" presId="urn:microsoft.com/office/officeart/2005/8/layout/default"/>
    <dgm:cxn modelId="{0F483D0F-7901-41B7-BE31-C7D5B49F9527}" type="presParOf" srcId="{1C4C490E-324E-401A-AB6D-6A04BA13F1CA}" destId="{B6C40017-7F4D-41AF-8DDB-CD6D52B18504}" srcOrd="2" destOrd="0" presId="urn:microsoft.com/office/officeart/2005/8/layout/default"/>
    <dgm:cxn modelId="{E868CE96-C876-4E49-B191-5A93D6CAFC97}" type="presParOf" srcId="{1C4C490E-324E-401A-AB6D-6A04BA13F1CA}" destId="{F933AF1F-2A25-42FA-8F11-9EB7074234D3}" srcOrd="3" destOrd="0" presId="urn:microsoft.com/office/officeart/2005/8/layout/default"/>
    <dgm:cxn modelId="{073EB897-2710-4F15-9ACE-0E85CE9B9803}" type="presParOf" srcId="{1C4C490E-324E-401A-AB6D-6A04BA13F1CA}" destId="{6B68D2FA-901C-407A-8EFB-19C33C5D2E3A}" srcOrd="4" destOrd="0" presId="urn:microsoft.com/office/officeart/2005/8/layout/default"/>
    <dgm:cxn modelId="{D047BE01-10FF-4490-9E46-E18E1C1AE42F}" type="presParOf" srcId="{1C4C490E-324E-401A-AB6D-6A04BA13F1CA}" destId="{3AB9DE23-C3DA-4DC8-A250-E32CD356B6F3}" srcOrd="5" destOrd="0" presId="urn:microsoft.com/office/officeart/2005/8/layout/default"/>
    <dgm:cxn modelId="{3BB5672E-021D-445E-B6E7-9770C87E3CFD}" type="presParOf" srcId="{1C4C490E-324E-401A-AB6D-6A04BA13F1CA}" destId="{4B2784D5-3DB8-4D3B-AA95-FE2A1B80929A}" srcOrd="6" destOrd="0" presId="urn:microsoft.com/office/officeart/2005/8/layout/default"/>
    <dgm:cxn modelId="{77C4D438-FA8B-416C-8943-9F6D77CCEDFE}" type="presParOf" srcId="{1C4C490E-324E-401A-AB6D-6A04BA13F1CA}" destId="{F2DFFD21-120C-4B24-8623-95788BED0550}" srcOrd="7" destOrd="0" presId="urn:microsoft.com/office/officeart/2005/8/layout/default"/>
    <dgm:cxn modelId="{81F15101-A4A6-45EA-A77C-EFE6BB773805}" type="presParOf" srcId="{1C4C490E-324E-401A-AB6D-6A04BA13F1CA}" destId="{47EEC907-C94F-401C-AF73-FEF5AF5D3440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19632C-B4FE-43AF-B3FA-B82951757E71}" type="doc">
      <dgm:prSet loTypeId="urn:microsoft.com/office/officeart/2005/8/layout/chart3" loCatId="cycle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07C3975-5817-44E6-ABE4-7C16BD96EB43}">
      <dgm:prSet/>
      <dgm:spPr/>
      <dgm:t>
        <a:bodyPr/>
        <a:lstStyle/>
        <a:p>
          <a:r>
            <a:rPr lang="hr-HR" b="1"/>
            <a:t>BEZBOLNOST</a:t>
          </a:r>
          <a:endParaRPr lang="en-US" b="1"/>
        </a:p>
      </dgm:t>
    </dgm:pt>
    <dgm:pt modelId="{AD0B6D02-27E5-4F2E-84B0-1AED9FC229A6}" type="parTrans" cxnId="{B43E6D3B-7B2B-40F7-8214-D24CC90A2741}">
      <dgm:prSet/>
      <dgm:spPr/>
      <dgm:t>
        <a:bodyPr/>
        <a:lstStyle/>
        <a:p>
          <a:endParaRPr lang="en-US"/>
        </a:p>
      </dgm:t>
    </dgm:pt>
    <dgm:pt modelId="{2734BA07-321D-4277-A135-88D8C3227BA5}" type="sibTrans" cxnId="{B43E6D3B-7B2B-40F7-8214-D24CC90A2741}">
      <dgm:prSet/>
      <dgm:spPr/>
      <dgm:t>
        <a:bodyPr/>
        <a:lstStyle/>
        <a:p>
          <a:endParaRPr lang="en-US"/>
        </a:p>
      </dgm:t>
    </dgm:pt>
    <dgm:pt modelId="{9ACA7871-492A-430A-9714-37C0D96479F8}">
      <dgm:prSet/>
      <dgm:spPr/>
      <dgm:t>
        <a:bodyPr/>
        <a:lstStyle/>
        <a:p>
          <a:r>
            <a:rPr lang="hr-HR" b="1"/>
            <a:t>STABILNOST PRIJELOMA</a:t>
          </a:r>
          <a:endParaRPr lang="en-US" b="1"/>
        </a:p>
      </dgm:t>
    </dgm:pt>
    <dgm:pt modelId="{88410979-2DF5-4133-9D74-D898A427F7BB}" type="parTrans" cxnId="{8CFCD6E3-4F61-4495-AE0F-69F0E350AD44}">
      <dgm:prSet/>
      <dgm:spPr/>
      <dgm:t>
        <a:bodyPr/>
        <a:lstStyle/>
        <a:p>
          <a:endParaRPr lang="en-US"/>
        </a:p>
      </dgm:t>
    </dgm:pt>
    <dgm:pt modelId="{23ECA888-30C1-4C73-8271-CDBDEA4AD9FA}" type="sibTrans" cxnId="{8CFCD6E3-4F61-4495-AE0F-69F0E350AD44}">
      <dgm:prSet/>
      <dgm:spPr/>
      <dgm:t>
        <a:bodyPr/>
        <a:lstStyle/>
        <a:p>
          <a:endParaRPr lang="en-US"/>
        </a:p>
      </dgm:t>
    </dgm:pt>
    <dgm:pt modelId="{A562F829-6F09-491F-A263-FA4A4ED8C64F}">
      <dgm:prSet/>
      <dgm:spPr/>
      <dgm:t>
        <a:bodyPr/>
        <a:lstStyle/>
        <a:p>
          <a:r>
            <a:rPr lang="hr-HR" b="1"/>
            <a:t>IZOMETRIČKE VJEŽBE</a:t>
          </a:r>
          <a:endParaRPr lang="en-US" b="1"/>
        </a:p>
      </dgm:t>
    </dgm:pt>
    <dgm:pt modelId="{C132ACCF-216E-4DD2-934F-6ECCDA5D64CE}" type="parTrans" cxnId="{10CCA785-BE75-43E6-9397-E52466E251BC}">
      <dgm:prSet/>
      <dgm:spPr/>
      <dgm:t>
        <a:bodyPr/>
        <a:lstStyle/>
        <a:p>
          <a:endParaRPr lang="en-US"/>
        </a:p>
      </dgm:t>
    </dgm:pt>
    <dgm:pt modelId="{1A6EC4D2-45BF-4B89-B9C0-7949CD30F8AF}" type="sibTrans" cxnId="{10CCA785-BE75-43E6-9397-E52466E251BC}">
      <dgm:prSet/>
      <dgm:spPr/>
      <dgm:t>
        <a:bodyPr/>
        <a:lstStyle/>
        <a:p>
          <a:endParaRPr lang="en-US"/>
        </a:p>
      </dgm:t>
    </dgm:pt>
    <dgm:pt modelId="{2F2DAD97-168D-4898-8734-52188069A59A}">
      <dgm:prSet/>
      <dgm:spPr/>
      <dgm:t>
        <a:bodyPr/>
        <a:lstStyle/>
        <a:p>
          <a:r>
            <a:rPr lang="hr-HR" b="1"/>
            <a:t>RANA MOBILIZACIJA</a:t>
          </a:r>
          <a:endParaRPr lang="en-US" b="1"/>
        </a:p>
      </dgm:t>
    </dgm:pt>
    <dgm:pt modelId="{58593348-05DB-469D-A3CC-3B896C5941C9}" type="parTrans" cxnId="{54AD2541-ADBB-41C4-9AAF-D4BB1C2F6EBE}">
      <dgm:prSet/>
      <dgm:spPr/>
      <dgm:t>
        <a:bodyPr/>
        <a:lstStyle/>
        <a:p>
          <a:endParaRPr lang="en-US"/>
        </a:p>
      </dgm:t>
    </dgm:pt>
    <dgm:pt modelId="{0E68CCCB-5523-43B4-BE5B-8E4099CC155E}" type="sibTrans" cxnId="{54AD2541-ADBB-41C4-9AAF-D4BB1C2F6EBE}">
      <dgm:prSet/>
      <dgm:spPr/>
      <dgm:t>
        <a:bodyPr/>
        <a:lstStyle/>
        <a:p>
          <a:endParaRPr lang="en-US"/>
        </a:p>
      </dgm:t>
    </dgm:pt>
    <dgm:pt modelId="{E694ABAB-12B4-4575-B8D6-10479079DED8}">
      <dgm:prSet/>
      <dgm:spPr/>
      <dgm:t>
        <a:bodyPr/>
        <a:lstStyle/>
        <a:p>
          <a:r>
            <a:rPr lang="hr-HR" b="1"/>
            <a:t>VIŠE AKTIVNIH POKRETA</a:t>
          </a:r>
          <a:endParaRPr lang="en-US" b="1"/>
        </a:p>
      </dgm:t>
    </dgm:pt>
    <dgm:pt modelId="{ADE038C2-EDEF-499C-80E5-34C77D4465E9}" type="parTrans" cxnId="{24DDCAC2-7E3E-45C1-9F7A-E401854665D9}">
      <dgm:prSet/>
      <dgm:spPr/>
      <dgm:t>
        <a:bodyPr/>
        <a:lstStyle/>
        <a:p>
          <a:endParaRPr lang="en-US"/>
        </a:p>
      </dgm:t>
    </dgm:pt>
    <dgm:pt modelId="{C36ED082-AD62-4238-8829-B286C7D0D625}" type="sibTrans" cxnId="{24DDCAC2-7E3E-45C1-9F7A-E401854665D9}">
      <dgm:prSet/>
      <dgm:spPr/>
      <dgm:t>
        <a:bodyPr/>
        <a:lstStyle/>
        <a:p>
          <a:endParaRPr lang="en-US"/>
        </a:p>
      </dgm:t>
    </dgm:pt>
    <dgm:pt modelId="{1B281E36-244E-417E-A3CD-4F9DE03623AD}">
      <dgm:prSet/>
      <dgm:spPr/>
      <dgm:t>
        <a:bodyPr/>
        <a:lstStyle/>
        <a:p>
          <a:r>
            <a:rPr lang="hr-HR" b="1"/>
            <a:t>MANJA OPTEREĆENJA</a:t>
          </a:r>
          <a:endParaRPr lang="en-US" b="1"/>
        </a:p>
      </dgm:t>
    </dgm:pt>
    <dgm:pt modelId="{B0D8DA5A-AB4D-4F54-8696-74303678C7D3}" type="parTrans" cxnId="{6DEF8100-E3A0-4CFA-8D65-8E4379135F96}">
      <dgm:prSet/>
      <dgm:spPr/>
      <dgm:t>
        <a:bodyPr/>
        <a:lstStyle/>
        <a:p>
          <a:endParaRPr lang="en-US"/>
        </a:p>
      </dgm:t>
    </dgm:pt>
    <dgm:pt modelId="{FB020AE3-6806-436A-8380-038440791FCD}" type="sibTrans" cxnId="{6DEF8100-E3A0-4CFA-8D65-8E4379135F96}">
      <dgm:prSet/>
      <dgm:spPr/>
      <dgm:t>
        <a:bodyPr/>
        <a:lstStyle/>
        <a:p>
          <a:endParaRPr lang="en-US"/>
        </a:p>
      </dgm:t>
    </dgm:pt>
    <dgm:pt modelId="{7FAAF09A-92CD-46AB-BDA3-86C8FBCE6C3D}" type="pres">
      <dgm:prSet presAssocID="{6219632C-B4FE-43AF-B3FA-B82951757E71}" presName="compositeShape" presStyleCnt="0">
        <dgm:presLayoutVars>
          <dgm:chMax val="7"/>
          <dgm:dir/>
          <dgm:resizeHandles val="exact"/>
        </dgm:presLayoutVars>
      </dgm:prSet>
      <dgm:spPr/>
    </dgm:pt>
    <dgm:pt modelId="{1F174C8B-E453-4DAD-BCF8-AA436D3D39D6}" type="pres">
      <dgm:prSet presAssocID="{6219632C-B4FE-43AF-B3FA-B82951757E71}" presName="wedge1" presStyleLbl="node1" presStyleIdx="0" presStyleCnt="6"/>
      <dgm:spPr/>
    </dgm:pt>
    <dgm:pt modelId="{8485E6D0-F5C8-4388-BDB6-FD86AE66DA70}" type="pres">
      <dgm:prSet presAssocID="{6219632C-B4FE-43AF-B3FA-B82951757E71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D4DEBDCF-A9C1-4B9F-B1E6-E40629E6F83E}" type="pres">
      <dgm:prSet presAssocID="{6219632C-B4FE-43AF-B3FA-B82951757E71}" presName="wedge2" presStyleLbl="node1" presStyleIdx="1" presStyleCnt="6"/>
      <dgm:spPr/>
    </dgm:pt>
    <dgm:pt modelId="{EE81C690-4D9A-4A29-A394-B7B7C0F5A4A8}" type="pres">
      <dgm:prSet presAssocID="{6219632C-B4FE-43AF-B3FA-B82951757E71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740F3EC8-A147-40F6-B925-CFA9081CA072}" type="pres">
      <dgm:prSet presAssocID="{6219632C-B4FE-43AF-B3FA-B82951757E71}" presName="wedge3" presStyleLbl="node1" presStyleIdx="2" presStyleCnt="6"/>
      <dgm:spPr/>
    </dgm:pt>
    <dgm:pt modelId="{935380A2-8033-4A84-B9D4-D17D07EC54BC}" type="pres">
      <dgm:prSet presAssocID="{6219632C-B4FE-43AF-B3FA-B82951757E71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08CA276F-9E9D-446B-A08B-04C80E4BD78C}" type="pres">
      <dgm:prSet presAssocID="{6219632C-B4FE-43AF-B3FA-B82951757E71}" presName="wedge4" presStyleLbl="node1" presStyleIdx="3" presStyleCnt="6"/>
      <dgm:spPr/>
    </dgm:pt>
    <dgm:pt modelId="{531014A5-CDCD-4801-9F4B-59B8A77B9710}" type="pres">
      <dgm:prSet presAssocID="{6219632C-B4FE-43AF-B3FA-B82951757E71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182FADF6-4B1A-43B5-AB5B-4B6C143676E5}" type="pres">
      <dgm:prSet presAssocID="{6219632C-B4FE-43AF-B3FA-B82951757E71}" presName="wedge5" presStyleLbl="node1" presStyleIdx="4" presStyleCnt="6"/>
      <dgm:spPr/>
    </dgm:pt>
    <dgm:pt modelId="{14ED83AC-1035-4F85-B555-1EF98A3522DF}" type="pres">
      <dgm:prSet presAssocID="{6219632C-B4FE-43AF-B3FA-B82951757E71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B060303A-1A24-4B34-A824-D44AB4CAFC65}" type="pres">
      <dgm:prSet presAssocID="{6219632C-B4FE-43AF-B3FA-B82951757E71}" presName="wedge6" presStyleLbl="node1" presStyleIdx="5" presStyleCnt="6"/>
      <dgm:spPr/>
    </dgm:pt>
    <dgm:pt modelId="{F2D2EB4E-42C5-4F45-9C97-B09E3C4BF601}" type="pres">
      <dgm:prSet presAssocID="{6219632C-B4FE-43AF-B3FA-B82951757E71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6DEF8100-E3A0-4CFA-8D65-8E4379135F96}" srcId="{6219632C-B4FE-43AF-B3FA-B82951757E71}" destId="{1B281E36-244E-417E-A3CD-4F9DE03623AD}" srcOrd="5" destOrd="0" parTransId="{B0D8DA5A-AB4D-4F54-8696-74303678C7D3}" sibTransId="{FB020AE3-6806-436A-8380-038440791FCD}"/>
    <dgm:cxn modelId="{231F2614-5197-4ADE-AA61-FCE0A3BA76C6}" type="presOf" srcId="{9ACA7871-492A-430A-9714-37C0D96479F8}" destId="{D4DEBDCF-A9C1-4B9F-B1E6-E40629E6F83E}" srcOrd="0" destOrd="0" presId="urn:microsoft.com/office/officeart/2005/8/layout/chart3"/>
    <dgm:cxn modelId="{6ACBA916-A91F-461D-88EE-A7E767844951}" type="presOf" srcId="{A07C3975-5817-44E6-ABE4-7C16BD96EB43}" destId="{8485E6D0-F5C8-4388-BDB6-FD86AE66DA70}" srcOrd="1" destOrd="0" presId="urn:microsoft.com/office/officeart/2005/8/layout/chart3"/>
    <dgm:cxn modelId="{54566D3A-5C40-4D81-B783-C68CE8B06F12}" type="presOf" srcId="{1B281E36-244E-417E-A3CD-4F9DE03623AD}" destId="{B060303A-1A24-4B34-A824-D44AB4CAFC65}" srcOrd="0" destOrd="0" presId="urn:microsoft.com/office/officeart/2005/8/layout/chart3"/>
    <dgm:cxn modelId="{B43E6D3B-7B2B-40F7-8214-D24CC90A2741}" srcId="{6219632C-B4FE-43AF-B3FA-B82951757E71}" destId="{A07C3975-5817-44E6-ABE4-7C16BD96EB43}" srcOrd="0" destOrd="0" parTransId="{AD0B6D02-27E5-4F2E-84B0-1AED9FC229A6}" sibTransId="{2734BA07-321D-4277-A135-88D8C3227BA5}"/>
    <dgm:cxn modelId="{54AD2541-ADBB-41C4-9AAF-D4BB1C2F6EBE}" srcId="{6219632C-B4FE-43AF-B3FA-B82951757E71}" destId="{2F2DAD97-168D-4898-8734-52188069A59A}" srcOrd="3" destOrd="0" parTransId="{58593348-05DB-469D-A3CC-3B896C5941C9}" sibTransId="{0E68CCCB-5523-43B4-BE5B-8E4099CC155E}"/>
    <dgm:cxn modelId="{5C6F977C-C33C-4D41-9E8F-9E9CB31F1082}" type="presOf" srcId="{A562F829-6F09-491F-A263-FA4A4ED8C64F}" destId="{740F3EC8-A147-40F6-B925-CFA9081CA072}" srcOrd="0" destOrd="0" presId="urn:microsoft.com/office/officeart/2005/8/layout/chart3"/>
    <dgm:cxn modelId="{01AD637D-43A1-44FB-8BE0-5C4F22C14D14}" type="presOf" srcId="{2F2DAD97-168D-4898-8734-52188069A59A}" destId="{08CA276F-9E9D-446B-A08B-04C80E4BD78C}" srcOrd="0" destOrd="0" presId="urn:microsoft.com/office/officeart/2005/8/layout/chart3"/>
    <dgm:cxn modelId="{AA5B2482-1AE6-4F03-A280-D5A657FCE2A6}" type="presOf" srcId="{6219632C-B4FE-43AF-B3FA-B82951757E71}" destId="{7FAAF09A-92CD-46AB-BDA3-86C8FBCE6C3D}" srcOrd="0" destOrd="0" presId="urn:microsoft.com/office/officeart/2005/8/layout/chart3"/>
    <dgm:cxn modelId="{0A2F2083-1DAE-4355-B85F-B6225BE64AAC}" type="presOf" srcId="{A07C3975-5817-44E6-ABE4-7C16BD96EB43}" destId="{1F174C8B-E453-4DAD-BCF8-AA436D3D39D6}" srcOrd="0" destOrd="0" presId="urn:microsoft.com/office/officeart/2005/8/layout/chart3"/>
    <dgm:cxn modelId="{A3D23584-2DD1-49E2-85F9-3B142B08E0B9}" type="presOf" srcId="{E694ABAB-12B4-4575-B8D6-10479079DED8}" destId="{182FADF6-4B1A-43B5-AB5B-4B6C143676E5}" srcOrd="0" destOrd="0" presId="urn:microsoft.com/office/officeart/2005/8/layout/chart3"/>
    <dgm:cxn modelId="{10CCA785-BE75-43E6-9397-E52466E251BC}" srcId="{6219632C-B4FE-43AF-B3FA-B82951757E71}" destId="{A562F829-6F09-491F-A263-FA4A4ED8C64F}" srcOrd="2" destOrd="0" parTransId="{C132ACCF-216E-4DD2-934F-6ECCDA5D64CE}" sibTransId="{1A6EC4D2-45BF-4B89-B9C0-7949CD30F8AF}"/>
    <dgm:cxn modelId="{CE8CF696-08D0-439C-A1AE-B6C7C062E63B}" type="presOf" srcId="{E694ABAB-12B4-4575-B8D6-10479079DED8}" destId="{14ED83AC-1035-4F85-B555-1EF98A3522DF}" srcOrd="1" destOrd="0" presId="urn:microsoft.com/office/officeart/2005/8/layout/chart3"/>
    <dgm:cxn modelId="{93A83EA7-2CCF-4A23-AAAC-D5FDDD49CF7B}" type="presOf" srcId="{A562F829-6F09-491F-A263-FA4A4ED8C64F}" destId="{935380A2-8033-4A84-B9D4-D17D07EC54BC}" srcOrd="1" destOrd="0" presId="urn:microsoft.com/office/officeart/2005/8/layout/chart3"/>
    <dgm:cxn modelId="{57C59FB6-3174-47CD-91FD-3B0921D06604}" type="presOf" srcId="{1B281E36-244E-417E-A3CD-4F9DE03623AD}" destId="{F2D2EB4E-42C5-4F45-9C97-B09E3C4BF601}" srcOrd="1" destOrd="0" presId="urn:microsoft.com/office/officeart/2005/8/layout/chart3"/>
    <dgm:cxn modelId="{24DDCAC2-7E3E-45C1-9F7A-E401854665D9}" srcId="{6219632C-B4FE-43AF-B3FA-B82951757E71}" destId="{E694ABAB-12B4-4575-B8D6-10479079DED8}" srcOrd="4" destOrd="0" parTransId="{ADE038C2-EDEF-499C-80E5-34C77D4465E9}" sibTransId="{C36ED082-AD62-4238-8829-B286C7D0D625}"/>
    <dgm:cxn modelId="{AB40A9CB-38C9-4772-AD68-D1BBB9E20725}" type="presOf" srcId="{2F2DAD97-168D-4898-8734-52188069A59A}" destId="{531014A5-CDCD-4801-9F4B-59B8A77B9710}" srcOrd="1" destOrd="0" presId="urn:microsoft.com/office/officeart/2005/8/layout/chart3"/>
    <dgm:cxn modelId="{8CFCD6E3-4F61-4495-AE0F-69F0E350AD44}" srcId="{6219632C-B4FE-43AF-B3FA-B82951757E71}" destId="{9ACA7871-492A-430A-9714-37C0D96479F8}" srcOrd="1" destOrd="0" parTransId="{88410979-2DF5-4133-9D74-D898A427F7BB}" sibTransId="{23ECA888-30C1-4C73-8271-CDBDEA4AD9FA}"/>
    <dgm:cxn modelId="{84C5F3F3-2EDB-4FCC-96D9-E2E6988E60CE}" type="presOf" srcId="{9ACA7871-492A-430A-9714-37C0D96479F8}" destId="{EE81C690-4D9A-4A29-A394-B7B7C0F5A4A8}" srcOrd="1" destOrd="0" presId="urn:microsoft.com/office/officeart/2005/8/layout/chart3"/>
    <dgm:cxn modelId="{F45CD426-B09F-4331-90BF-CAFA9E9C0F41}" type="presParOf" srcId="{7FAAF09A-92CD-46AB-BDA3-86C8FBCE6C3D}" destId="{1F174C8B-E453-4DAD-BCF8-AA436D3D39D6}" srcOrd="0" destOrd="0" presId="urn:microsoft.com/office/officeart/2005/8/layout/chart3"/>
    <dgm:cxn modelId="{AC1E9DE5-0BF3-4552-AC73-F6EB520B0B36}" type="presParOf" srcId="{7FAAF09A-92CD-46AB-BDA3-86C8FBCE6C3D}" destId="{8485E6D0-F5C8-4388-BDB6-FD86AE66DA70}" srcOrd="1" destOrd="0" presId="urn:microsoft.com/office/officeart/2005/8/layout/chart3"/>
    <dgm:cxn modelId="{DA9CEFFA-B94A-4F57-AF48-01D749E6E3EF}" type="presParOf" srcId="{7FAAF09A-92CD-46AB-BDA3-86C8FBCE6C3D}" destId="{D4DEBDCF-A9C1-4B9F-B1E6-E40629E6F83E}" srcOrd="2" destOrd="0" presId="urn:microsoft.com/office/officeart/2005/8/layout/chart3"/>
    <dgm:cxn modelId="{85C33994-B7C6-41DF-AE83-BDC1F3A99D6A}" type="presParOf" srcId="{7FAAF09A-92CD-46AB-BDA3-86C8FBCE6C3D}" destId="{EE81C690-4D9A-4A29-A394-B7B7C0F5A4A8}" srcOrd="3" destOrd="0" presId="urn:microsoft.com/office/officeart/2005/8/layout/chart3"/>
    <dgm:cxn modelId="{4D1F7291-5CF3-4FCC-B554-7AD4DDD43854}" type="presParOf" srcId="{7FAAF09A-92CD-46AB-BDA3-86C8FBCE6C3D}" destId="{740F3EC8-A147-40F6-B925-CFA9081CA072}" srcOrd="4" destOrd="0" presId="urn:microsoft.com/office/officeart/2005/8/layout/chart3"/>
    <dgm:cxn modelId="{DB91034F-5F26-429A-9A15-85359CEC258F}" type="presParOf" srcId="{7FAAF09A-92CD-46AB-BDA3-86C8FBCE6C3D}" destId="{935380A2-8033-4A84-B9D4-D17D07EC54BC}" srcOrd="5" destOrd="0" presId="urn:microsoft.com/office/officeart/2005/8/layout/chart3"/>
    <dgm:cxn modelId="{4ABE2203-15F0-4E8A-9695-C6E043D27EF8}" type="presParOf" srcId="{7FAAF09A-92CD-46AB-BDA3-86C8FBCE6C3D}" destId="{08CA276F-9E9D-446B-A08B-04C80E4BD78C}" srcOrd="6" destOrd="0" presId="urn:microsoft.com/office/officeart/2005/8/layout/chart3"/>
    <dgm:cxn modelId="{A6ABC60D-80BA-46F7-B564-32D5D1302BAC}" type="presParOf" srcId="{7FAAF09A-92CD-46AB-BDA3-86C8FBCE6C3D}" destId="{531014A5-CDCD-4801-9F4B-59B8A77B9710}" srcOrd="7" destOrd="0" presId="urn:microsoft.com/office/officeart/2005/8/layout/chart3"/>
    <dgm:cxn modelId="{421555CC-B54D-47E1-930C-2B6CB2E72575}" type="presParOf" srcId="{7FAAF09A-92CD-46AB-BDA3-86C8FBCE6C3D}" destId="{182FADF6-4B1A-43B5-AB5B-4B6C143676E5}" srcOrd="8" destOrd="0" presId="urn:microsoft.com/office/officeart/2005/8/layout/chart3"/>
    <dgm:cxn modelId="{F3809C6A-29B6-4AF9-9127-7AC1C36B4258}" type="presParOf" srcId="{7FAAF09A-92CD-46AB-BDA3-86C8FBCE6C3D}" destId="{14ED83AC-1035-4F85-B555-1EF98A3522DF}" srcOrd="9" destOrd="0" presId="urn:microsoft.com/office/officeart/2005/8/layout/chart3"/>
    <dgm:cxn modelId="{542C6712-7FF3-4704-B3EB-76406D94DB5D}" type="presParOf" srcId="{7FAAF09A-92CD-46AB-BDA3-86C8FBCE6C3D}" destId="{B060303A-1A24-4B34-A824-D44AB4CAFC65}" srcOrd="10" destOrd="0" presId="urn:microsoft.com/office/officeart/2005/8/layout/chart3"/>
    <dgm:cxn modelId="{6F2BE792-3342-427D-B735-62D259413105}" type="presParOf" srcId="{7FAAF09A-92CD-46AB-BDA3-86C8FBCE6C3D}" destId="{F2D2EB4E-42C5-4F45-9C97-B09E3C4BF601}" srcOrd="11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CA5B9C-3844-473F-A529-90EE52C21365}">
      <dsp:nvSpPr>
        <dsp:cNvPr id="0" name=""/>
        <dsp:cNvSpPr/>
      </dsp:nvSpPr>
      <dsp:spPr>
        <a:xfrm>
          <a:off x="0" y="268663"/>
          <a:ext cx="2704314" cy="20185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600" kern="1200" dirty="0"/>
            <a:t>kontuzije- nagnječenja (do njih dovode ozljede manjeg intenziteta),</a:t>
          </a:r>
          <a:endParaRPr lang="en-US" sz="2600" kern="1200" dirty="0"/>
        </a:p>
      </dsp:txBody>
      <dsp:txXfrm>
        <a:off x="0" y="268663"/>
        <a:ext cx="2704314" cy="2018516"/>
      </dsp:txXfrm>
    </dsp:sp>
    <dsp:sp modelId="{B6C40017-7F4D-41AF-8DDB-CD6D52B18504}">
      <dsp:nvSpPr>
        <dsp:cNvPr id="0" name=""/>
        <dsp:cNvSpPr/>
      </dsp:nvSpPr>
      <dsp:spPr>
        <a:xfrm>
          <a:off x="2974745" y="259236"/>
          <a:ext cx="2704314" cy="20373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600" kern="1200" dirty="0"/>
            <a:t>hematom- podljev krvi</a:t>
          </a:r>
          <a:endParaRPr lang="en-US" sz="2600" kern="1200" dirty="0"/>
        </a:p>
      </dsp:txBody>
      <dsp:txXfrm>
        <a:off x="2974745" y="259236"/>
        <a:ext cx="2704314" cy="2037370"/>
      </dsp:txXfrm>
    </dsp:sp>
    <dsp:sp modelId="{6B68D2FA-901C-407A-8EFB-19C33C5D2E3A}">
      <dsp:nvSpPr>
        <dsp:cNvPr id="0" name=""/>
        <dsp:cNvSpPr/>
      </dsp:nvSpPr>
      <dsp:spPr>
        <a:xfrm>
          <a:off x="5949491" y="268663"/>
          <a:ext cx="2704314" cy="20185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600" kern="1200" dirty="0"/>
            <a:t>distorzije i luksacije- odnose se na ozljede zglobova,</a:t>
          </a:r>
          <a:endParaRPr lang="en-US" sz="2600" kern="1200" dirty="0"/>
        </a:p>
      </dsp:txBody>
      <dsp:txXfrm>
        <a:off x="5949491" y="268663"/>
        <a:ext cx="2704314" cy="2018516"/>
      </dsp:txXfrm>
    </dsp:sp>
    <dsp:sp modelId="{4B2784D5-3DB8-4D3B-AA95-FE2A1B80929A}">
      <dsp:nvSpPr>
        <dsp:cNvPr id="0" name=""/>
        <dsp:cNvSpPr/>
      </dsp:nvSpPr>
      <dsp:spPr>
        <a:xfrm>
          <a:off x="1178350" y="2567038"/>
          <a:ext cx="3020692" cy="20285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600" kern="1200"/>
            <a:t>frakture- prekid koštanog kontinuiteta,</a:t>
          </a:r>
          <a:endParaRPr lang="en-US" sz="2600" kern="1200"/>
        </a:p>
      </dsp:txBody>
      <dsp:txXfrm>
        <a:off x="1178350" y="2567038"/>
        <a:ext cx="3020692" cy="2028527"/>
      </dsp:txXfrm>
    </dsp:sp>
    <dsp:sp modelId="{47EEC907-C94F-401C-AF73-FEF5AF5D3440}">
      <dsp:nvSpPr>
        <dsp:cNvPr id="0" name=""/>
        <dsp:cNvSpPr/>
      </dsp:nvSpPr>
      <dsp:spPr>
        <a:xfrm>
          <a:off x="4469474" y="2576466"/>
          <a:ext cx="3005980" cy="20096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600" kern="1200"/>
            <a:t>distenzije i rupture- ozljede mišića i ligamenata.</a:t>
          </a:r>
          <a:endParaRPr lang="en-US" sz="2600" kern="1200"/>
        </a:p>
      </dsp:txBody>
      <dsp:txXfrm>
        <a:off x="4469474" y="2576466"/>
        <a:ext cx="3005980" cy="20096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174C8B-E453-4DAD-BCF8-AA436D3D39D6}">
      <dsp:nvSpPr>
        <dsp:cNvPr id="0" name=""/>
        <dsp:cNvSpPr/>
      </dsp:nvSpPr>
      <dsp:spPr>
        <a:xfrm>
          <a:off x="433921" y="674575"/>
          <a:ext cx="3940476" cy="3940476"/>
        </a:xfrm>
        <a:prstGeom prst="pie">
          <a:avLst>
            <a:gd name="adj1" fmla="val 16200000"/>
            <a:gd name="adj2" fmla="val 198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b="1" kern="1200"/>
            <a:t>BEZBOLNOST</a:t>
          </a:r>
          <a:endParaRPr lang="en-US" sz="1500" b="1" kern="1200"/>
        </a:p>
      </dsp:txBody>
      <dsp:txXfrm>
        <a:off x="2446378" y="1096769"/>
        <a:ext cx="1149305" cy="844387"/>
      </dsp:txXfrm>
    </dsp:sp>
    <dsp:sp modelId="{D4DEBDCF-A9C1-4B9F-B1E6-E40629E6F83E}">
      <dsp:nvSpPr>
        <dsp:cNvPr id="0" name=""/>
        <dsp:cNvSpPr/>
      </dsp:nvSpPr>
      <dsp:spPr>
        <a:xfrm>
          <a:off x="316645" y="877698"/>
          <a:ext cx="3940476" cy="3940476"/>
        </a:xfrm>
        <a:prstGeom prst="pie">
          <a:avLst>
            <a:gd name="adj1" fmla="val 19800000"/>
            <a:gd name="adj2" fmla="val 18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b="1" kern="1200"/>
            <a:t>STABILNOST PRIJELOMA</a:t>
          </a:r>
          <a:endParaRPr lang="en-US" sz="1500" b="1" kern="1200"/>
        </a:p>
      </dsp:txBody>
      <dsp:txXfrm>
        <a:off x="3013995" y="2449197"/>
        <a:ext cx="1191524" cy="797477"/>
      </dsp:txXfrm>
    </dsp:sp>
    <dsp:sp modelId="{740F3EC8-A147-40F6-B925-CFA9081CA072}">
      <dsp:nvSpPr>
        <dsp:cNvPr id="0" name=""/>
        <dsp:cNvSpPr/>
      </dsp:nvSpPr>
      <dsp:spPr>
        <a:xfrm>
          <a:off x="316645" y="877698"/>
          <a:ext cx="3940476" cy="3940476"/>
        </a:xfrm>
        <a:prstGeom prst="pie">
          <a:avLst>
            <a:gd name="adj1" fmla="val 1800000"/>
            <a:gd name="adj2" fmla="val 54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b="1" kern="1200"/>
            <a:t>IZOMETRIČKE VJEŽBE</a:t>
          </a:r>
          <a:endParaRPr lang="en-US" sz="1500" b="1" kern="1200"/>
        </a:p>
      </dsp:txBody>
      <dsp:txXfrm>
        <a:off x="2329102" y="3551592"/>
        <a:ext cx="1149305" cy="844387"/>
      </dsp:txXfrm>
    </dsp:sp>
    <dsp:sp modelId="{08CA276F-9E9D-446B-A08B-04C80E4BD78C}">
      <dsp:nvSpPr>
        <dsp:cNvPr id="0" name=""/>
        <dsp:cNvSpPr/>
      </dsp:nvSpPr>
      <dsp:spPr>
        <a:xfrm>
          <a:off x="316645" y="877698"/>
          <a:ext cx="3940476" cy="3940476"/>
        </a:xfrm>
        <a:prstGeom prst="pie">
          <a:avLst>
            <a:gd name="adj1" fmla="val 5400000"/>
            <a:gd name="adj2" fmla="val 90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b="1" kern="1200"/>
            <a:t>RANA MOBILIZACIJA</a:t>
          </a:r>
          <a:endParaRPr lang="en-US" sz="1500" b="1" kern="1200"/>
        </a:p>
      </dsp:txBody>
      <dsp:txXfrm>
        <a:off x="1095358" y="3551592"/>
        <a:ext cx="1149305" cy="844387"/>
      </dsp:txXfrm>
    </dsp:sp>
    <dsp:sp modelId="{182FADF6-4B1A-43B5-AB5B-4B6C143676E5}">
      <dsp:nvSpPr>
        <dsp:cNvPr id="0" name=""/>
        <dsp:cNvSpPr/>
      </dsp:nvSpPr>
      <dsp:spPr>
        <a:xfrm>
          <a:off x="316645" y="877698"/>
          <a:ext cx="3940476" cy="3940476"/>
        </a:xfrm>
        <a:prstGeom prst="pie">
          <a:avLst>
            <a:gd name="adj1" fmla="val 9000000"/>
            <a:gd name="adj2" fmla="val 126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b="1" kern="1200"/>
            <a:t>VIŠE AKTIVNIH POKRETA</a:t>
          </a:r>
          <a:endParaRPr lang="en-US" sz="1500" b="1" kern="1200"/>
        </a:p>
      </dsp:txBody>
      <dsp:txXfrm>
        <a:off x="377628" y="2449197"/>
        <a:ext cx="1191524" cy="797477"/>
      </dsp:txXfrm>
    </dsp:sp>
    <dsp:sp modelId="{B060303A-1A24-4B34-A824-D44AB4CAFC65}">
      <dsp:nvSpPr>
        <dsp:cNvPr id="0" name=""/>
        <dsp:cNvSpPr/>
      </dsp:nvSpPr>
      <dsp:spPr>
        <a:xfrm>
          <a:off x="316645" y="877698"/>
          <a:ext cx="3940476" cy="3940476"/>
        </a:xfrm>
        <a:prstGeom prst="pie">
          <a:avLst>
            <a:gd name="adj1" fmla="val 126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b="1" kern="1200"/>
            <a:t>MANJA OPTEREĆENJA</a:t>
          </a:r>
          <a:endParaRPr lang="en-US" sz="1500" b="1" kern="1200"/>
        </a:p>
      </dsp:txBody>
      <dsp:txXfrm>
        <a:off x="1095358" y="1299891"/>
        <a:ext cx="1149305" cy="8443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D24DB5-1A97-4E13-BE7D-5C287BDFD036}" type="datetimeFigureOut">
              <a:rPr lang="hr-HR" smtClean="0"/>
              <a:t>7.7.2026.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BF5E74-2AC5-4FB2-8708-AB9357D53D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48336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F5E74-2AC5-4FB2-8708-AB9357D53DCD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26562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0E1140E0-33AA-4415-BE94-69085F600DE2}" type="slidenum">
              <a:rPr lang="en-US" altLang="sr-Latn-RS" smtClean="0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484619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D5E55-421C-428A-B273-0F8E6A153017}" type="slidenum">
              <a:rPr lang="en-US" altLang="sr-Latn-RS" smtClean="0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324357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7167A-DC3C-41FC-8231-DC63EDDD7D77}" type="slidenum">
              <a:rPr lang="en-US" altLang="sr-Latn-RS" smtClean="0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592291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Naslov i dijagram ili organizacijski graf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za SmartArt 2"/>
          <p:cNvSpPr>
            <a:spLocks noGrp="1"/>
          </p:cNvSpPr>
          <p:nvPr>
            <p:ph type="dgm" idx="1"/>
          </p:nvPr>
        </p:nvSpPr>
        <p:spPr>
          <a:xfrm>
            <a:off x="301625" y="1600200"/>
            <a:ext cx="8540750" cy="4498975"/>
          </a:xfrm>
        </p:spPr>
        <p:txBody>
          <a:bodyPr/>
          <a:lstStyle/>
          <a:p>
            <a:pPr lvl="0"/>
            <a:endParaRPr lang="hr-HR" noProof="0"/>
          </a:p>
        </p:txBody>
      </p:sp>
      <p:sp>
        <p:nvSpPr>
          <p:cNvPr id="4" name="Rectangle 154">
            <a:extLst>
              <a:ext uri="{FF2B5EF4-FFF2-40B4-BE49-F238E27FC236}">
                <a16:creationId xmlns:a16="http://schemas.microsoft.com/office/drawing/2014/main" id="{31260913-3852-4A14-B940-2ED7A6A127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5">
            <a:extLst>
              <a:ext uri="{FF2B5EF4-FFF2-40B4-BE49-F238E27FC236}">
                <a16:creationId xmlns:a16="http://schemas.microsoft.com/office/drawing/2014/main" id="{E6DE810C-F956-494C-84C6-292D2A3571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6">
            <a:extLst>
              <a:ext uri="{FF2B5EF4-FFF2-40B4-BE49-F238E27FC236}">
                <a16:creationId xmlns:a16="http://schemas.microsoft.com/office/drawing/2014/main" id="{50D42ED5-900F-4F2C-9A06-6FC85F2B4B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229FE2-141A-4D0A-8AB2-363EEFC84F3D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183464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A55C8-07EF-4B01-80DE-6F56B44FC878}" type="slidenum">
              <a:rPr lang="en-US" altLang="sr-Latn-RS" smtClean="0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4087372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7317C-38B7-4978-A64E-8015738FD089}" type="slidenum">
              <a:rPr lang="en-US" altLang="sr-Latn-RS" smtClean="0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401033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00F94-475D-42F3-980C-FFD9788C5E34}" type="slidenum">
              <a:rPr lang="en-US" altLang="sr-Latn-RS" smtClean="0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661570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5BC71-F82B-49E4-AED5-D5ECFAE9C5BF}" type="slidenum">
              <a:rPr lang="en-US" altLang="sr-Latn-RS" smtClean="0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918886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9F165-03CA-41F8-B642-3A8203C364C1}" type="slidenum">
              <a:rPr lang="en-US" altLang="sr-Latn-RS" smtClean="0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648968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F1C2F-EE71-4307-A931-A3C2389AD6CE}" type="slidenum">
              <a:rPr lang="en-US" altLang="sr-Latn-RS" smtClean="0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19953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3DB995C8-D81C-41E7-8A39-A853E94F82A2}" type="slidenum">
              <a:rPr lang="en-US" altLang="sr-Latn-RS" smtClean="0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681369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36AF7053-7E1A-44E4-BE6D-1C8F6815FC90}" type="slidenum">
              <a:rPr lang="en-US" altLang="sr-Latn-RS" smtClean="0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6483910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206" y="1993393"/>
            <a:ext cx="8065294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2447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1193" y="5829748"/>
            <a:ext cx="219456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</a:defRPr>
            </a:lvl1pPr>
          </a:lstStyle>
          <a:p>
            <a:fld id="{C3D7317C-38B7-4978-A64E-8015738FD089}" type="slidenum">
              <a:rPr lang="en-US" altLang="sr-Latn-RS" smtClean="0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83140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74320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zio-gp.hr/upload/katalog/1062819248(8).jpg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4">
            <a:extLst>
              <a:ext uri="{FF2B5EF4-FFF2-40B4-BE49-F238E27FC236}">
                <a16:creationId xmlns:a16="http://schemas.microsoft.com/office/drawing/2014/main" id="{6E36B62D-34E6-41D4-B3AA-AC21AB3879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55B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FF7E16E-76EF-4D1B-B987-B35F11881A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4680" y="386499"/>
            <a:ext cx="4956722" cy="2850648"/>
          </a:xfrm>
        </p:spPr>
        <p:txBody>
          <a:bodyPr>
            <a:normAutofit/>
          </a:bodyPr>
          <a:lstStyle/>
          <a:p>
            <a:r>
              <a:rPr kumimoji="0" lang="hr-HR" sz="6200" b="1" i="0" u="none" strike="noStrike" kern="1200" cap="none" spc="-50" normalizeH="0" baseline="0" noProof="0" dirty="0" err="1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Kineziterapijski</a:t>
            </a:r>
            <a:r>
              <a:rPr kumimoji="0" lang="hr-HR" sz="6200" b="1" i="0" u="none" strike="noStrike" kern="1200" cap="none" spc="-5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postupci u traumatologiji</a:t>
            </a:r>
            <a:endParaRPr lang="hr-HR" sz="6200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EC61B1AB-DDCF-4260-9666-813543F89A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4681" y="3620855"/>
            <a:ext cx="5062824" cy="2629116"/>
          </a:xfrm>
        </p:spPr>
        <p:txBody>
          <a:bodyPr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2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Traumatologija </a:t>
            </a: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je dio </a:t>
            </a:r>
            <a:r>
              <a:rPr kumimoji="0" lang="hr-HR" sz="2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kirurgije.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Razvojem medicinske znanosti i tehničkih pomagala razvile su se različite kirurške struke, npr. opća kirurgija, torakalna, kardiovaskularna, traumatologija,…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endParaRPr lang="hr-HR" sz="2000" dirty="0">
              <a:solidFill>
                <a:srgbClr val="FFFFFF"/>
              </a:solidFill>
            </a:endParaRPr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97E92409-AD19-4CE3-9956-8C03560F7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7929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DC0FBB7C-CDDF-4070-BAD3-E346641E84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809"/>
          <a:stretch/>
        </p:blipFill>
        <p:spPr>
          <a:xfrm>
            <a:off x="482598" y="1701900"/>
            <a:ext cx="2514096" cy="343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263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60" name="Rectangle 27657">
            <a:extLst>
              <a:ext uri="{FF2B5EF4-FFF2-40B4-BE49-F238E27FC236}">
                <a16:creationId xmlns:a16="http://schemas.microsoft.com/office/drawing/2014/main" id="{8E7CFAA6-1DBB-43B0-BD82-2FB83CF4E4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035A2DB3-644F-4998-89A9-61A1B8BBE73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529723" y="639763"/>
            <a:ext cx="2998270" cy="549275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hr-HR" sz="4400">
                <a:solidFill>
                  <a:srgbClr val="FFFFFF"/>
                </a:solidFill>
              </a:rPr>
              <a:t>Osnovni principi kineziterapije nakon osteosinteze:</a:t>
            </a:r>
            <a:endParaRPr lang="en-US" sz="4400">
              <a:solidFill>
                <a:srgbClr val="FFFFFF"/>
              </a:solidFill>
            </a:endParaRPr>
          </a:p>
        </p:txBody>
      </p:sp>
      <p:graphicFrame>
        <p:nvGraphicFramePr>
          <p:cNvPr id="27653" name="Rectangle 3">
            <a:extLst>
              <a:ext uri="{FF2B5EF4-FFF2-40B4-BE49-F238E27FC236}">
                <a16:creationId xmlns:a16="http://schemas.microsoft.com/office/drawing/2014/main" id="{F0A6F63E-FB43-4638-8175-33C276E2A7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2405365"/>
              </p:ext>
            </p:extLst>
          </p:nvPr>
        </p:nvGraphicFramePr>
        <p:xfrm>
          <a:off x="3966260" y="639763"/>
          <a:ext cx="4691043" cy="5492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zlomenina2_big">
            <a:extLst>
              <a:ext uri="{FF2B5EF4-FFF2-40B4-BE49-F238E27FC236}">
                <a16:creationId xmlns:a16="http://schemas.microsoft.com/office/drawing/2014/main" id="{EED78934-1803-40CE-9052-032044271240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46" r="22190" b="3"/>
          <a:stretch/>
        </p:blipFill>
        <p:spPr bwMode="auto">
          <a:xfrm>
            <a:off x="4621937" y="636142"/>
            <a:ext cx="1960562" cy="393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9" descr="v3101094">
            <a:extLst>
              <a:ext uri="{FF2B5EF4-FFF2-40B4-BE49-F238E27FC236}">
                <a16:creationId xmlns:a16="http://schemas.microsoft.com/office/drawing/2014/main" id="{3C2AD8C5-2CC3-4C7B-A206-1358528A4A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0" r="21065" b="2"/>
          <a:stretch/>
        </p:blipFill>
        <p:spPr bwMode="auto">
          <a:xfrm>
            <a:off x="475707" y="640080"/>
            <a:ext cx="1955202" cy="393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7" descr="image027">
            <a:extLst>
              <a:ext uri="{FF2B5EF4-FFF2-40B4-BE49-F238E27FC236}">
                <a16:creationId xmlns:a16="http://schemas.microsoft.com/office/drawing/2014/main" id="{3DBB1131-88F0-46AF-B24E-6A798F5B99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9" r="37610" b="-2"/>
          <a:stretch/>
        </p:blipFill>
        <p:spPr bwMode="auto">
          <a:xfrm>
            <a:off x="2546084" y="640080"/>
            <a:ext cx="1966151" cy="392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5" descr="v3101092">
            <a:extLst>
              <a:ext uri="{FF2B5EF4-FFF2-40B4-BE49-F238E27FC236}">
                <a16:creationId xmlns:a16="http://schemas.microsoft.com/office/drawing/2014/main" id="{C8606EA3-3327-49D0-867D-93F6A41CD4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5" r="25862" b="2"/>
          <a:stretch/>
        </p:blipFill>
        <p:spPr bwMode="auto">
          <a:xfrm>
            <a:off x="6703263" y="640081"/>
            <a:ext cx="1960677" cy="393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4" name="Rectangle 24583">
            <a:extLst>
              <a:ext uri="{FF2B5EF4-FFF2-40B4-BE49-F238E27FC236}">
                <a16:creationId xmlns:a16="http://schemas.microsoft.com/office/drawing/2014/main" id="{110524E9-E361-435E-93CC-D891398D1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86" name="Rectangle 24585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431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1D0A0C58-6A86-4ED4-BB2A-847ECB5C7005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92918" y="996624"/>
            <a:ext cx="2295699" cy="4879788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hr-HR" sz="29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KOMPLIKACIJE PRIJELOMA</a:t>
            </a:r>
            <a:endParaRPr lang="en-US" sz="29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588" name="Rectangle 24587">
            <a:extLst>
              <a:ext uri="{FF2B5EF4-FFF2-40B4-BE49-F238E27FC236}">
                <a16:creationId xmlns:a16="http://schemas.microsoft.com/office/drawing/2014/main" id="{C962AC3C-FEB4-4C6A-8CA6-D570CD009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1299" cy="68580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677A9D02-DA22-4EAB-952E-4B97E2CBDF52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>
          <a:xfrm>
            <a:off x="3295929" y="744718"/>
            <a:ext cx="5276856" cy="5439266"/>
          </a:xfrm>
        </p:spPr>
        <p:txBody>
          <a:bodyPr anchor="ctr">
            <a:normAutofit/>
          </a:bodyPr>
          <a:lstStyle/>
          <a:p>
            <a:pPr marL="0" indent="0" eaLnBrk="1" hangingPunct="1">
              <a:buNone/>
              <a:defRPr/>
            </a:pPr>
            <a:r>
              <a:rPr lang="hr-HR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Rane  komplikacije</a:t>
            </a:r>
          </a:p>
          <a:p>
            <a:pPr marL="0" indent="0">
              <a:buNone/>
              <a:defRPr/>
            </a:pPr>
            <a:r>
              <a:rPr lang="hr-HR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Opće: 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hr-H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krvarenje, šok, masna embolija, tromboza, pneumonija (</a:t>
            </a:r>
            <a:r>
              <a:rPr lang="hr-HR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hipostatska</a:t>
            </a:r>
            <a:r>
              <a:rPr lang="hr-H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kod starijih).</a:t>
            </a:r>
          </a:p>
          <a:p>
            <a:pPr marL="0" indent="0" eaLnBrk="1" hangingPunct="1">
              <a:buNone/>
              <a:defRPr/>
            </a:pPr>
            <a:r>
              <a:rPr lang="hr-HR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Lokalne :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hr-H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ozljede krvnih žila i živaca, infekcije.</a:t>
            </a:r>
          </a:p>
          <a:p>
            <a:pPr marL="0" indent="0" eaLnBrk="1" hangingPunct="1">
              <a:buNone/>
              <a:defRPr/>
            </a:pPr>
            <a:r>
              <a:rPr lang="hr-HR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Kasne komplikacije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hr-H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Smetnje cijeljenja (odgođeno cijeljenje, </a:t>
            </a:r>
            <a:r>
              <a:rPr lang="hr-HR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pseudoartroza</a:t>
            </a:r>
            <a:r>
              <a:rPr lang="hr-H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loše srastanje (fraktura male sanata),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hr-HR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Volkmannova</a:t>
            </a:r>
            <a:r>
              <a:rPr lang="hr-H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ishemična</a:t>
            </a:r>
            <a:r>
              <a:rPr lang="hr-H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kontraktura,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hr-HR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Sudeckova</a:t>
            </a:r>
            <a:r>
              <a:rPr lang="hr-H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atrofija.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FC4F647-7BDD-4621-A616-469F48E5F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4260" y="61418"/>
            <a:ext cx="2884944" cy="1450757"/>
          </a:xfrm>
        </p:spPr>
        <p:txBody>
          <a:bodyPr>
            <a:normAutofit/>
          </a:bodyPr>
          <a:lstStyle/>
          <a:p>
            <a:pPr algn="ctr"/>
            <a:r>
              <a:rPr lang="hr-HR" sz="3200" b="1" dirty="0">
                <a:latin typeface="Calibri" panose="020F0502020204030204" pitchFamily="34" charset="0"/>
                <a:cs typeface="Calibri" panose="020F0502020204030204" pitchFamily="34" charset="0"/>
              </a:rPr>
              <a:t>Komplikacije prijeloma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95F5588-2532-4380-B6CA-A6DC04DCA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4879358"/>
            <a:ext cx="8496944" cy="1363449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ü"/>
            </a:pPr>
            <a:endParaRPr lang="hr-HR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hr-HR" sz="2000">
                <a:latin typeface="Calibri" panose="020F0502020204030204" pitchFamily="34" charset="0"/>
                <a:cs typeface="Calibri" panose="020F0502020204030204" pitchFamily="34" charset="0"/>
              </a:rPr>
              <a:t>Jedna od komplikacija je i “frakturnu bolest”, poremećaj kojeg karakterizira nastanak kroničnih edema, atrofija mekih tkiva, lokalna osteoporoza, kontrakture,…</a:t>
            </a:r>
          </a:p>
          <a:p>
            <a:endParaRPr lang="hr-HR"/>
          </a:p>
        </p:txBody>
      </p:sp>
      <p:pic>
        <p:nvPicPr>
          <p:cNvPr id="1026" name="Picture 2" descr="Komplikationen im Heilungsverlauf am Beispiel des Morbus Sudeck |  SpringerLink">
            <a:extLst>
              <a:ext uri="{FF2B5EF4-FFF2-40B4-BE49-F238E27FC236}">
                <a16:creationId xmlns:a16="http://schemas.microsoft.com/office/drawing/2014/main" id="{DB3600F2-CAC4-4717-A0EB-756C632C3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714284"/>
            <a:ext cx="3962621" cy="266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D2DF7CC8-81E3-49C0-B244-C4A6CB952630}"/>
              </a:ext>
            </a:extLst>
          </p:cNvPr>
          <p:cNvSpPr txBox="1"/>
          <p:nvPr/>
        </p:nvSpPr>
        <p:spPr>
          <a:xfrm>
            <a:off x="1115616" y="4445729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err="1"/>
              <a:t>Sudeckova</a:t>
            </a:r>
            <a:r>
              <a:rPr lang="hr-HR"/>
              <a:t> bolest</a:t>
            </a:r>
          </a:p>
        </p:txBody>
      </p:sp>
      <p:pic>
        <p:nvPicPr>
          <p:cNvPr id="1028" name="Picture 4" descr="SVEUČILIŠTE U ZAGREBU">
            <a:extLst>
              <a:ext uri="{FF2B5EF4-FFF2-40B4-BE49-F238E27FC236}">
                <a16:creationId xmlns:a16="http://schemas.microsoft.com/office/drawing/2014/main" id="{3FD85417-BC79-4F08-BD0D-B3DC75F5F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732" y="1714284"/>
            <a:ext cx="3661692" cy="2731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795BABF6-BC87-48C7-82C7-EAFC36DAF946}"/>
              </a:ext>
            </a:extLst>
          </p:cNvPr>
          <p:cNvSpPr txBox="1"/>
          <p:nvPr/>
        </p:nvSpPr>
        <p:spPr>
          <a:xfrm>
            <a:off x="5148064" y="4445729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/>
              <a:t>pseudoartroza</a:t>
            </a:r>
          </a:p>
        </p:txBody>
      </p:sp>
    </p:spTree>
    <p:extLst>
      <p:ext uri="{BB962C8B-B14F-4D97-AF65-F5344CB8AC3E}">
        <p14:creationId xmlns:p14="http://schemas.microsoft.com/office/powerpoint/2010/main" val="3235473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>
            <a:extLst>
              <a:ext uri="{FF2B5EF4-FFF2-40B4-BE49-F238E27FC236}">
                <a16:creationId xmlns:a16="http://schemas.microsoft.com/office/drawing/2014/main" id="{5738D3F4-9F87-4345-BC4E-725CE010AFF6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>
          <a:xfrm>
            <a:off x="301625" y="620713"/>
            <a:ext cx="8540750" cy="5478462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Font typeface="Arial" charset="0"/>
              <a:buChar char="►"/>
              <a:defRPr/>
            </a:pPr>
            <a:endParaRPr lang="hr-HR" sz="2800" b="1" dirty="0"/>
          </a:p>
          <a:p>
            <a:pPr marL="0" indent="0" eaLnBrk="1" hangingPunct="1">
              <a:buNone/>
              <a:defRPr/>
            </a:pPr>
            <a:r>
              <a:rPr lang="hr-HR" sz="2800" b="1" dirty="0"/>
              <a:t>Bolest prijeloma</a:t>
            </a:r>
          </a:p>
          <a:p>
            <a:pPr marL="0" indent="0" eaLnBrk="1" hangingPunct="1">
              <a:buNone/>
              <a:defRPr/>
            </a:pPr>
            <a:endParaRPr lang="hr-HR" sz="2800" b="1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hr-HR" sz="2600" dirty="0"/>
              <a:t>Frakturna bolest ili bolest prijeloma nastaje nakon dugotrajnog mirovanja prijeloma u sadrenom zavoju (gipsu).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hr-HR" sz="2600" dirty="0"/>
              <a:t> Očituje se degenerativnim promjenama zglobne hrskavice koje se najčešće više ne mogu izliječiti, stezanjem zglobne čahure, atrofijom mišića, osteoporozom.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hr-HR" sz="2600" dirty="0"/>
              <a:t>Kako bi se spriječila frakturna bolest, ponekad je bolje učiniti kirurški zahvat za liječenje prijeloma, jer je  sadreni zavoj kod nekih prijeloma potrebno nositi do više mjeseci.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hr-HR" sz="2600" dirty="0"/>
              <a:t>Kirurško liječenje omogućuje neposrednu rehabilitaciju nakon operacije i aktivni pokret, što povoljno djeluje na cirkulaciju i na cijeljenje tkiva u okolini prijeloma.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hr-HR" sz="2600" dirty="0"/>
              <a:t>Nakon zahvata potrebno je provoditi fizikalnu terapiju.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4F50AEA-6EDD-44D6-B21E-28267A6F0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989" y="692696"/>
            <a:ext cx="7543800" cy="748455"/>
          </a:xfrm>
        </p:spPr>
        <p:txBody>
          <a:bodyPr>
            <a:normAutofit/>
          </a:bodyPr>
          <a:lstStyle/>
          <a:p>
            <a:pPr algn="ctr"/>
            <a:r>
              <a:rPr lang="hr-HR" sz="2800" b="1"/>
              <a:t>Koje vježbe se primjenjuju u rehabilitaciji prijeloma?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7F4115CD-6162-4595-B21A-06E15938B3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5536" y="1846052"/>
            <a:ext cx="4130744" cy="736282"/>
          </a:xfrm>
        </p:spPr>
        <p:txBody>
          <a:bodyPr>
            <a:normAutofit fontScale="77500" lnSpcReduction="20000"/>
          </a:bodyPr>
          <a:lstStyle/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endParaRPr kumimoji="0" lang="hr-HR" sz="2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hr-HR" sz="29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Konzervativno liječenje</a:t>
            </a:r>
          </a:p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2C8B89E-AFB2-4771-8143-4AE8B10F10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9552" y="2582334"/>
            <a:ext cx="3888432" cy="3582970"/>
          </a:xfrm>
        </p:spPr>
        <p:txBody>
          <a:bodyPr>
            <a:normAutofit fontScale="92500" lnSpcReduction="10000"/>
          </a:bodyPr>
          <a:lstStyle/>
          <a:p>
            <a:r>
              <a:rPr lang="hr-HR" b="1"/>
              <a:t>Rana faza:</a:t>
            </a:r>
          </a:p>
          <a:p>
            <a:pPr>
              <a:buBlip>
                <a:blip r:embed="rId2"/>
              </a:buBlip>
            </a:pPr>
            <a:r>
              <a:rPr lang="hr-HR"/>
              <a:t>statičke vježbe ozlijeđenog ekstremiteta,</a:t>
            </a:r>
          </a:p>
          <a:p>
            <a:pPr>
              <a:buBlip>
                <a:blip r:embed="rId2"/>
              </a:buBlip>
            </a:pPr>
            <a:r>
              <a:rPr lang="hr-HR"/>
              <a:t>aktivne vježbe zdravih dijelova ozlijeđenog ekstremiteta i suprotnog zdravog ekstremiteta.</a:t>
            </a:r>
          </a:p>
          <a:p>
            <a:pPr marL="0" indent="0">
              <a:buNone/>
            </a:pPr>
            <a:r>
              <a:rPr lang="hr-HR" b="1"/>
              <a:t>Kasna faza:</a:t>
            </a:r>
          </a:p>
          <a:p>
            <a:pPr>
              <a:lnSpc>
                <a:spcPct val="120000"/>
              </a:lnSpc>
              <a:buBlip>
                <a:blip r:embed="rId2"/>
              </a:buBlip>
            </a:pPr>
            <a:r>
              <a:rPr lang="hr-HR"/>
              <a:t>Aktivno potpomognute vježbe ozlijeđenog ekstremiteta, pasivne </a:t>
            </a:r>
            <a:r>
              <a:rPr lang="hr-HR" err="1"/>
              <a:t>vj</a:t>
            </a:r>
            <a:r>
              <a:rPr lang="hr-HR"/>
              <a:t>, aktivne </a:t>
            </a:r>
            <a:r>
              <a:rPr lang="hr-HR" err="1"/>
              <a:t>vj</a:t>
            </a:r>
            <a:r>
              <a:rPr lang="hr-HR"/>
              <a:t>, </a:t>
            </a:r>
            <a:r>
              <a:rPr lang="hr-HR" err="1"/>
              <a:t>vj</a:t>
            </a:r>
            <a:r>
              <a:rPr lang="hr-HR"/>
              <a:t> s otporom, </a:t>
            </a:r>
            <a:r>
              <a:rPr lang="hr-HR" err="1"/>
              <a:t>proprioceptivne</a:t>
            </a:r>
            <a:r>
              <a:rPr lang="hr-HR"/>
              <a:t> </a:t>
            </a:r>
            <a:r>
              <a:rPr lang="hr-HR" err="1"/>
              <a:t>vj</a:t>
            </a:r>
            <a:r>
              <a:rPr lang="hr-HR"/>
              <a:t>, vježbe OKC i CKC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618DE265-6E6F-4701-8FC2-91F6B0AC8E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26280" y="1833879"/>
            <a:ext cx="4222184" cy="736283"/>
          </a:xfrm>
        </p:spPr>
        <p:txBody>
          <a:bodyPr>
            <a:normAutofit fontScale="77500" lnSpcReduction="20000"/>
          </a:bodyPr>
          <a:lstStyle/>
          <a:p>
            <a:r>
              <a:rPr lang="hr-HR" sz="2600" b="1" cap="none">
                <a:solidFill>
                  <a:schemeClr val="tx1">
                    <a:lumMod val="75000"/>
                    <a:lumOff val="25000"/>
                  </a:schemeClr>
                </a:solidFill>
              </a:rPr>
              <a:t>Operativno liječenje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8728BD57-AE2A-4445-8564-17FDBA435A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12837" y="2561746"/>
            <a:ext cx="3888431" cy="338753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r-HR" b="1"/>
              <a:t>Rana faza:</a:t>
            </a:r>
          </a:p>
          <a:p>
            <a:pPr>
              <a:buBlip>
                <a:blip r:embed="rId2"/>
              </a:buBlip>
            </a:pPr>
            <a:r>
              <a:rPr lang="hr-HR"/>
              <a:t>statičke vježbe za mišiće ozlijeđenog i zdravog ekstremiteta,</a:t>
            </a:r>
          </a:p>
          <a:p>
            <a:pPr>
              <a:buBlip>
                <a:blip r:embed="rId2"/>
              </a:buBlip>
            </a:pPr>
            <a:r>
              <a:rPr lang="hr-HR"/>
              <a:t>pasivne i aktivno potpomognute vježbe operiranog ekstremiteta,</a:t>
            </a:r>
          </a:p>
          <a:p>
            <a:pPr>
              <a:buBlip>
                <a:blip r:embed="rId2"/>
              </a:buBlip>
            </a:pPr>
            <a:r>
              <a:rPr lang="hr-HR"/>
              <a:t>aktivne vježbe zdravog ekstremiteta.</a:t>
            </a:r>
          </a:p>
          <a:p>
            <a:pPr marL="0" indent="0">
              <a:buNone/>
            </a:pPr>
            <a:r>
              <a:rPr lang="hr-HR" b="1"/>
              <a:t>Kasna faza:</a:t>
            </a:r>
          </a:p>
          <a:p>
            <a:pPr>
              <a:lnSpc>
                <a:spcPct val="120000"/>
              </a:lnSpc>
              <a:buBlip>
                <a:blip r:embed="rId2"/>
              </a:buBlip>
            </a:pPr>
            <a:r>
              <a:rPr lang="hr-HR"/>
              <a:t>Aktivno- potpomognute </a:t>
            </a:r>
            <a:r>
              <a:rPr lang="hr-HR" err="1"/>
              <a:t>vj</a:t>
            </a:r>
            <a:r>
              <a:rPr lang="hr-HR"/>
              <a:t>, aktivne, aktivne s otporom, </a:t>
            </a:r>
            <a:r>
              <a:rPr lang="hr-HR" err="1"/>
              <a:t>proprioceptivne</a:t>
            </a:r>
            <a:r>
              <a:rPr lang="hr-HR"/>
              <a:t>, OKC, CKC,…</a:t>
            </a:r>
          </a:p>
        </p:txBody>
      </p:sp>
    </p:spTree>
    <p:extLst>
      <p:ext uri="{BB962C8B-B14F-4D97-AF65-F5344CB8AC3E}">
        <p14:creationId xmlns:p14="http://schemas.microsoft.com/office/powerpoint/2010/main" val="40373102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254A862-8555-48D2-8C40-01984332D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Zadatak: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3717AE7-844E-47D0-87CD-1DB55880C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1727282"/>
          </a:xfrm>
        </p:spPr>
        <p:txBody>
          <a:bodyPr/>
          <a:lstStyle/>
          <a:p>
            <a:r>
              <a:rPr lang="hr-HR"/>
              <a:t>Samostalno odredi i objasni koje vrste vježbi će se primjenjivati ovisno o vrsti liječenja i procesu cijeljenja?</a:t>
            </a:r>
          </a:p>
          <a:p>
            <a:r>
              <a:rPr lang="hr-HR"/>
              <a:t>Na što treba paziti pri izboru vježbi?</a:t>
            </a:r>
          </a:p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570341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BD976C13-68E6-4E25-B13E-FC3A2D3F66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 useBgFill="1">
        <p:nvSpPr>
          <p:cNvPr id="5" name="Rectangle 8">
            <a:extLst>
              <a:ext uri="{FF2B5EF4-FFF2-40B4-BE49-F238E27FC236}">
                <a16:creationId xmlns:a16="http://schemas.microsoft.com/office/drawing/2014/main" id="{1E24A02E-5FD2-428E-A1E4-FDF96B0B6C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2808B93E-0C39-407B-943D-71F2BAFB4C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9F32975-78D2-4BD4-9BEE-18FA8F201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627" y="770466"/>
            <a:ext cx="6969157" cy="412326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8400">
                <a:solidFill>
                  <a:schemeClr val="accent1">
                    <a:lumMod val="75000"/>
                  </a:schemeClr>
                </a:solidFill>
              </a:rPr>
              <a:t>Komplikacije prijeloma</a:t>
            </a:r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7C7E1896-2992-48D4-85AC-95AB8AB14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15466"/>
            <a:ext cx="9144000" cy="164253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141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3079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431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4" name="Rectangle 4">
            <a:extLst>
              <a:ext uri="{FF2B5EF4-FFF2-40B4-BE49-F238E27FC236}">
                <a16:creationId xmlns:a16="http://schemas.microsoft.com/office/drawing/2014/main" id="{DD59880E-7F93-4425-AF94-93E084D4E2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2918" y="936711"/>
            <a:ext cx="2241198" cy="4984578"/>
          </a:xfrm>
        </p:spPr>
        <p:txBody>
          <a:bodyPr>
            <a:normAutofit/>
          </a:bodyPr>
          <a:lstStyle/>
          <a:p>
            <a:pPr eaLnBrk="1" hangingPunct="1"/>
            <a:r>
              <a:rPr lang="hr-HR" altLang="sr-Latn-RS" sz="3800">
                <a:solidFill>
                  <a:srgbClr val="FFFFFF"/>
                </a:solidFill>
              </a:rPr>
              <a:t>Sudeckova distrofija</a:t>
            </a:r>
            <a:endParaRPr lang="en-US" altLang="sr-Latn-RS" sz="3800">
              <a:solidFill>
                <a:srgbClr val="FFFFFF"/>
              </a:solidFill>
            </a:endParaRPr>
          </a:p>
        </p:txBody>
      </p:sp>
      <p:sp>
        <p:nvSpPr>
          <p:cNvPr id="3075" name="Rectangle 6">
            <a:extLst>
              <a:ext uri="{FF2B5EF4-FFF2-40B4-BE49-F238E27FC236}">
                <a16:creationId xmlns:a16="http://schemas.microsoft.com/office/drawing/2014/main" id="{F492522D-EB90-4D03-8150-3C8B7899B3B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460791" y="936711"/>
            <a:ext cx="5111994" cy="4984578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hr-HR" altLang="sr-Latn-RS"/>
              <a:t>U literaturi se još spominje i kao </a:t>
            </a:r>
            <a:r>
              <a:rPr lang="hr-HR" altLang="sr-Latn-RS" err="1"/>
              <a:t>algodistrofija</a:t>
            </a:r>
            <a:r>
              <a:rPr lang="hr-HR" altLang="sr-Latn-RS"/>
              <a:t>, </a:t>
            </a:r>
            <a:r>
              <a:rPr lang="hr-HR" altLang="sr-Latn-RS" err="1"/>
              <a:t>neurovaskularna</a:t>
            </a:r>
            <a:r>
              <a:rPr lang="hr-HR" altLang="sr-Latn-RS"/>
              <a:t> distrofija, posttraumatski vazomotorni poremećaj, </a:t>
            </a:r>
            <a:r>
              <a:rPr lang="hr-HR" altLang="sr-Latn-RS" err="1"/>
              <a:t>Sudeckov</a:t>
            </a:r>
            <a:r>
              <a:rPr lang="hr-HR" altLang="sr-Latn-RS"/>
              <a:t> sindrom,…</a:t>
            </a:r>
            <a:endParaRPr lang="en-US" altLang="sr-Latn-R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5127">
            <a:extLst>
              <a:ext uri="{FF2B5EF4-FFF2-40B4-BE49-F238E27FC236}">
                <a16:creationId xmlns:a16="http://schemas.microsoft.com/office/drawing/2014/main" id="{110524E9-E361-435E-93CC-D891398D1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0" name="Rectangle 5129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431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5E770629-8400-426D-89DB-3FEFD0D3D8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2918" y="996624"/>
            <a:ext cx="2295699" cy="4879788"/>
          </a:xfrm>
        </p:spPr>
        <p:txBody>
          <a:bodyPr>
            <a:normAutofit/>
          </a:bodyPr>
          <a:lstStyle/>
          <a:p>
            <a:pPr eaLnBrk="1" hangingPunct="1"/>
            <a:r>
              <a:rPr lang="hr-HR" altLang="sr-Latn-RS" sz="3500">
                <a:solidFill>
                  <a:srgbClr val="FFFFFF"/>
                </a:solidFill>
              </a:rPr>
              <a:t>Što je Sudeckova algodistrofija i kako nastaje?</a:t>
            </a:r>
            <a:endParaRPr lang="en-US" altLang="sr-Latn-RS" sz="3500">
              <a:solidFill>
                <a:srgbClr val="FFFFFF"/>
              </a:solidFill>
            </a:endParaRPr>
          </a:p>
        </p:txBody>
      </p:sp>
      <p:sp>
        <p:nvSpPr>
          <p:cNvPr id="5132" name="Rectangle 5131">
            <a:extLst>
              <a:ext uri="{FF2B5EF4-FFF2-40B4-BE49-F238E27FC236}">
                <a16:creationId xmlns:a16="http://schemas.microsoft.com/office/drawing/2014/main" id="{C962AC3C-FEB4-4C6A-8CA6-D570CD009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1299" cy="68580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2BAE1AE0-15F5-4B41-BE3E-B18E71991A9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526910" y="996625"/>
            <a:ext cx="5045875" cy="4864751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hr-HR" altLang="sr-Latn-RS">
                <a:solidFill>
                  <a:schemeClr val="tx1"/>
                </a:solidFill>
              </a:rPr>
              <a:t>To je vazomotorni poremećaj koji najčešće nastaje nakon povreda (prijelomi, uganuća, udarci…), ali može nastati i kod nekih drugih bolesti kao što je moždani udar (na plegičnoj ruci).</a:t>
            </a:r>
          </a:p>
          <a:p>
            <a:pPr eaLnBrk="1" hangingPunct="1"/>
            <a:r>
              <a:rPr lang="hr-HR" altLang="sr-Latn-RS">
                <a:solidFill>
                  <a:schemeClr val="tx1"/>
                </a:solidFill>
              </a:rPr>
              <a:t>Radi se o patološki poremećenom procesu lokalnog cijeljenja praćenom distrofijom i atrofijom mekih dijelova i kostiju.</a:t>
            </a:r>
            <a:endParaRPr lang="en-US" altLang="sr-Latn-R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Rectangle 7175">
            <a:extLst>
              <a:ext uri="{FF2B5EF4-FFF2-40B4-BE49-F238E27FC236}">
                <a16:creationId xmlns:a16="http://schemas.microsoft.com/office/drawing/2014/main" id="{110524E9-E361-435E-93CC-D891398D1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8" name="Rectangle 7177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431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BEF43015-5A6F-49B1-A821-6B882D46661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92918" y="996624"/>
            <a:ext cx="2295699" cy="4879788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hr-HR" sz="2900" b="1" dirty="0">
                <a:solidFill>
                  <a:srgbClr val="FFFFFF"/>
                </a:solidFill>
              </a:rPr>
              <a:t>Traumatologija</a:t>
            </a:r>
            <a:br>
              <a:rPr lang="hr-HR" sz="2900" b="1" dirty="0">
                <a:solidFill>
                  <a:srgbClr val="FFFFFF"/>
                </a:solidFill>
              </a:rPr>
            </a:br>
            <a:r>
              <a:rPr lang="hr-HR" sz="2900" b="1" dirty="0">
                <a:solidFill>
                  <a:srgbClr val="FFFFFF"/>
                </a:solidFill>
              </a:rPr>
              <a:t>uvod</a:t>
            </a:r>
            <a:endParaRPr lang="en-US" sz="2900" b="1" dirty="0">
              <a:solidFill>
                <a:srgbClr val="FFFFFF"/>
              </a:solidFill>
            </a:endParaRPr>
          </a:p>
        </p:txBody>
      </p:sp>
      <p:sp>
        <p:nvSpPr>
          <p:cNvPr id="7180" name="Rectangle 7179">
            <a:extLst>
              <a:ext uri="{FF2B5EF4-FFF2-40B4-BE49-F238E27FC236}">
                <a16:creationId xmlns:a16="http://schemas.microsoft.com/office/drawing/2014/main" id="{C962AC3C-FEB4-4C6A-8CA6-D570CD009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1299" cy="68580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77F06858-FE69-4F36-A8BB-605728BAD23E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>
          <a:xfrm>
            <a:off x="3459637" y="575035"/>
            <a:ext cx="5113148" cy="5825765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hr-HR" sz="2200" dirty="0">
                <a:solidFill>
                  <a:schemeClr val="tx1"/>
                </a:solidFill>
              </a:rPr>
              <a:t> Traumatologija je grana kirurgije koja se bavi proučavanjem i liječenjem ozljeda.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hr-HR" sz="2200" dirty="0">
                <a:solidFill>
                  <a:schemeClr val="tx1"/>
                </a:solidFill>
              </a:rPr>
              <a:t>Traumatizirane osobe izložene su nizu komplikacija koje mogu ugroziti život, a neke od njih  nastaju zbog dužeg </a:t>
            </a:r>
            <a:r>
              <a:rPr lang="hr-HR" sz="2200" dirty="0" err="1">
                <a:solidFill>
                  <a:schemeClr val="tx1"/>
                </a:solidFill>
              </a:rPr>
              <a:t>inaktiviteta</a:t>
            </a:r>
            <a:r>
              <a:rPr lang="hr-HR" sz="2200" dirty="0">
                <a:solidFill>
                  <a:schemeClr val="tx1"/>
                </a:solidFill>
              </a:rPr>
              <a:t> (mirovanja u krevetu).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hr-HR" sz="2200" dirty="0">
                <a:solidFill>
                  <a:schemeClr val="tx1"/>
                </a:solidFill>
              </a:rPr>
              <a:t>Tu ubrajamo atrofiju mišića, </a:t>
            </a:r>
            <a:r>
              <a:rPr lang="hr-HR" sz="2200" dirty="0" err="1">
                <a:solidFill>
                  <a:schemeClr val="tx1"/>
                </a:solidFill>
              </a:rPr>
              <a:t>hipostatske</a:t>
            </a:r>
            <a:r>
              <a:rPr lang="hr-HR" sz="2200" dirty="0">
                <a:solidFill>
                  <a:schemeClr val="tx1"/>
                </a:solidFill>
              </a:rPr>
              <a:t> upale pluća, stvaranje kamenca u mokraćnim putovima, nastanak dekubitusnih rana, kontraktura,…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hr-HR" sz="2200" dirty="0">
                <a:solidFill>
                  <a:schemeClr val="tx1"/>
                </a:solidFill>
              </a:rPr>
              <a:t>Vježbama preveniramo nabrojene komplikacije, jer dolazi do bolje cirkulacije i prehrane tkiva, do bržih zarastanja mekih tkiva i kostiju i bržeg funkcionalnog osposobljavanja ozlijeđenog.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Rectangle 6151">
            <a:extLst>
              <a:ext uri="{FF2B5EF4-FFF2-40B4-BE49-F238E27FC236}">
                <a16:creationId xmlns:a16="http://schemas.microsoft.com/office/drawing/2014/main" id="{BD976C13-68E6-4E25-B13E-FC3A2D3F66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6154" name="Rectangle 6153">
            <a:extLst>
              <a:ext uri="{FF2B5EF4-FFF2-40B4-BE49-F238E27FC236}">
                <a16:creationId xmlns:a16="http://schemas.microsoft.com/office/drawing/2014/main" id="{7C7E1896-2992-48D4-85AC-95AB8AB14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098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9F3500E7-B1F5-4350-8BB6-9BB22B3E32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2628" y="770466"/>
            <a:ext cx="4957059" cy="532553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sr-Latn-RS" sz="8400" b="1">
                <a:solidFill>
                  <a:srgbClr val="FFFFFF"/>
                </a:solidFill>
              </a:rPr>
              <a:t>Gdje nastaje?</a:t>
            </a:r>
          </a:p>
        </p:txBody>
      </p:sp>
      <p:sp useBgFill="1">
        <p:nvSpPr>
          <p:cNvPr id="6156" name="Rectangle 6155">
            <a:extLst>
              <a:ext uri="{FF2B5EF4-FFF2-40B4-BE49-F238E27FC236}">
                <a16:creationId xmlns:a16="http://schemas.microsoft.com/office/drawing/2014/main" id="{2808B93E-0C39-407B-943D-71F2BAFB4C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0" y="0"/>
            <a:ext cx="349300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46A34BE9-7F03-43F4-8E16-FB431140A75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892288" y="643467"/>
            <a:ext cx="2769111" cy="545253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altLang="sr-Latn-RS" sz="3200">
                <a:solidFill>
                  <a:schemeClr val="accent1">
                    <a:lumMod val="75000"/>
                  </a:schemeClr>
                </a:solidFill>
                <a:latin typeface="+mj-lt"/>
              </a:rPr>
              <a:t>Najčešće nastaje na šaci nešto rjeđe na stopalu , a još rjeđe na ramenu, kuku, koljenu i laktu.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Rectangle 7175">
            <a:extLst>
              <a:ext uri="{FF2B5EF4-FFF2-40B4-BE49-F238E27FC236}">
                <a16:creationId xmlns:a16="http://schemas.microsoft.com/office/drawing/2014/main" id="{D6EA1A26-163F-4F15-91F4-F2C51AC9C1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6994" y="0"/>
            <a:ext cx="3477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27D1FF49-D236-4EAC-9568-FCB5891B66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29909" y="499533"/>
            <a:ext cx="2551176" cy="1920240"/>
          </a:xfrm>
        </p:spPr>
        <p:txBody>
          <a:bodyPr anchor="b">
            <a:normAutofit/>
          </a:bodyPr>
          <a:lstStyle/>
          <a:p>
            <a:pPr eaLnBrk="1" hangingPunct="1"/>
            <a:r>
              <a:rPr lang="hr-HR" altLang="sr-Latn-RS" sz="3500">
                <a:solidFill>
                  <a:srgbClr val="FFFFFF"/>
                </a:solidFill>
              </a:rPr>
              <a:t>Osnovni simptomi su:</a:t>
            </a:r>
            <a:endParaRPr lang="en-US" altLang="sr-Latn-RS" sz="3500">
              <a:solidFill>
                <a:srgbClr val="FFFFFF"/>
              </a:solidFill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C8BBEE3A-D48B-4A1D-BFE9-233D56E9E6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02" r="24854"/>
          <a:stretch/>
        </p:blipFill>
        <p:spPr>
          <a:xfrm>
            <a:off x="475499" y="640080"/>
            <a:ext cx="4708897" cy="5588101"/>
          </a:xfrm>
          <a:prstGeom prst="rect">
            <a:avLst/>
          </a:prstGeom>
        </p:spPr>
      </p:pic>
      <p:sp>
        <p:nvSpPr>
          <p:cNvPr id="7171" name="Rectangle 3">
            <a:extLst>
              <a:ext uri="{FF2B5EF4-FFF2-40B4-BE49-F238E27FC236}">
                <a16:creationId xmlns:a16="http://schemas.microsoft.com/office/drawing/2014/main" id="{ECC5E18F-178B-4D31-831D-AD7CF094DFA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129909" y="2419773"/>
            <a:ext cx="2551176" cy="3358092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ü"/>
            </a:pPr>
            <a:r>
              <a:rPr lang="hr-HR" altLang="sr-Latn-RS" sz="1600"/>
              <a:t>BOL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hr-HR" altLang="sr-Latn-RS" sz="1600"/>
              <a:t>OTEKLINA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hr-HR" altLang="sr-Latn-RS" sz="1600"/>
              <a:t>PROMJENA NORMALNE BOJE KOŽE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hr-HR" altLang="sr-Latn-RS" sz="1600"/>
              <a:t>UKOČENOST ZGLOBOVA</a:t>
            </a:r>
            <a:endParaRPr lang="en-US" altLang="sr-Latn-RS" sz="16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Rectangle 8199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431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8EE1AE8C-7724-4097-BBE7-8ED1C43FF7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2918" y="936711"/>
            <a:ext cx="2241198" cy="4984578"/>
          </a:xfrm>
        </p:spPr>
        <p:txBody>
          <a:bodyPr>
            <a:normAutofit/>
          </a:bodyPr>
          <a:lstStyle/>
          <a:p>
            <a:pPr eaLnBrk="1" hangingPunct="1"/>
            <a:r>
              <a:rPr lang="hr-HR" altLang="sr-Latn-RS" sz="3800">
                <a:solidFill>
                  <a:srgbClr val="FFFFFF"/>
                </a:solidFill>
              </a:rPr>
              <a:t>Tri stanja moraju biti prisutna da bi nastupila distrofija:</a:t>
            </a:r>
            <a:endParaRPr lang="en-US" altLang="sr-Latn-RS" sz="3800">
              <a:solidFill>
                <a:srgbClr val="FFFFFF"/>
              </a:solidFill>
            </a:endParaRP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99B6A0D8-2058-46C6-87C4-307B5693FF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460791" y="936711"/>
            <a:ext cx="5111994" cy="4984578"/>
          </a:xfrm>
        </p:spPr>
        <p:txBody>
          <a:bodyPr anchor="ctr">
            <a:normAutofit/>
          </a:bodyPr>
          <a:lstStyle/>
          <a:p>
            <a:pPr marL="457200" indent="-457200" eaLnBrk="1" hangingPunct="1">
              <a:buFont typeface="+mj-lt"/>
              <a:buAutoNum type="arabicPeriod"/>
            </a:pPr>
            <a:r>
              <a:rPr lang="hr-HR" altLang="sr-Latn-RS"/>
              <a:t>uporna bolna lezija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hr-HR" altLang="sr-Latn-RS"/>
              <a:t>konstitucionalna sklonost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hr-HR" altLang="sr-Latn-RS"/>
              <a:t>abnormalni simpatički refleks</a:t>
            </a:r>
            <a:endParaRPr lang="en-US" altLang="sr-Latn-R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Rectangle 9223">
            <a:extLst>
              <a:ext uri="{FF2B5EF4-FFF2-40B4-BE49-F238E27FC236}">
                <a16:creationId xmlns:a16="http://schemas.microsoft.com/office/drawing/2014/main" id="{B5C3FE1E-0A7F-41BE-A568-1BF85E2E8D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40630" y="0"/>
            <a:ext cx="4103370" cy="6858000"/>
          </a:xfrm>
          <a:prstGeom prst="rect">
            <a:avLst/>
          </a:prstGeom>
          <a:solidFill>
            <a:schemeClr val="bg1">
              <a:lumMod val="8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DF9267AB-C993-4A37-940E-8181EEF7AB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909" y="499533"/>
            <a:ext cx="3259394" cy="1658198"/>
          </a:xfrm>
        </p:spPr>
        <p:txBody>
          <a:bodyPr>
            <a:normAutofit/>
          </a:bodyPr>
          <a:lstStyle/>
          <a:p>
            <a:pPr eaLnBrk="1" hangingPunct="1"/>
            <a:r>
              <a:rPr lang="hr-HR" altLang="sr-Latn-RS" sz="2600" b="1" dirty="0">
                <a:solidFill>
                  <a:srgbClr val="98695E"/>
                </a:solidFill>
              </a:rPr>
              <a:t>Klinički tijek bolesti dijelimo u tri faze:</a:t>
            </a:r>
            <a:br>
              <a:rPr lang="hr-HR" altLang="sr-Latn-RS" sz="2600" b="1" dirty="0">
                <a:solidFill>
                  <a:srgbClr val="98695E"/>
                </a:solidFill>
              </a:rPr>
            </a:br>
            <a:br>
              <a:rPr lang="hr-HR" altLang="sr-Latn-RS" sz="2600" b="1" dirty="0">
                <a:solidFill>
                  <a:srgbClr val="98695E"/>
                </a:solidFill>
              </a:rPr>
            </a:br>
            <a:r>
              <a:rPr lang="hr-HR" altLang="sr-Latn-RS" sz="2600" b="1" dirty="0">
                <a:solidFill>
                  <a:srgbClr val="98695E"/>
                </a:solidFill>
              </a:rPr>
              <a:t>1. FAZA</a:t>
            </a:r>
            <a:endParaRPr lang="en-US" altLang="sr-Latn-RS" sz="2600" b="1" dirty="0">
              <a:solidFill>
                <a:srgbClr val="98695E"/>
              </a:solidFill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F8486EFC-C8B5-4636-831A-0A89331223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94" y="1757250"/>
            <a:ext cx="4088720" cy="3023459"/>
          </a:xfrm>
          <a:prstGeom prst="rect">
            <a:avLst/>
          </a:prstGeom>
        </p:spPr>
      </p:pic>
      <p:sp>
        <p:nvSpPr>
          <p:cNvPr id="9219" name="Rectangle 3">
            <a:extLst>
              <a:ext uri="{FF2B5EF4-FFF2-40B4-BE49-F238E27FC236}">
                <a16:creationId xmlns:a16="http://schemas.microsoft.com/office/drawing/2014/main" id="{EB879E82-56C4-43D6-95DC-2FD6D192245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283978" y="2157731"/>
            <a:ext cx="3616673" cy="470020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hr-HR" altLang="sr-Latn-RS" sz="1700" b="1" dirty="0">
                <a:latin typeface="Calibri" panose="020F0502020204030204" pitchFamily="34" charset="0"/>
                <a:cs typeface="Calibri" panose="020F0502020204030204" pitchFamily="34" charset="0"/>
              </a:rPr>
              <a:t>TRAJE OD 1 DO 3 MJESECA.</a:t>
            </a:r>
          </a:p>
          <a:p>
            <a:pPr>
              <a:lnSpc>
                <a:spcPct val="100000"/>
              </a:lnSpc>
            </a:pPr>
            <a:r>
              <a:rPr lang="hr-HR" altLang="sr-Latn-RS" sz="1700" b="1" dirty="0">
                <a:latin typeface="Calibri" panose="020F0502020204030204" pitchFamily="34" charset="0"/>
                <a:cs typeface="Calibri" panose="020F0502020204030204" pitchFamily="34" charset="0"/>
              </a:rPr>
              <a:t>IZRAŽENA JE BOL (i u mirovanju) I OTOK.</a:t>
            </a:r>
          </a:p>
          <a:p>
            <a:pPr>
              <a:lnSpc>
                <a:spcPct val="100000"/>
              </a:lnSpc>
            </a:pPr>
            <a:r>
              <a:rPr lang="hr-HR" altLang="sr-Latn-RS" sz="1700" b="1" dirty="0">
                <a:latin typeface="Calibri" panose="020F0502020204030204" pitchFamily="34" charset="0"/>
                <a:cs typeface="Calibri" panose="020F0502020204030204" pitchFamily="34" charset="0"/>
              </a:rPr>
              <a:t>U ZAVAĆENOM ZGLOBU POKRETI SU OTEŽANI.</a:t>
            </a:r>
          </a:p>
          <a:p>
            <a:pPr>
              <a:lnSpc>
                <a:spcPct val="100000"/>
              </a:lnSpc>
            </a:pPr>
            <a:r>
              <a:rPr lang="hr-HR" altLang="sr-Latn-RS" sz="1700" b="1" dirty="0">
                <a:latin typeface="Calibri" panose="020F0502020204030204" pitchFamily="34" charset="0"/>
                <a:cs typeface="Calibri" panose="020F0502020204030204" pitchFamily="34" charset="0"/>
              </a:rPr>
              <a:t>KOŽA JE TOPLA, NATEGNUTA, OTEČENA, SJAJNA, POJAČANO SE ZNOJI I LIVIDNO CRVENA.</a:t>
            </a:r>
          </a:p>
          <a:p>
            <a:pPr>
              <a:lnSpc>
                <a:spcPct val="100000"/>
              </a:lnSpc>
            </a:pPr>
            <a:r>
              <a:rPr lang="hr-HR" altLang="sr-Latn-RS" sz="1700" b="1" dirty="0">
                <a:latin typeface="Calibri" panose="020F0502020204030204" pitchFamily="34" charset="0"/>
                <a:cs typeface="Calibri" panose="020F0502020204030204" pitchFamily="34" charset="0"/>
              </a:rPr>
              <a:t>OZDRAVLJENJE JE POSTUPNO ILI NAKON TERAPIJSKE PROCEDURE.</a:t>
            </a:r>
          </a:p>
          <a:p>
            <a:pPr>
              <a:lnSpc>
                <a:spcPct val="100000"/>
              </a:lnSpc>
            </a:pPr>
            <a:r>
              <a:rPr lang="hr-HR" altLang="sr-Latn-RS" sz="1700" b="1" dirty="0">
                <a:latin typeface="Calibri" panose="020F0502020204030204" pitchFamily="34" charset="0"/>
                <a:cs typeface="Calibri" panose="020F0502020204030204" pitchFamily="34" charset="0"/>
              </a:rPr>
              <a:t>UZ LIJEKOVE IDE IMOBILIZACIJA U LONGETI, POVIŠEN POLOŽAJ, KRIOTERAPIJA I DDS.</a:t>
            </a:r>
            <a:endParaRPr lang="en-US" altLang="sr-Latn-RS" sz="17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D1AAF096-49F0-4217-A1BF-0EAFCB5D6B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2919" y="499533"/>
            <a:ext cx="8079581" cy="1018182"/>
          </a:xfrm>
        </p:spPr>
        <p:txBody>
          <a:bodyPr>
            <a:normAutofit/>
          </a:bodyPr>
          <a:lstStyle/>
          <a:p>
            <a:pPr eaLnBrk="1" hangingPunct="1"/>
            <a:r>
              <a:rPr lang="hr-HR" altLang="sr-Latn-RS" b="1" dirty="0"/>
              <a:t>2. FAZA </a:t>
            </a:r>
            <a:endParaRPr lang="en-US" altLang="sr-Latn-RS" b="1" dirty="0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CA8C6398-580B-4372-9A4C-5495925B857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04455" y="1640264"/>
            <a:ext cx="6239753" cy="5101104"/>
          </a:xfrm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</a:pPr>
            <a:r>
              <a:rPr lang="hr-HR" altLang="sr-Latn-RS" sz="1800" dirty="0">
                <a:latin typeface="Calibri" panose="020F0502020204030204" pitchFamily="34" charset="0"/>
                <a:cs typeface="Calibri" panose="020F0502020204030204" pitchFamily="34" charset="0"/>
              </a:rPr>
              <a:t>TRAJE OD 3 DO 6 MJESECI.</a:t>
            </a:r>
          </a:p>
          <a:p>
            <a:pPr eaLnBrk="1" hangingPunct="1">
              <a:lnSpc>
                <a:spcPct val="100000"/>
              </a:lnSpc>
            </a:pPr>
            <a:r>
              <a:rPr lang="hr-HR" altLang="sr-Latn-RS" sz="1800" dirty="0">
                <a:latin typeface="Calibri" panose="020F0502020204030204" pitchFamily="34" charset="0"/>
                <a:cs typeface="Calibri" panose="020F0502020204030204" pitchFamily="34" charset="0"/>
              </a:rPr>
              <a:t>OTEKLINA I BOL SE SMANJUJU.</a:t>
            </a:r>
          </a:p>
          <a:p>
            <a:pPr eaLnBrk="1" hangingPunct="1">
              <a:lnSpc>
                <a:spcPct val="100000"/>
              </a:lnSpc>
            </a:pPr>
            <a:r>
              <a:rPr lang="hr-HR" altLang="sr-Latn-RS" sz="1800" dirty="0">
                <a:latin typeface="Calibri" panose="020F0502020204030204" pitchFamily="34" charset="0"/>
                <a:cs typeface="Calibri" panose="020F0502020204030204" pitchFamily="34" charset="0"/>
              </a:rPr>
              <a:t>NASTAJU TROFIČKE PROMJENE KOŽE I MIŠIĆA.</a:t>
            </a:r>
          </a:p>
          <a:p>
            <a:pPr eaLnBrk="1" hangingPunct="1">
              <a:lnSpc>
                <a:spcPct val="100000"/>
              </a:lnSpc>
            </a:pPr>
            <a:r>
              <a:rPr lang="hr-HR" altLang="sr-Latn-RS" sz="1800" dirty="0">
                <a:latin typeface="Calibri" panose="020F0502020204030204" pitchFamily="34" charset="0"/>
                <a:cs typeface="Calibri" panose="020F0502020204030204" pitchFamily="34" charset="0"/>
              </a:rPr>
              <a:t>POKRETI SU SVE OTEŽANIJI I NASTAJU KONTRAKTURE.</a:t>
            </a:r>
          </a:p>
          <a:p>
            <a:pPr eaLnBrk="1" hangingPunct="1">
              <a:lnSpc>
                <a:spcPct val="100000"/>
              </a:lnSpc>
            </a:pPr>
            <a:r>
              <a:rPr lang="hr-HR" altLang="sr-Latn-RS" sz="1800" dirty="0">
                <a:latin typeface="Calibri" panose="020F0502020204030204" pitchFamily="34" charset="0"/>
                <a:cs typeface="Calibri" panose="020F0502020204030204" pitchFamily="34" charset="0"/>
              </a:rPr>
              <a:t>KOŽA JE LIVIDNO PLAVA I TANJA.</a:t>
            </a:r>
          </a:p>
          <a:p>
            <a:pPr eaLnBrk="1" hangingPunct="1">
              <a:lnSpc>
                <a:spcPct val="100000"/>
              </a:lnSpc>
            </a:pPr>
            <a:r>
              <a:rPr lang="hr-HR" altLang="sr-Latn-RS" sz="1800" dirty="0">
                <a:latin typeface="Calibri" panose="020F0502020204030204" pitchFamily="34" charset="0"/>
                <a:cs typeface="Calibri" panose="020F0502020204030204" pitchFamily="34" charset="0"/>
              </a:rPr>
              <a:t>RADIOLOŠKI SE NALAZI DIFUZNA MRLJASTA OSTEOPOROZA.</a:t>
            </a:r>
          </a:p>
          <a:p>
            <a:pPr eaLnBrk="1" hangingPunct="1">
              <a:lnSpc>
                <a:spcPct val="100000"/>
              </a:lnSpc>
            </a:pPr>
            <a:r>
              <a:rPr lang="hr-HR" altLang="sr-Latn-RS" sz="1800" dirty="0">
                <a:latin typeface="Calibri" panose="020F0502020204030204" pitchFamily="34" charset="0"/>
                <a:cs typeface="Calibri" panose="020F0502020204030204" pitchFamily="34" charset="0"/>
              </a:rPr>
              <a:t>LIJEČENJE:</a:t>
            </a:r>
          </a:p>
          <a:p>
            <a:pPr eaLnBrk="1" hangingPunct="1">
              <a:lnSpc>
                <a:spcPct val="100000"/>
              </a:lnSpc>
            </a:pPr>
            <a:r>
              <a:rPr lang="hr-HR" altLang="sr-Latn-RS" sz="1800" dirty="0">
                <a:latin typeface="Calibri" panose="020F0502020204030204" pitchFamily="34" charset="0"/>
                <a:cs typeface="Calibri" panose="020F0502020204030204" pitchFamily="34" charset="0"/>
              </a:rPr>
              <a:t>PROVODE SE VJEŽBE OPSEGA POKRETA ZA  ZGLOBOVE U KONTRAKTURI-NJEŽNI LAGANI POKRETI (PASIVNE FORSIRANE VJEŽBE SU KONTRAINDICIRANE ZBOG OSTEOPOROZE).</a:t>
            </a:r>
          </a:p>
          <a:p>
            <a:pPr eaLnBrk="1" hangingPunct="1">
              <a:lnSpc>
                <a:spcPct val="100000"/>
              </a:lnSpc>
            </a:pPr>
            <a:r>
              <a:rPr lang="hr-HR" altLang="sr-Latn-RS" sz="1800" dirty="0">
                <a:latin typeface="Calibri" panose="020F0502020204030204" pitchFamily="34" charset="0"/>
                <a:cs typeface="Calibri" panose="020F0502020204030204" pitchFamily="34" charset="0"/>
              </a:rPr>
              <a:t>PRIMJENJUJU SE JOŠ I DDS,IFS, HIDROT., I TOPLINSKE PROCEDURE (UZ DODATNI OPREZ PRI PRIMJENI).</a:t>
            </a:r>
          </a:p>
          <a:p>
            <a:pPr eaLnBrk="1" hangingPunct="1"/>
            <a:endParaRPr lang="hr-HR" altLang="sr-Latn-RS" sz="1400" dirty="0"/>
          </a:p>
          <a:p>
            <a:pPr eaLnBrk="1" hangingPunct="1"/>
            <a:endParaRPr lang="en-US" altLang="sr-Latn-RS" sz="1400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A4957753-53AC-423E-BA06-CD7C64CBC0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935" r="5974" b="3"/>
          <a:stretch/>
        </p:blipFill>
        <p:spPr>
          <a:xfrm>
            <a:off x="6588224" y="1988840"/>
            <a:ext cx="2351321" cy="3471012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5F3E97C0-5BBA-4DC4-AA1D-47ACE88E0F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hr-HR" altLang="sr-Latn-RS"/>
              <a:t>3. FAZA</a:t>
            </a:r>
            <a:endParaRPr lang="en-US" altLang="sr-Latn-RS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5D2AFCEA-7783-413C-8A3B-4B8009BBC91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92920" y="1916831"/>
            <a:ext cx="5171280" cy="44416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altLang="sr-Latn-RS" sz="2000" b="1" dirty="0">
                <a:latin typeface="Calibri" panose="020F0502020204030204" pitchFamily="34" charset="0"/>
                <a:cs typeface="Calibri" panose="020F0502020204030204" pitchFamily="34" charset="0"/>
              </a:rPr>
              <a:t>TRAJNE PROMJENE KOŽE I POTKOŽNOG TKIVA, MIŠIĆA I ZGLOBNE ČAHURE.</a:t>
            </a:r>
          </a:p>
          <a:p>
            <a:pPr marL="0" indent="0">
              <a:buNone/>
            </a:pPr>
            <a:r>
              <a:rPr lang="hr-HR" altLang="sr-Latn-RS" sz="2000" b="1" dirty="0">
                <a:latin typeface="Calibri" panose="020F0502020204030204" pitchFamily="34" charset="0"/>
                <a:cs typeface="Calibri" panose="020F0502020204030204" pitchFamily="34" charset="0"/>
              </a:rPr>
              <a:t>KONTRAKTURE!</a:t>
            </a:r>
          </a:p>
          <a:p>
            <a:pPr marL="0" indent="0">
              <a:buNone/>
            </a:pPr>
            <a:r>
              <a:rPr lang="hr-HR" altLang="sr-Latn-RS" sz="2000" b="1" dirty="0">
                <a:latin typeface="Calibri" panose="020F0502020204030204" pitchFamily="34" charset="0"/>
                <a:cs typeface="Calibri" panose="020F0502020204030204" pitchFamily="34" charset="0"/>
              </a:rPr>
              <a:t>KOŽA JE TANKA , HLADNA I BLIJEDA.</a:t>
            </a:r>
          </a:p>
          <a:p>
            <a:pPr marL="0" indent="0">
              <a:buNone/>
            </a:pPr>
            <a:r>
              <a:rPr lang="hr-HR" altLang="sr-Latn-RS" sz="2000" b="1" dirty="0">
                <a:latin typeface="Calibri" panose="020F0502020204030204" pitchFamily="34" charset="0"/>
                <a:cs typeface="Calibri" panose="020F0502020204030204" pitchFamily="34" charset="0"/>
              </a:rPr>
              <a:t>LIJEČENJE:</a:t>
            </a:r>
          </a:p>
          <a:p>
            <a:pPr marL="0" indent="0" eaLnBrk="1" hangingPunct="1">
              <a:buNone/>
            </a:pPr>
            <a:r>
              <a:rPr lang="hr-HR" altLang="sr-Latn-RS" sz="2000" b="1" dirty="0">
                <a:latin typeface="Calibri" panose="020F0502020204030204" pitchFamily="34" charset="0"/>
                <a:cs typeface="Calibri" panose="020F0502020204030204" pitchFamily="34" charset="0"/>
              </a:rPr>
              <a:t>INTEZIVNA MEDICINSKA GIMNASTIKA NA SUHOM I U VODI, SVJETLOSNA TERAPIJA, DDS I ES , KV…</a:t>
            </a:r>
          </a:p>
          <a:p>
            <a:pPr marL="0" indent="0" eaLnBrk="1" hangingPunct="1">
              <a:buNone/>
            </a:pPr>
            <a:r>
              <a:rPr lang="hr-HR" altLang="sr-Latn-RS" sz="2000" b="1" dirty="0">
                <a:latin typeface="Calibri" panose="020F0502020204030204" pitchFamily="34" charset="0"/>
                <a:cs typeface="Calibri" panose="020F0502020204030204" pitchFamily="34" charset="0"/>
              </a:rPr>
              <a:t>OPERATIVNIM ZAHVATIMA MOŽE SE POSTIĆI BEZBOLNOST I POVEĆATI MOGUĆNOST OPTEREĆENJA EKSTREMITETA.</a:t>
            </a:r>
            <a:endParaRPr lang="en-US" altLang="sr-Latn-R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D3CF0ADB-7F4F-4BF1-A81A-F310E443D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5427" y="2773013"/>
            <a:ext cx="2961560" cy="221376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4104">
            <a:extLst>
              <a:ext uri="{FF2B5EF4-FFF2-40B4-BE49-F238E27FC236}">
                <a16:creationId xmlns:a16="http://schemas.microsoft.com/office/drawing/2014/main" id="{B3469242-1349-4D08-AC21-B3E7BB3D10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107" name="Rectangle 4106">
            <a:extLst>
              <a:ext uri="{FF2B5EF4-FFF2-40B4-BE49-F238E27FC236}">
                <a16:creationId xmlns:a16="http://schemas.microsoft.com/office/drawing/2014/main" id="{6F1E2996-3A67-4963-A367-5CC6AFDAF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4093590" cy="5897880"/>
          </a:xfrm>
          <a:prstGeom prst="rect">
            <a:avLst/>
          </a:prstGeom>
          <a:ln w="31750" cap="sq">
            <a:solidFill>
              <a:srgbClr val="70A0CD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5" descr="http://blog.vecernji.hr/fiziofanatik/files/2012/01/Sudeck3.jpg">
            <a:extLst>
              <a:ext uri="{FF2B5EF4-FFF2-40B4-BE49-F238E27FC236}">
                <a16:creationId xmlns:a16="http://schemas.microsoft.com/office/drawing/2014/main" id="{B3ABC030-B6F2-4BDE-8B2B-B23BBB84B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9791" y="2054167"/>
            <a:ext cx="3617430" cy="274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4109" name="Rectangle 4108">
            <a:extLst>
              <a:ext uri="{FF2B5EF4-FFF2-40B4-BE49-F238E27FC236}">
                <a16:creationId xmlns:a16="http://schemas.microsoft.com/office/drawing/2014/main" id="{DA2491C3-2C89-49FA-8B72-57419B128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92649" y="477653"/>
            <a:ext cx="4093591" cy="5897880"/>
          </a:xfrm>
          <a:prstGeom prst="rect">
            <a:avLst/>
          </a:prstGeom>
          <a:ln w="31750" cap="sq">
            <a:solidFill>
              <a:srgbClr val="70A0CD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9" name="Rezervirano mjesto sadržaja 3" descr="Sudekova atrofija (Refleksni simpatički distrofični sindrom)">
            <a:hlinkClick r:id="rId3" tooltip="&quot;&quot;"/>
            <a:extLst>
              <a:ext uri="{FF2B5EF4-FFF2-40B4-BE49-F238E27FC236}">
                <a16:creationId xmlns:a16="http://schemas.microsoft.com/office/drawing/2014/main" id="{55B26629-2894-47E2-9CB3-315897B4D35C}"/>
              </a:ext>
            </a:extLst>
          </p:cNvPr>
          <p:cNvPicPr>
            <a:picLocks noGrp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949" y="2141222"/>
            <a:ext cx="3620259" cy="257555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989138"/>
            <a:ext cx="8343900" cy="4535487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150000"/>
              </a:lnSpc>
            </a:pPr>
            <a:r>
              <a:rPr lang="hr-HR" dirty="0" err="1">
                <a:latin typeface="Calibri" panose="020F0502020204030204" pitchFamily="34" charset="0"/>
                <a:cs typeface="Calibri" panose="020F0502020204030204" pitchFamily="34" charset="0"/>
              </a:rPr>
              <a:t>Volkmannova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dirty="0" err="1">
                <a:latin typeface="Calibri" panose="020F0502020204030204" pitchFamily="34" charset="0"/>
                <a:cs typeface="Calibri" panose="020F0502020204030204" pitchFamily="34" charset="0"/>
              </a:rPr>
              <a:t>ishemična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 kontraktura svrstava se u </a:t>
            </a:r>
            <a:r>
              <a:rPr lang="hr-HR" dirty="0" err="1">
                <a:latin typeface="Calibri" panose="020F0502020204030204" pitchFamily="34" charset="0"/>
                <a:cs typeface="Calibri" panose="020F0502020204030204" pitchFamily="34" charset="0"/>
              </a:rPr>
              <a:t>neurocirkulatorne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 poremećaje po svojim posljedicama, ali se etiološki svrstava u kompresijske sindrome.</a:t>
            </a:r>
          </a:p>
          <a:p>
            <a:pPr eaLnBrk="1" hangingPunct="1">
              <a:lnSpc>
                <a:spcPct val="150000"/>
              </a:lnSpc>
            </a:pP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 Najčešći razlog ishemije te infarkta mišićja podlaktice i šake jest ozljeda različitog tipa i stupnja. Relativno je čest razlog ishemije ozljeda brahijalne arterije zbog frakture </a:t>
            </a:r>
            <a:r>
              <a:rPr lang="hr-HR" dirty="0" err="1">
                <a:latin typeface="Calibri" panose="020F0502020204030204" pitchFamily="34" charset="0"/>
                <a:cs typeface="Calibri" panose="020F0502020204030204" pitchFamily="34" charset="0"/>
              </a:rPr>
              <a:t>distalnog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dirty="0" err="1">
                <a:latin typeface="Calibri" panose="020F0502020204030204" pitchFamily="34" charset="0"/>
                <a:cs typeface="Calibri" panose="020F0502020204030204" pitchFamily="34" charset="0"/>
              </a:rPr>
              <a:t>humerusa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 u djece. Ostali razlozi su produžena kompresija podlaktice, zatvaranje defekata podlaktične fascije, </a:t>
            </a:r>
            <a:r>
              <a:rPr lang="hr-HR" dirty="0" err="1">
                <a:latin typeface="Calibri" panose="020F0502020204030204" pitchFamily="34" charset="0"/>
                <a:cs typeface="Calibri" panose="020F0502020204030204" pitchFamily="34" charset="0"/>
              </a:rPr>
              <a:t>intraarterijske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 infekcije, </a:t>
            </a:r>
            <a:r>
              <a:rPr lang="hr-HR" dirty="0" err="1">
                <a:latin typeface="Calibri" panose="020F0502020204030204" pitchFamily="34" charset="0"/>
                <a:cs typeface="Calibri" panose="020F0502020204030204" pitchFamily="34" charset="0"/>
              </a:rPr>
              <a:t>hemoragije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 unutar “zatvorenog” prostora podlaktice… </a:t>
            </a:r>
          </a:p>
        </p:txBody>
      </p:sp>
      <p:sp>
        <p:nvSpPr>
          <p:cNvPr id="17411" name="Pravokutnik 3"/>
          <p:cNvSpPr>
            <a:spLocks noChangeArrowheads="1"/>
          </p:cNvSpPr>
          <p:nvPr/>
        </p:nvSpPr>
        <p:spPr bwMode="auto">
          <a:xfrm>
            <a:off x="1835150" y="1268413"/>
            <a:ext cx="5329238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400" b="1">
                <a:solidFill>
                  <a:srgbClr val="FF0000"/>
                </a:solidFill>
              </a:rPr>
              <a:t>Volkmannova kontraktura</a:t>
            </a:r>
            <a:endParaRPr lang="en-US" sz="24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9">
            <a:extLst>
              <a:ext uri="{FF2B5EF4-FFF2-40B4-BE49-F238E27FC236}">
                <a16:creationId xmlns:a16="http://schemas.microsoft.com/office/drawing/2014/main" id="{B3469242-1349-4D08-AC21-B3E7BB3D10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1">
            <a:extLst>
              <a:ext uri="{FF2B5EF4-FFF2-40B4-BE49-F238E27FC236}">
                <a16:creationId xmlns:a16="http://schemas.microsoft.com/office/drawing/2014/main" id="{6F1E2996-3A67-4963-A367-5CC6AFDAF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4093590" cy="5897880"/>
          </a:xfrm>
          <a:prstGeom prst="rect">
            <a:avLst/>
          </a:prstGeom>
          <a:ln w="31750" cap="sq">
            <a:solidFill>
              <a:srgbClr val="63A4E9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E991AE3B-101E-4FF6-9184-A080310A4E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28" r="6" b="5"/>
          <a:stretch/>
        </p:blipFill>
        <p:spPr>
          <a:xfrm>
            <a:off x="589791" y="1943653"/>
            <a:ext cx="3617430" cy="2970694"/>
          </a:xfrm>
          <a:prstGeom prst="rect">
            <a:avLst/>
          </a:prstGeom>
        </p:spPr>
      </p:pic>
      <p:sp useBgFill="1">
        <p:nvSpPr>
          <p:cNvPr id="15" name="Rectangle 13">
            <a:extLst>
              <a:ext uri="{FF2B5EF4-FFF2-40B4-BE49-F238E27FC236}">
                <a16:creationId xmlns:a16="http://schemas.microsoft.com/office/drawing/2014/main" id="{DA2491C3-2C89-49FA-8B72-57419B128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92649" y="477653"/>
            <a:ext cx="4093591" cy="5897880"/>
          </a:xfrm>
          <a:prstGeom prst="rect">
            <a:avLst/>
          </a:prstGeom>
          <a:ln w="31750" cap="sq">
            <a:solidFill>
              <a:srgbClr val="63A4E9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8EAFBEA-09E6-48BB-9F0E-6AE7966A04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203" b="2"/>
          <a:stretch/>
        </p:blipFill>
        <p:spPr>
          <a:xfrm>
            <a:off x="4933949" y="1942484"/>
            <a:ext cx="3620259" cy="297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1423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18435" descr="Metal tic-tac-toe game pieces">
            <a:extLst>
              <a:ext uri="{FF2B5EF4-FFF2-40B4-BE49-F238E27FC236}">
                <a16:creationId xmlns:a16="http://schemas.microsoft.com/office/drawing/2014/main" id="{12BD10E7-120B-7906-8415-D9610343A7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526" r="40061" b="-2"/>
          <a:stretch/>
        </p:blipFill>
        <p:spPr>
          <a:xfrm>
            <a:off x="20" y="-6418"/>
            <a:ext cx="3058077" cy="6864418"/>
          </a:xfrm>
          <a:prstGeom prst="rect">
            <a:avLst/>
          </a:prstGeom>
        </p:spPr>
      </p:pic>
      <p:sp>
        <p:nvSpPr>
          <p:cNvPr id="18434" name="Rezervirano mjesto sadržaja 2"/>
          <p:cNvSpPr>
            <a:spLocks noGrp="1"/>
          </p:cNvSpPr>
          <p:nvPr>
            <p:ph idx="1"/>
          </p:nvPr>
        </p:nvSpPr>
        <p:spPr>
          <a:xfrm>
            <a:off x="3478491" y="688157"/>
            <a:ext cx="4870172" cy="579748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Rani simptomi su oskudni, a najznačajnija je, iako ne i uvijek prisutna, duboka bol podlaktice koja nije određeno lokalizirana.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 Predilekcijsko mjesto ima u </a:t>
            </a:r>
            <a:r>
              <a:rPr lang="hr-H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fleksornom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 mišićju.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Klinička slika razvijene </a:t>
            </a:r>
            <a:r>
              <a:rPr lang="hr-H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Volkmannove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 ishemije je karakteristična: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lakat je u fleksiji, ručni je zglob u </a:t>
            </a:r>
            <a:r>
              <a:rPr lang="hr-H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palmarnoj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 fleksiji, </a:t>
            </a:r>
            <a:r>
              <a:rPr lang="hr-H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metakarpofalangealni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zglovi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 su u </a:t>
            </a:r>
            <a:r>
              <a:rPr lang="hr-H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hiperekstenziji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, a </a:t>
            </a:r>
            <a:r>
              <a:rPr lang="hr-H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interfalangealni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 u fleksiji. </a:t>
            </a:r>
            <a:r>
              <a:rPr lang="hr-H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Palmarna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 fleksija ručnog zgloba i fleksija </a:t>
            </a:r>
            <a:r>
              <a:rPr lang="hr-H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interfalangealnih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 zglobova prisutna je zbog </a:t>
            </a:r>
            <a:r>
              <a:rPr lang="hr-H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retrakcije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 kontrahiranih fleksora, a </a:t>
            </a:r>
            <a:r>
              <a:rPr lang="hr-H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hiperekstenzija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metakarpofalangealnih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 zglobova posljedica je paralize </a:t>
            </a:r>
            <a:r>
              <a:rPr lang="hr-H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međukoštanih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 mišića koji ne mogu izvoditi fleksiju </a:t>
            </a:r>
            <a:r>
              <a:rPr lang="hr-H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proksimalne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 falange.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Rectangle 12295">
            <a:extLst>
              <a:ext uri="{FF2B5EF4-FFF2-40B4-BE49-F238E27FC236}">
                <a16:creationId xmlns:a16="http://schemas.microsoft.com/office/drawing/2014/main" id="{110524E9-E361-435E-93CC-D891398D1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8" name="Rectangle 12297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431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00" name="Rectangle 12299">
            <a:extLst>
              <a:ext uri="{FF2B5EF4-FFF2-40B4-BE49-F238E27FC236}">
                <a16:creationId xmlns:a16="http://schemas.microsoft.com/office/drawing/2014/main" id="{C962AC3C-FEB4-4C6A-8CA6-D570CD009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1299" cy="68580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AEEE2CAE-2702-4541-95FC-21471D5FDF53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>
          <a:xfrm>
            <a:off x="3526910" y="996625"/>
            <a:ext cx="5045875" cy="4864751"/>
          </a:xfrm>
        </p:spPr>
        <p:txBody>
          <a:bodyPr anchor="ctr">
            <a:normAutofit/>
          </a:bodyPr>
          <a:lstStyle/>
          <a:p>
            <a:pPr eaLnBrk="1" hangingPunct="1">
              <a:buFont typeface="Arial" charset="0"/>
              <a:buChar char="►"/>
              <a:defRPr/>
            </a:pPr>
            <a:r>
              <a:rPr lang="hr-HR" sz="2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Kineziterapija predstavlja temeljni rehabilitacijski postupak kod ozlijeđenih osoba i važan je sastavni dio neposrednog postoperacijskog liječenja osobito nakon opsežnih i dugotrajnih  operacija.</a:t>
            </a:r>
            <a:endParaRPr lang="en-US" sz="2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Font typeface="Arial" charset="0"/>
              <a:buChar char="►"/>
              <a:defRPr/>
            </a:pPr>
            <a:r>
              <a:rPr lang="hr-HR" sz="2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Ranim, aktivnim pokretima mišića i zglobova  sprječavamo komplikacije cijeljenja.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kumimoji="0" lang="hr-HR" sz="2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Rana aktivna mobilizacija se provodi do granice bola.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kumimoji="0" lang="hr-HR" sz="2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hr-HR" sz="2200">
                <a:solidFill>
                  <a:schemeClr val="tx1"/>
                </a:solidFill>
              </a:rPr>
              <a:t>Bol je važan klinički simptom kojem fizioterapeut mora obratiti osobitu pažnju. </a:t>
            </a:r>
            <a:endParaRPr lang="hr-HR" sz="2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buNone/>
              <a:defRPr/>
            </a:pPr>
            <a:endParaRPr lang="en-US" sz="22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19459" descr="Metal tic-tac-toe game pieces">
            <a:extLst>
              <a:ext uri="{FF2B5EF4-FFF2-40B4-BE49-F238E27FC236}">
                <a16:creationId xmlns:a16="http://schemas.microsoft.com/office/drawing/2014/main" id="{EE6D0F47-B0F9-C5C7-4A15-5FA6DE2755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526" r="40061" b="-2"/>
          <a:stretch/>
        </p:blipFill>
        <p:spPr>
          <a:xfrm>
            <a:off x="20" y="-6418"/>
            <a:ext cx="3058077" cy="6864418"/>
          </a:xfrm>
          <a:prstGeom prst="rect">
            <a:avLst/>
          </a:prstGeom>
        </p:spPr>
      </p:pic>
      <p:sp>
        <p:nvSpPr>
          <p:cNvPr id="19458" name="Rezervirano mjesto sadržaja 2"/>
          <p:cNvSpPr>
            <a:spLocks noGrp="1"/>
          </p:cNvSpPr>
          <p:nvPr>
            <p:ph idx="1"/>
          </p:nvPr>
        </p:nvSpPr>
        <p:spPr>
          <a:xfrm>
            <a:off x="3308808" y="782425"/>
            <a:ext cx="5099901" cy="5533533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hr-HR" sz="2000" b="1" dirty="0">
                <a:latin typeface="Calibri" panose="020F0502020204030204" pitchFamily="34" charset="0"/>
                <a:cs typeface="Calibri" panose="020F0502020204030204" pitchFamily="34" charset="0"/>
              </a:rPr>
              <a:t>Bitan je ran početak liječenja. Razvojni ciklus ishemija-infarkt-</a:t>
            </a:r>
            <a:r>
              <a:rPr lang="hr-HR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retrakcija</a:t>
            </a:r>
            <a:r>
              <a:rPr lang="hr-HR" sz="2000" b="1" dirty="0">
                <a:latin typeface="Calibri" panose="020F0502020204030204" pitchFamily="34" charset="0"/>
                <a:cs typeface="Calibri" panose="020F0502020204030204" pitchFamily="34" charset="0"/>
              </a:rPr>
              <a:t> mišića-kontraktura šake i prstiju može u početku biti zaustavljen ranom dekompresijom zahvaćenog zatvorenog prostora </a:t>
            </a:r>
            <a:r>
              <a:rPr lang="hr-HR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fasciotomijom</a:t>
            </a:r>
            <a:r>
              <a:rPr lang="hr-HR" sz="2000" b="1" dirty="0"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hr-HR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epimiziotomijom</a:t>
            </a:r>
            <a:r>
              <a:rPr lang="hr-HR" sz="20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hr-HR" sz="2000" b="1" dirty="0">
                <a:latin typeface="Calibri" panose="020F0502020204030204" pitchFamily="34" charset="0"/>
                <a:cs typeface="Calibri" panose="020F0502020204030204" pitchFamily="34" charset="0"/>
              </a:rPr>
              <a:t> U slučaju oštećenja brahijalne arterije potreban je hitan kirurški zahvat.</a:t>
            </a:r>
          </a:p>
          <a:p>
            <a:pPr>
              <a:lnSpc>
                <a:spcPct val="100000"/>
              </a:lnSpc>
            </a:pPr>
            <a:r>
              <a:rPr lang="hr-HR" sz="2000" b="1" dirty="0">
                <a:latin typeface="Calibri" panose="020F0502020204030204" pitchFamily="34" charset="0"/>
                <a:cs typeface="Calibri" panose="020F0502020204030204" pitchFamily="34" charset="0"/>
              </a:rPr>
              <a:t> Od fizikalne terapije koristi se kineziterapija, podvodna masaža, liječenje parafinom i elektrostimulacijom.</a:t>
            </a:r>
          </a:p>
          <a:p>
            <a:pPr>
              <a:lnSpc>
                <a:spcPct val="100000"/>
              </a:lnSpc>
            </a:pPr>
            <a:r>
              <a:rPr lang="hr-HR" sz="2000" b="1" dirty="0">
                <a:latin typeface="Calibri" panose="020F0502020204030204" pitchFamily="34" charset="0"/>
                <a:cs typeface="Calibri" panose="020F0502020204030204" pitchFamily="34" charset="0"/>
              </a:rPr>
              <a:t> Radi prevencije deformacija ručnog zgloba i prstiju apliciraju se korektivne sadrene udlage.</a:t>
            </a:r>
          </a:p>
          <a:p>
            <a:pPr>
              <a:lnSpc>
                <a:spcPct val="100000"/>
              </a:lnSpc>
            </a:pPr>
            <a:r>
              <a:rPr lang="hr-HR" sz="2000" b="1" dirty="0">
                <a:latin typeface="Calibri" panose="020F0502020204030204" pitchFamily="34" charset="0"/>
                <a:cs typeface="Calibri" panose="020F0502020204030204" pitchFamily="34" charset="0"/>
              </a:rPr>
              <a:t> Kod </a:t>
            </a:r>
            <a:r>
              <a:rPr lang="hr-HR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uznapredovalih</a:t>
            </a:r>
            <a:r>
              <a:rPr lang="hr-HR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ishemičnih</a:t>
            </a:r>
            <a:r>
              <a:rPr lang="hr-HR" sz="2000" b="1" dirty="0">
                <a:latin typeface="Calibri" panose="020F0502020204030204" pitchFamily="34" charset="0"/>
                <a:cs typeface="Calibri" panose="020F0502020204030204" pitchFamily="34" charset="0"/>
              </a:rPr>
              <a:t> kontraktura poduzimaju se kirurški zahvati (transpozicija tetiva, </a:t>
            </a:r>
            <a:r>
              <a:rPr lang="hr-HR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artrodeze</a:t>
            </a:r>
            <a:r>
              <a:rPr lang="hr-HR" sz="2000" b="1" dirty="0"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</a:p>
          <a:p>
            <a:endParaRPr lang="hr-HR" sz="15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29938" y="904973"/>
            <a:ext cx="5948313" cy="564665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buNone/>
            </a:pPr>
            <a:r>
              <a:rPr lang="hr-HR" sz="1700" dirty="0"/>
              <a:t>1</a:t>
            </a:r>
            <a:r>
              <a:rPr lang="hr-HR" sz="17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Koji je najčešći razlog nastanka </a:t>
            </a:r>
            <a:r>
              <a:rPr lang="hr-HR" dirty="0" err="1">
                <a:latin typeface="Calibri" panose="020F0502020204030204" pitchFamily="34" charset="0"/>
                <a:cs typeface="Calibri" panose="020F0502020204030204" pitchFamily="34" charset="0"/>
              </a:rPr>
              <a:t>Volkmannove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 kontrakture? </a:t>
            </a:r>
          </a:p>
          <a:p>
            <a:pPr>
              <a:lnSpc>
                <a:spcPct val="110000"/>
              </a:lnSpc>
            </a:pP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Najčešći razlog ishemije te infarkta mišićja podlaktice i šake jest ozljeda različitog tipa i stupnja. Relativno je čest razlog ishemije ozljeda brahijalne arterije zbog frakture </a:t>
            </a:r>
            <a:r>
              <a:rPr lang="hr-HR" dirty="0" err="1">
                <a:latin typeface="Calibri" panose="020F0502020204030204" pitchFamily="34" charset="0"/>
                <a:cs typeface="Calibri" panose="020F0502020204030204" pitchFamily="34" charset="0"/>
              </a:rPr>
              <a:t>distalnog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dirty="0" err="1">
                <a:latin typeface="Calibri" panose="020F0502020204030204" pitchFamily="34" charset="0"/>
                <a:cs typeface="Calibri" panose="020F0502020204030204" pitchFamily="34" charset="0"/>
              </a:rPr>
              <a:t>humerusa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 u djece.</a:t>
            </a:r>
          </a:p>
          <a:p>
            <a:pPr marL="457200" indent="-457200">
              <a:lnSpc>
                <a:spcPct val="100000"/>
              </a:lnSpc>
              <a:buAutoNum type="arabicPeriod" startAt="2"/>
            </a:pP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Imenuj rane simptome i opiši kliničku sliku!</a:t>
            </a:r>
          </a:p>
          <a:p>
            <a:pPr marL="457200" indent="-457200">
              <a:lnSpc>
                <a:spcPct val="100000"/>
              </a:lnSpc>
              <a:buFontTx/>
              <a:buChar char="-"/>
            </a:pP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duboka bol podlaktice koja nije određeno lokalizirana</a:t>
            </a:r>
          </a:p>
          <a:p>
            <a:pPr marL="457200" indent="-457200">
              <a:lnSpc>
                <a:spcPct val="120000"/>
              </a:lnSpc>
              <a:buFontTx/>
              <a:buChar char="-"/>
            </a:pP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 Klinička slika razvijene </a:t>
            </a:r>
            <a:r>
              <a:rPr lang="hr-HR" dirty="0" err="1">
                <a:latin typeface="Calibri" panose="020F0502020204030204" pitchFamily="34" charset="0"/>
                <a:cs typeface="Calibri" panose="020F0502020204030204" pitchFamily="34" charset="0"/>
              </a:rPr>
              <a:t>Volkmannove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 ishemije je karakteristična: lakat je u fleksiji, ručni je zglob u </a:t>
            </a:r>
            <a:r>
              <a:rPr lang="hr-HR" dirty="0" err="1">
                <a:latin typeface="Calibri" panose="020F0502020204030204" pitchFamily="34" charset="0"/>
                <a:cs typeface="Calibri" panose="020F0502020204030204" pitchFamily="34" charset="0"/>
              </a:rPr>
              <a:t>palmarnoj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 fleksiji, </a:t>
            </a:r>
            <a:r>
              <a:rPr lang="hr-HR" dirty="0" err="1">
                <a:latin typeface="Calibri" panose="020F0502020204030204" pitchFamily="34" charset="0"/>
                <a:cs typeface="Calibri" panose="020F0502020204030204" pitchFamily="34" charset="0"/>
              </a:rPr>
              <a:t>metakarpofalangealni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dirty="0" err="1">
                <a:latin typeface="Calibri" panose="020F0502020204030204" pitchFamily="34" charset="0"/>
                <a:cs typeface="Calibri" panose="020F0502020204030204" pitchFamily="34" charset="0"/>
              </a:rPr>
              <a:t>zglovi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 su u </a:t>
            </a:r>
            <a:r>
              <a:rPr lang="hr-HR" dirty="0" err="1">
                <a:latin typeface="Calibri" panose="020F0502020204030204" pitchFamily="34" charset="0"/>
                <a:cs typeface="Calibri" panose="020F0502020204030204" pitchFamily="34" charset="0"/>
              </a:rPr>
              <a:t>hiperekstenziji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, a </a:t>
            </a:r>
            <a:r>
              <a:rPr lang="hr-HR" dirty="0" err="1">
                <a:latin typeface="Calibri" panose="020F0502020204030204" pitchFamily="34" charset="0"/>
                <a:cs typeface="Calibri" panose="020F0502020204030204" pitchFamily="34" charset="0"/>
              </a:rPr>
              <a:t>interfalangealni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 u fleksiji. </a:t>
            </a:r>
          </a:p>
          <a:p>
            <a:pPr marL="457200" indent="-457200">
              <a:buFontTx/>
              <a:buChar char="-"/>
            </a:pPr>
            <a:endParaRPr lang="hr-HR" sz="1700" dirty="0"/>
          </a:p>
        </p:txBody>
      </p:sp>
      <p:pic>
        <p:nvPicPr>
          <p:cNvPr id="5" name="Picture 4" descr="Metal tic-tac-toe game pieces">
            <a:extLst>
              <a:ext uri="{FF2B5EF4-FFF2-40B4-BE49-F238E27FC236}">
                <a16:creationId xmlns:a16="http://schemas.microsoft.com/office/drawing/2014/main" id="{BC7DB73C-2096-BAB1-1323-303437E16C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526" r="40061" b="-2"/>
          <a:stretch/>
        </p:blipFill>
        <p:spPr>
          <a:xfrm>
            <a:off x="6579908" y="10"/>
            <a:ext cx="2564091" cy="6864408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86499" y="1036948"/>
            <a:ext cx="5278805" cy="5297864"/>
          </a:xfrm>
        </p:spPr>
        <p:txBody>
          <a:bodyPr>
            <a:normAutofit fontScale="92500"/>
          </a:bodyPr>
          <a:lstStyle/>
          <a:p>
            <a:pPr marL="457200" indent="-457200">
              <a:buNone/>
            </a:pPr>
            <a:r>
              <a:rPr lang="hr-HR" sz="1700" u="sng" dirty="0"/>
              <a:t>3. </a:t>
            </a:r>
            <a:r>
              <a:rPr lang="hr-HR" u="sng" dirty="0">
                <a:latin typeface="Calibri" panose="020F0502020204030204" pitchFamily="34" charset="0"/>
                <a:cs typeface="Calibri" panose="020F0502020204030204" pitchFamily="34" charset="0"/>
              </a:rPr>
              <a:t>Kako se provodi liječenje?</a:t>
            </a:r>
          </a:p>
          <a:p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 Ranom dekompresijom zahvaćenog zatvorenog prostora </a:t>
            </a:r>
            <a:r>
              <a:rPr lang="hr-HR" dirty="0" err="1">
                <a:latin typeface="Calibri" panose="020F0502020204030204" pitchFamily="34" charset="0"/>
                <a:cs typeface="Calibri" panose="020F0502020204030204" pitchFamily="34" charset="0"/>
              </a:rPr>
              <a:t>fasciotomijom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hr-HR" dirty="0" err="1">
                <a:latin typeface="Calibri" panose="020F0502020204030204" pitchFamily="34" charset="0"/>
                <a:cs typeface="Calibri" panose="020F0502020204030204" pitchFamily="34" charset="0"/>
              </a:rPr>
              <a:t>epimiziotomijom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 U slučaju oštećenja brahijalne arterije potreban je hitan kirurški zahvat.</a:t>
            </a:r>
          </a:p>
          <a:p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 Od fizikalne terapije koristi se kineziterapija, podvodna masaža, liječenje parafinom i elektrostimulacijom.</a:t>
            </a:r>
          </a:p>
          <a:p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 Radi prevencije deformacija ručnog zgloba i prstiju apliciraju se korektivne sadrene udlage.</a:t>
            </a:r>
          </a:p>
          <a:p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 Kod </a:t>
            </a:r>
            <a:r>
              <a:rPr lang="hr-HR" dirty="0" err="1">
                <a:latin typeface="Calibri" panose="020F0502020204030204" pitchFamily="34" charset="0"/>
                <a:cs typeface="Calibri" panose="020F0502020204030204" pitchFamily="34" charset="0"/>
              </a:rPr>
              <a:t>uznapredovalih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dirty="0" err="1">
                <a:latin typeface="Calibri" panose="020F0502020204030204" pitchFamily="34" charset="0"/>
                <a:cs typeface="Calibri" panose="020F0502020204030204" pitchFamily="34" charset="0"/>
              </a:rPr>
              <a:t>ishemičnih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 kontraktura poduzimaju se kirurški zahvati (transpozicija tetiva, </a:t>
            </a:r>
            <a:r>
              <a:rPr lang="hr-HR" dirty="0" err="1">
                <a:latin typeface="Calibri" panose="020F0502020204030204" pitchFamily="34" charset="0"/>
                <a:cs typeface="Calibri" panose="020F0502020204030204" pitchFamily="34" charset="0"/>
              </a:rPr>
              <a:t>artrodeze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</a:p>
          <a:p>
            <a:endParaRPr lang="hr-HR" sz="1700" dirty="0"/>
          </a:p>
        </p:txBody>
      </p:sp>
      <p:pic>
        <p:nvPicPr>
          <p:cNvPr id="7" name="Picture 4" descr="Metal tic-tac-toe game pieces">
            <a:extLst>
              <a:ext uri="{FF2B5EF4-FFF2-40B4-BE49-F238E27FC236}">
                <a16:creationId xmlns:a16="http://schemas.microsoft.com/office/drawing/2014/main" id="{41C58716-5710-4660-FDC9-2207EF18B3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526" r="40061" b="-2"/>
          <a:stretch/>
        </p:blipFill>
        <p:spPr>
          <a:xfrm>
            <a:off x="6085902" y="10"/>
            <a:ext cx="3058098" cy="6864408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10524E9-E361-435E-93CC-D891398D1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431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8FD08C9-E0A4-4BEC-BE4A-4E69A0CF8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918" y="996624"/>
            <a:ext cx="2295699" cy="4879788"/>
          </a:xfrm>
        </p:spPr>
        <p:txBody>
          <a:bodyPr>
            <a:normAutofit/>
          </a:bodyPr>
          <a:lstStyle/>
          <a:p>
            <a:r>
              <a:rPr lang="hr-HR" sz="3500">
                <a:solidFill>
                  <a:srgbClr val="FFFFFF"/>
                </a:solidFill>
              </a:rPr>
              <a:t>Komplikacije cijeljenja prijeloma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62AC3C-FEB4-4C6A-8CA6-D570CD009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1299" cy="68580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25F94D2-52D3-4A50-85C1-7E411F2DF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6910" y="996625"/>
            <a:ext cx="5045875" cy="4864751"/>
          </a:xfrm>
        </p:spPr>
        <p:txBody>
          <a:bodyPr anchor="ctr">
            <a:normAutofit/>
          </a:bodyPr>
          <a:lstStyle/>
          <a:p>
            <a:r>
              <a:rPr lang="hr-H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Produženo cijeljenje- vrijeme cijeljenja traje 8-9 mjeseci</a:t>
            </a:r>
          </a:p>
          <a:p>
            <a:r>
              <a:rPr lang="hr-H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Iza toga perioda govorimo o nastanku</a:t>
            </a:r>
            <a:r>
              <a:rPr lang="hr-HR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pseudoartroze</a:t>
            </a:r>
            <a:r>
              <a:rPr lang="hr-H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4178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1" name="Rectangle 18440">
            <a:extLst>
              <a:ext uri="{FF2B5EF4-FFF2-40B4-BE49-F238E27FC236}">
                <a16:creationId xmlns:a16="http://schemas.microsoft.com/office/drawing/2014/main" id="{B1CCD5EF-766D-43B9-A25D-19122E5FB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600" y="643467"/>
            <a:ext cx="8178799" cy="1989682"/>
          </a:xfrm>
          <a:prstGeom prst="rect">
            <a:avLst/>
          </a:prstGeom>
          <a:solidFill>
            <a:schemeClr val="accent1"/>
          </a:solidFill>
          <a:ln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43" name="Rectangle 18442">
            <a:extLst>
              <a:ext uri="{FF2B5EF4-FFF2-40B4-BE49-F238E27FC236}">
                <a16:creationId xmlns:a16="http://schemas.microsoft.com/office/drawing/2014/main" id="{FD9699C9-77F1-4E33-A750-CB78C7EA29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4646" y="806204"/>
            <a:ext cx="7934706" cy="1664208"/>
          </a:xfrm>
          <a:prstGeom prst="rect">
            <a:avLst/>
          </a:prstGeom>
          <a:noFill/>
          <a:ln cap="sq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EAFEC58D-AD03-44AC-9C70-D968553922F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803884" y="1059736"/>
            <a:ext cx="7530175" cy="122813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hr-HR" sz="4100" b="1">
                <a:solidFill>
                  <a:srgbClr val="FFFFFF"/>
                </a:solidFill>
              </a:rPr>
              <a:t>Osnovni ciljevi kineziterapije u traumatologiji su:</a:t>
            </a:r>
            <a:endParaRPr lang="en-US" sz="4100" b="1">
              <a:solidFill>
                <a:srgbClr val="FFFFFF"/>
              </a:solidFill>
            </a:endParaRPr>
          </a:p>
        </p:txBody>
      </p:sp>
      <p:sp>
        <p:nvSpPr>
          <p:cNvPr id="18436" name="Rectangle 4">
            <a:extLst>
              <a:ext uri="{FF2B5EF4-FFF2-40B4-BE49-F238E27FC236}">
                <a16:creationId xmlns:a16="http://schemas.microsoft.com/office/drawing/2014/main" id="{0A48FE01-2FF5-439B-A82A-DA9EEC1F6FBF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>
          <a:xfrm>
            <a:off x="405353" y="2795886"/>
            <a:ext cx="8256046" cy="3727462"/>
          </a:xfrm>
        </p:spPr>
        <p:txBody>
          <a:bodyPr>
            <a:normAutofit fontScale="92500" lnSpcReduction="20000"/>
          </a:bodyPr>
          <a:lstStyle/>
          <a:p>
            <a:pPr marR="0" lvl="0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Wingdings" panose="05000000000000000000" pitchFamily="2" charset="2"/>
              <a:buChar char="ü"/>
              <a:tabLst/>
              <a:defRPr/>
            </a:pPr>
            <a:r>
              <a:rPr lang="hr-HR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Održavanje fiziološke pokretljivosti zglobova i </a:t>
            </a:r>
            <a:r>
              <a:rPr lang="hr-HR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/>
              </a:rPr>
              <a:t>s</a:t>
            </a:r>
            <a:r>
              <a:rPr kumimoji="0" lang="hr-HR" b="1" i="0" u="none" strike="noStrike" kern="1200" cap="none" spc="0" normalizeH="0" baseline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prječavanje</a:t>
            </a:r>
            <a:r>
              <a:rPr kumimoji="0" lang="hr-HR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nastanka  kontraktura</a:t>
            </a:r>
            <a:endParaRPr lang="hr-HR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ü"/>
              <a:defRPr/>
            </a:pPr>
            <a:r>
              <a:rPr lang="hr-HR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Sprječavanje atrofije i jačanje mišića povrijeđenog dijela tijela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ü"/>
              <a:defRPr/>
            </a:pPr>
            <a:r>
              <a:rPr lang="hr-HR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Jačanje ostalih mišića tijela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ü"/>
              <a:defRPr/>
            </a:pPr>
            <a:r>
              <a:rPr lang="hr-HR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Poboljšanje periferne cirkulacije krvi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ü"/>
              <a:defRPr/>
            </a:pPr>
            <a:r>
              <a:rPr lang="hr-HR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Sprječavanje </a:t>
            </a:r>
            <a:r>
              <a:rPr lang="hr-HR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trombičkog</a:t>
            </a:r>
            <a:r>
              <a:rPr lang="hr-HR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sindroma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ü"/>
              <a:defRPr/>
            </a:pPr>
            <a:r>
              <a:rPr lang="hr-HR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Borba protiv dekubitusa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ü"/>
              <a:defRPr/>
            </a:pPr>
            <a:r>
              <a:rPr lang="hr-HR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Psihološki stimulirajući utjecaj na ozdravljenje</a:t>
            </a:r>
            <a:endParaRPr lang="en-US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eaLnBrk="1" hangingPunct="1">
              <a:buFont typeface="Arial" charset="0"/>
              <a:buChar char="►"/>
              <a:defRPr/>
            </a:pPr>
            <a:endParaRPr lang="hr-HR" sz="1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DFE16715-B949-4E41-BFB8-B5BF2863D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971048"/>
          </a:xfrm>
        </p:spPr>
        <p:txBody>
          <a:bodyPr>
            <a:normAutofit/>
          </a:bodyPr>
          <a:lstStyle/>
          <a:p>
            <a:pPr algn="ctr"/>
            <a:r>
              <a:rPr lang="hr-HR" sz="3600" b="1" dirty="0"/>
              <a:t>Vrste ozljeda</a:t>
            </a:r>
          </a:p>
        </p:txBody>
      </p:sp>
      <p:graphicFrame>
        <p:nvGraphicFramePr>
          <p:cNvPr id="16398" name="Rectangle 3">
            <a:extLst>
              <a:ext uri="{FF2B5EF4-FFF2-40B4-BE49-F238E27FC236}">
                <a16:creationId xmlns:a16="http://schemas.microsoft.com/office/drawing/2014/main" id="{59607692-A26D-8842-356D-6F41C0B914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644120"/>
              </p:ext>
            </p:extLst>
          </p:nvPr>
        </p:nvGraphicFramePr>
        <p:xfrm>
          <a:off x="245097" y="1593130"/>
          <a:ext cx="8653806" cy="48548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0" name="Rectangle 13319">
            <a:extLst>
              <a:ext uri="{FF2B5EF4-FFF2-40B4-BE49-F238E27FC236}">
                <a16:creationId xmlns:a16="http://schemas.microsoft.com/office/drawing/2014/main" id="{110524E9-E361-435E-93CC-D891398D1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22" name="Rectangle 13321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431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73A57BE6-8625-455D-BDD6-B8B1E5378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918" y="996624"/>
            <a:ext cx="2295699" cy="48797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5000"/>
              </a:lnSpc>
            </a:pPr>
            <a:r>
              <a:rPr lang="en-US" sz="3800" b="1">
                <a:solidFill>
                  <a:srgbClr val="FFFFFF"/>
                </a:solidFill>
              </a:rPr>
              <a:t>Liječenje ozljeda</a:t>
            </a:r>
          </a:p>
        </p:txBody>
      </p:sp>
      <p:sp>
        <p:nvSpPr>
          <p:cNvPr id="13324" name="Rectangle 13323">
            <a:extLst>
              <a:ext uri="{FF2B5EF4-FFF2-40B4-BE49-F238E27FC236}">
                <a16:creationId xmlns:a16="http://schemas.microsoft.com/office/drawing/2014/main" id="{C962AC3C-FEB4-4C6A-8CA6-D570CD009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1299" cy="68580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9929742D-5699-4F3A-9F97-B661A04DA86B}"/>
              </a:ext>
            </a:extLst>
          </p:cNvPr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3295929" y="996625"/>
            <a:ext cx="5276856" cy="54041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00000"/>
              </a:lnSpc>
              <a:defRPr/>
            </a:pPr>
            <a:r>
              <a:rPr lang="hr-HR" sz="2200" b="1" dirty="0">
                <a:solidFill>
                  <a:schemeClr val="tx1"/>
                </a:solidFill>
              </a:rPr>
              <a:t>Provodi se kroz postupke konzervativnog i operativnog liječenja.</a:t>
            </a:r>
          </a:p>
          <a:p>
            <a:pPr>
              <a:lnSpc>
                <a:spcPct val="100000"/>
              </a:lnSpc>
              <a:defRPr/>
            </a:pPr>
            <a:r>
              <a:rPr lang="hr-HR" sz="2200" b="1" dirty="0">
                <a:solidFill>
                  <a:schemeClr val="tx1"/>
                </a:solidFill>
              </a:rPr>
              <a:t>Konzervativno liječenje obuhvaća postupke namještanja (repozicije) i imobilizacije (npr. sadrena imobilizacija).</a:t>
            </a:r>
          </a:p>
          <a:p>
            <a:pPr>
              <a:lnSpc>
                <a:spcPct val="100000"/>
              </a:lnSpc>
              <a:defRPr/>
            </a:pPr>
            <a:r>
              <a:rPr lang="hr-HR" sz="2200" b="1" dirty="0">
                <a:solidFill>
                  <a:schemeClr val="tx1"/>
                </a:solidFill>
              </a:rPr>
              <a:t>Operativno se provodi odgovarajućim kirurškim zahvatom ovisno o vrsti ozljede.</a:t>
            </a:r>
          </a:p>
          <a:p>
            <a:pPr>
              <a:lnSpc>
                <a:spcPct val="100000"/>
              </a:lnSpc>
              <a:defRPr/>
            </a:pPr>
            <a:r>
              <a:rPr lang="hr-HR" sz="2200" b="1" dirty="0">
                <a:solidFill>
                  <a:schemeClr val="tx1"/>
                </a:solidFill>
              </a:rPr>
              <a:t>Izbor liječenja ovisi o općem (stanje šoka, druge ozljede, starost, druge bolesti,…) i lokalnom (lokalno stanje kože i mekih tkiva, krvnih žila i živaca) stanju bolesnika.        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C0025C34-9D67-4F7E-9DC4-5B75DC9639F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858508" y="263527"/>
            <a:ext cx="4803797" cy="145075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hr-HR" b="1" dirty="0"/>
              <a:t>PRIJELOMI</a:t>
            </a:r>
            <a:endParaRPr lang="en-US" b="1" dirty="0"/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7731DA08-0912-474B-A0DA-96EB1DF90B1F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>
          <a:xfrm>
            <a:off x="3761295" y="1714284"/>
            <a:ext cx="4977352" cy="4677089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hr-HR" sz="1600" b="1" dirty="0"/>
              <a:t> 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lang="hr-HR" sz="20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Liječenje: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lang="hr-HR" sz="20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konzervativno: imobilizacija gipsom i ekstenzija (</a:t>
            </a:r>
            <a:r>
              <a:rPr lang="hr-HR" sz="2000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trakcija</a:t>
            </a:r>
            <a:r>
              <a:rPr lang="hr-HR" sz="20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)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lang="hr-HR" sz="20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operativno: </a:t>
            </a:r>
            <a:r>
              <a:rPr lang="hr-HR" sz="2000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osteosinteza</a:t>
            </a:r>
            <a:r>
              <a:rPr lang="hr-HR" sz="20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(unutarnja i vanjski fiksator)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lang="hr-HR" sz="20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 Sastavni dio liječenja prijeloma i njihovih posljedica je rehabilitacija.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lang="hr-HR" sz="20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U liječenju operacijom stabiliziranih prijeloma (</a:t>
            </a:r>
            <a:r>
              <a:rPr lang="hr-HR" sz="2000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osteosinteza</a:t>
            </a:r>
            <a:r>
              <a:rPr lang="hr-HR" sz="20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) rehabilitaciji pristupamo vrlo rano, neposredno nakon operacije, kada  započinjemo s kineziterapijom.</a:t>
            </a:r>
          </a:p>
          <a:p>
            <a:pPr eaLnBrk="1" hangingPunct="1">
              <a:buFont typeface="Arial" charset="0"/>
              <a:buChar char="►"/>
              <a:defRPr/>
            </a:pPr>
            <a:endParaRPr lang="en-US" sz="1600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72324E70-1386-40DF-BBE9-9498FA982B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212" r="3" b="21339"/>
          <a:stretch/>
        </p:blipFill>
        <p:spPr>
          <a:xfrm>
            <a:off x="475500" y="868922"/>
            <a:ext cx="1447285" cy="2476136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53402F79-BB3A-497E-B736-F172B81D3B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800" r="14017" b="4"/>
          <a:stretch/>
        </p:blipFill>
        <p:spPr>
          <a:xfrm>
            <a:off x="2043436" y="868922"/>
            <a:ext cx="1447286" cy="2476136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C4922B20-C8A4-4819-AFF6-CCC7B08295E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12" b="2450"/>
          <a:stretch/>
        </p:blipFill>
        <p:spPr>
          <a:xfrm>
            <a:off x="475500" y="3632881"/>
            <a:ext cx="3015222" cy="247613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1" name="Rectangle 17420">
            <a:extLst>
              <a:ext uri="{FF2B5EF4-FFF2-40B4-BE49-F238E27FC236}">
                <a16:creationId xmlns:a16="http://schemas.microsoft.com/office/drawing/2014/main" id="{854C4829-CF39-4CF4-973E-6F5A32F80A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1950" cy="6858000"/>
          </a:xfrm>
          <a:prstGeom prst="rect">
            <a:avLst/>
          </a:prstGeom>
          <a:solidFill>
            <a:schemeClr val="accent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0FAAD8F2-88D6-4D5A-8B0B-CFE8C215CCCC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>
          <a:xfrm>
            <a:off x="723899" y="685689"/>
            <a:ext cx="7364299" cy="5460587"/>
          </a:xfrm>
        </p:spPr>
        <p:txBody>
          <a:bodyPr>
            <a:normAutofit/>
          </a:bodyPr>
          <a:lstStyle/>
          <a:p>
            <a:pPr marL="609600" indent="-609600" eaLnBrk="1" hangingPunct="1">
              <a:lnSpc>
                <a:spcPct val="100000"/>
              </a:lnSpc>
              <a:buFont typeface="Arial" charset="0"/>
              <a:buChar char="►"/>
              <a:defRPr/>
            </a:pPr>
            <a:r>
              <a:rPr lang="hr-HR" b="1" dirty="0">
                <a:latin typeface="Calibri" panose="020F0502020204030204" pitchFamily="34" charset="0"/>
                <a:cs typeface="Calibri" panose="020F0502020204030204" pitchFamily="34" charset="0"/>
              </a:rPr>
              <a:t>Osnovni cilj kineziterapije 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je ponovno uspostavljanje funkcije (pokretljivosti i mišićne snage).</a:t>
            </a:r>
          </a:p>
          <a:p>
            <a:pPr marL="609600" indent="-609600" eaLnBrk="1" hangingPunct="1">
              <a:lnSpc>
                <a:spcPct val="100000"/>
              </a:lnSpc>
              <a:buFont typeface="Arial" charset="0"/>
              <a:buChar char="►"/>
              <a:defRPr/>
            </a:pP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Postupak rehabilitacije se odvija  kroz ranu i kasnu fazu.</a:t>
            </a:r>
          </a:p>
          <a:p>
            <a:pPr marL="609600" indent="-609600" eaLnBrk="1" hangingPunct="1">
              <a:lnSpc>
                <a:spcPct val="100000"/>
              </a:lnSpc>
              <a:buFont typeface="Arial" charset="0"/>
              <a:buChar char="►"/>
              <a:defRPr/>
            </a:pPr>
            <a:r>
              <a:rPr lang="hr-HR" b="1" dirty="0">
                <a:latin typeface="Calibri" panose="020F0502020204030204" pitchFamily="34" charset="0"/>
                <a:cs typeface="Calibri" panose="020F0502020204030204" pitchFamily="34" charset="0"/>
              </a:rPr>
              <a:t>Rana faza 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obuhvaća razdoblje neposredno nakon ozljede. Ukoliko se radi o konzervativnom liječenju traje za vrijeme nošenja imobilizacije, a kod operativnog liječenja obuhvaća rani postoperativni tijek.</a:t>
            </a:r>
          </a:p>
          <a:p>
            <a:pPr marL="609600" indent="-609600" eaLnBrk="1" hangingPunct="1">
              <a:lnSpc>
                <a:spcPct val="100000"/>
              </a:lnSpc>
              <a:buFont typeface="Arial" charset="0"/>
              <a:buChar char="►"/>
              <a:defRPr/>
            </a:pPr>
            <a:r>
              <a:rPr lang="hr-HR" b="1" dirty="0">
                <a:latin typeface="Calibri" panose="020F0502020204030204" pitchFamily="34" charset="0"/>
                <a:cs typeface="Calibri" panose="020F0502020204030204" pitchFamily="34" charset="0"/>
              </a:rPr>
              <a:t>Kasna faza 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obuhvaća razdoblje po skidanju imobilizacije ili kasniji tijek </a:t>
            </a:r>
            <a:r>
              <a:rPr lang="hr-HR" dirty="0" err="1">
                <a:latin typeface="Calibri" panose="020F0502020204030204" pitchFamily="34" charset="0"/>
                <a:cs typeface="Calibri" panose="020F0502020204030204" pitchFamily="34" charset="0"/>
              </a:rPr>
              <a:t>postoprativnog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 oporavka ovisno o zaostalim funkcionalnim oštećenjima.</a:t>
            </a:r>
          </a:p>
          <a:p>
            <a:pPr marL="609600" indent="-609600" eaLnBrk="1" hangingPunct="1">
              <a:buFont typeface="Arial" charset="0"/>
              <a:buChar char="►"/>
              <a:defRPr/>
            </a:pPr>
            <a:endParaRPr lang="hr-HR" sz="1900" dirty="0"/>
          </a:p>
          <a:p>
            <a:pPr marL="0" indent="0" eaLnBrk="1" hangingPunct="1">
              <a:buNone/>
              <a:defRPr/>
            </a:pPr>
            <a:endParaRPr lang="hr-HR" sz="1900" dirty="0"/>
          </a:p>
          <a:p>
            <a:pPr marL="0" indent="0" eaLnBrk="1" hangingPunct="1">
              <a:buNone/>
              <a:defRPr/>
            </a:pPr>
            <a:endParaRPr lang="hr-HR" sz="1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>
            <a:extLst>
              <a:ext uri="{FF2B5EF4-FFF2-40B4-BE49-F238E27FC236}">
                <a16:creationId xmlns:a16="http://schemas.microsoft.com/office/drawing/2014/main" id="{ECA8FE98-686E-433D-8444-C8FF979F52B7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>
          <a:xfrm>
            <a:off x="507492" y="803250"/>
            <a:ext cx="8065293" cy="3702762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Kada govorimo o procesu oporavka kod prijeloma važno je napomenuti da je osim ozlijeđenog ekstremiteta uvijek potrebno vježbati i zdravi i to iz dva razloga: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dirty="0" err="1">
                <a:latin typeface="Calibri" panose="020F0502020204030204" pitchFamily="34" charset="0"/>
                <a:cs typeface="Calibri" panose="020F0502020204030204" pitchFamily="34" charset="0"/>
              </a:rPr>
              <a:t>reflektorno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 dolazi do bolje opskrbe krvlju ozlijeđenog ekstremiteta, što potiče cijeljenje i odgađa atrofiju,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priprema  zdravog ekstremiteta za eventualne kasnije veće napore.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buNone/>
              <a:defRPr/>
            </a:pPr>
            <a:endParaRPr lang="en-US" dirty="0"/>
          </a:p>
        </p:txBody>
      </p:sp>
      <p:sp>
        <p:nvSpPr>
          <p:cNvPr id="23560" name="Rectangle 23559">
            <a:extLst>
              <a:ext uri="{FF2B5EF4-FFF2-40B4-BE49-F238E27FC236}">
                <a16:creationId xmlns:a16="http://schemas.microsoft.com/office/drawing/2014/main" id="{788D80A3-503A-400A-9D7F-99EC3CE06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00"/>
            <a:ext cx="9144000" cy="228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90854B81-84E5-4E20-A4D4-82030CC6884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92918" y="4772508"/>
            <a:ext cx="8079581" cy="165819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br>
              <a:rPr lang="hr-HR">
                <a:solidFill>
                  <a:srgbClr val="FFFFFF"/>
                </a:solidFill>
              </a:rPr>
            </a:b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radsko">
  <a:themeElements>
    <a:clrScheme name="Gradsko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Gradsk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Gradsk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Gradsko</Template>
  <TotalTime>46</TotalTime>
  <Words>1636</Words>
  <Application>Microsoft Office PowerPoint</Application>
  <PresentationFormat>Prikaz na zaslonu (4:3)</PresentationFormat>
  <Paragraphs>163</Paragraphs>
  <Slides>33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Wingdings</vt:lpstr>
      <vt:lpstr>Gradsko</vt:lpstr>
      <vt:lpstr>Kineziterapijski postupci u traumatologiji</vt:lpstr>
      <vt:lpstr>Traumatologija uvod</vt:lpstr>
      <vt:lpstr>PowerPoint prezentacija</vt:lpstr>
      <vt:lpstr>Osnovni ciljevi kineziterapije u traumatologiji su:</vt:lpstr>
      <vt:lpstr>Vrste ozljeda</vt:lpstr>
      <vt:lpstr>Liječenje ozljeda</vt:lpstr>
      <vt:lpstr>PRIJELOMI</vt:lpstr>
      <vt:lpstr>PowerPoint prezentacija</vt:lpstr>
      <vt:lpstr> </vt:lpstr>
      <vt:lpstr>Osnovni principi kineziterapije nakon osteosinteze:</vt:lpstr>
      <vt:lpstr>PowerPoint prezentacija</vt:lpstr>
      <vt:lpstr>KOMPLIKACIJE PRIJELOMA</vt:lpstr>
      <vt:lpstr>Komplikacije prijeloma</vt:lpstr>
      <vt:lpstr>PowerPoint prezentacija</vt:lpstr>
      <vt:lpstr>Koje vježbe se primjenjuju u rehabilitaciji prijeloma?</vt:lpstr>
      <vt:lpstr>Zadatak:</vt:lpstr>
      <vt:lpstr>Komplikacije prijeloma</vt:lpstr>
      <vt:lpstr>Sudeckova distrofija</vt:lpstr>
      <vt:lpstr>Što je Sudeckova algodistrofija i kako nastaje?</vt:lpstr>
      <vt:lpstr>Gdje nastaje?</vt:lpstr>
      <vt:lpstr>Osnovni simptomi su:</vt:lpstr>
      <vt:lpstr>Tri stanja moraju biti prisutna da bi nastupila distrofija:</vt:lpstr>
      <vt:lpstr>Klinički tijek bolesti dijelimo u tri faze:  1. FAZA</vt:lpstr>
      <vt:lpstr>2. FAZA </vt:lpstr>
      <vt:lpstr>3. FAZA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Komplikacije cijeljenja prijeloma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Korisnik</dc:creator>
  <cp:lastModifiedBy>Lidija Mačukat</cp:lastModifiedBy>
  <cp:revision>3</cp:revision>
  <dcterms:created xsi:type="dcterms:W3CDTF">1601-01-01T00:00:00Z</dcterms:created>
  <dcterms:modified xsi:type="dcterms:W3CDTF">2026-07-07T07:06:25Z</dcterms:modified>
</cp:coreProperties>
</file>