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handoutMasterIdLst>
    <p:handoutMasterId r:id="rId34"/>
  </p:handoutMasterIdLst>
  <p:sldIdLst>
    <p:sldId id="285" r:id="rId2"/>
    <p:sldId id="286" r:id="rId3"/>
    <p:sldId id="287" r:id="rId4"/>
    <p:sldId id="288" r:id="rId5"/>
    <p:sldId id="263" r:id="rId6"/>
    <p:sldId id="264" r:id="rId7"/>
    <p:sldId id="257" r:id="rId8"/>
    <p:sldId id="258" r:id="rId9"/>
    <p:sldId id="259" r:id="rId10"/>
    <p:sldId id="260" r:id="rId11"/>
    <p:sldId id="261" r:id="rId12"/>
    <p:sldId id="262" r:id="rId13"/>
    <p:sldId id="273" r:id="rId14"/>
    <p:sldId id="274" r:id="rId15"/>
    <p:sldId id="275" r:id="rId16"/>
    <p:sldId id="276" r:id="rId17"/>
    <p:sldId id="289" r:id="rId18"/>
    <p:sldId id="277" r:id="rId19"/>
    <p:sldId id="278" r:id="rId20"/>
    <p:sldId id="265" r:id="rId21"/>
    <p:sldId id="266" r:id="rId22"/>
    <p:sldId id="267" r:id="rId23"/>
    <p:sldId id="268" r:id="rId24"/>
    <p:sldId id="272" r:id="rId25"/>
    <p:sldId id="271" r:id="rId26"/>
    <p:sldId id="282" r:id="rId27"/>
    <p:sldId id="283" r:id="rId28"/>
    <p:sldId id="284" r:id="rId29"/>
    <p:sldId id="279" r:id="rId30"/>
    <p:sldId id="280" r:id="rId31"/>
    <p:sldId id="281" r:id="rId3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1C1"/>
    <a:srgbClr val="A0D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ja Mačukat" userId="d5502c19bd54feea" providerId="LiveId" clId="{EEBFDBAF-43DE-4E2C-8931-C827633953B6}"/>
    <pc:docChg chg="undo custSel addSld modSld sldOrd">
      <pc:chgData name="Lidija Mačukat" userId="d5502c19bd54feea" providerId="LiveId" clId="{EEBFDBAF-43DE-4E2C-8931-C827633953B6}" dt="2025-09-16T03:45:54.676" v="130" actId="20577"/>
      <pc:docMkLst>
        <pc:docMk/>
      </pc:docMkLst>
      <pc:sldChg chg="ord">
        <pc:chgData name="Lidija Mačukat" userId="d5502c19bd54feea" providerId="LiveId" clId="{EEBFDBAF-43DE-4E2C-8931-C827633953B6}" dt="2025-09-09T11:36:34.745" v="127"/>
        <pc:sldMkLst>
          <pc:docMk/>
          <pc:sldMk cId="0" sldId="263"/>
        </pc:sldMkLst>
      </pc:sldChg>
      <pc:sldChg chg="modSp mod">
        <pc:chgData name="Lidija Mačukat" userId="d5502c19bd54feea" providerId="LiveId" clId="{EEBFDBAF-43DE-4E2C-8931-C827633953B6}" dt="2025-09-16T03:45:54.676" v="130" actId="20577"/>
        <pc:sldMkLst>
          <pc:docMk/>
          <pc:sldMk cId="1810844859" sldId="272"/>
        </pc:sldMkLst>
        <pc:spChg chg="mod">
          <ac:chgData name="Lidija Mačukat" userId="d5502c19bd54feea" providerId="LiveId" clId="{EEBFDBAF-43DE-4E2C-8931-C827633953B6}" dt="2025-09-16T03:45:54.676" v="130" actId="20577"/>
          <ac:spMkLst>
            <pc:docMk/>
            <pc:sldMk cId="1810844859" sldId="272"/>
            <ac:spMk id="8" creationId="{037543F4-2DF3-AD66-D378-49146EFD30B4}"/>
          </ac:spMkLst>
        </pc:spChg>
      </pc:sldChg>
      <pc:sldChg chg="addSp delSp modSp new mod setBg">
        <pc:chgData name="Lidija Mačukat" userId="d5502c19bd54feea" providerId="LiveId" clId="{EEBFDBAF-43DE-4E2C-8931-C827633953B6}" dt="2025-09-09T11:18:11.551" v="31" actId="26606"/>
        <pc:sldMkLst>
          <pc:docMk/>
          <pc:sldMk cId="2704627282" sldId="285"/>
        </pc:sldMkLst>
        <pc:spChg chg="mod">
          <ac:chgData name="Lidija Mačukat" userId="d5502c19bd54feea" providerId="LiveId" clId="{EEBFDBAF-43DE-4E2C-8931-C827633953B6}" dt="2025-09-09T11:18:11.551" v="31" actId="26606"/>
          <ac:spMkLst>
            <pc:docMk/>
            <pc:sldMk cId="2704627282" sldId="285"/>
            <ac:spMk id="2" creationId="{6DB5256A-7373-A1AC-FC2D-55C32B4ED91C}"/>
          </ac:spMkLst>
        </pc:spChg>
        <pc:spChg chg="mod">
          <ac:chgData name="Lidija Mačukat" userId="d5502c19bd54feea" providerId="LiveId" clId="{EEBFDBAF-43DE-4E2C-8931-C827633953B6}" dt="2025-09-09T11:18:11.551" v="31" actId="26606"/>
          <ac:spMkLst>
            <pc:docMk/>
            <pc:sldMk cId="2704627282" sldId="285"/>
            <ac:spMk id="4" creationId="{A2F959E1-7EAF-FE5B-50FF-CC8D8F25564D}"/>
          </ac:spMkLst>
        </pc:spChg>
        <pc:spChg chg="mod">
          <ac:chgData name="Lidija Mačukat" userId="d5502c19bd54feea" providerId="LiveId" clId="{EEBFDBAF-43DE-4E2C-8931-C827633953B6}" dt="2025-09-09T11:18:11.551" v="31" actId="26606"/>
          <ac:spMkLst>
            <pc:docMk/>
            <pc:sldMk cId="2704627282" sldId="285"/>
            <ac:spMk id="5" creationId="{B35C731A-538C-31C3-7A25-E21B2C396726}"/>
          </ac:spMkLst>
        </pc:spChg>
        <pc:spChg chg="add">
          <ac:chgData name="Lidija Mačukat" userId="d5502c19bd54feea" providerId="LiveId" clId="{EEBFDBAF-43DE-4E2C-8931-C827633953B6}" dt="2025-09-09T11:18:11.551" v="31" actId="26606"/>
          <ac:spMkLst>
            <pc:docMk/>
            <pc:sldMk cId="2704627282" sldId="285"/>
            <ac:spMk id="25" creationId="{D4771268-CB57-404A-9271-370EB28F6090}"/>
          </ac:spMkLst>
        </pc:spChg>
        <pc:picChg chg="add mod ord">
          <ac:chgData name="Lidija Mačukat" userId="d5502c19bd54feea" providerId="LiveId" clId="{EEBFDBAF-43DE-4E2C-8931-C827633953B6}" dt="2025-09-09T11:18:11.551" v="31" actId="26606"/>
          <ac:picMkLst>
            <pc:docMk/>
            <pc:sldMk cId="2704627282" sldId="285"/>
            <ac:picMk id="8" creationId="{287E1ED3-EC4F-A77C-05EB-A282C96C5285}"/>
          </ac:picMkLst>
        </pc:picChg>
      </pc:sldChg>
      <pc:sldChg chg="addSp delSp modSp new mod setBg">
        <pc:chgData name="Lidija Mačukat" userId="d5502c19bd54feea" providerId="LiveId" clId="{EEBFDBAF-43DE-4E2C-8931-C827633953B6}" dt="2025-09-09T11:24:03.056" v="70" actId="26606"/>
        <pc:sldMkLst>
          <pc:docMk/>
          <pc:sldMk cId="131043429" sldId="286"/>
        </pc:sldMkLst>
        <pc:spChg chg="mod">
          <ac:chgData name="Lidija Mačukat" userId="d5502c19bd54feea" providerId="LiveId" clId="{EEBFDBAF-43DE-4E2C-8931-C827633953B6}" dt="2025-09-09T11:23:03.605" v="66" actId="26606"/>
          <ac:spMkLst>
            <pc:docMk/>
            <pc:sldMk cId="131043429" sldId="286"/>
            <ac:spMk id="2" creationId="{DDC9FEBF-880E-49B6-DCC2-5350B4E497D0}"/>
          </ac:spMkLst>
        </pc:spChg>
        <pc:spChg chg="mod">
          <ac:chgData name="Lidija Mačukat" userId="d5502c19bd54feea" providerId="LiveId" clId="{EEBFDBAF-43DE-4E2C-8931-C827633953B6}" dt="2025-09-09T11:23:03.605" v="66" actId="26606"/>
          <ac:spMkLst>
            <pc:docMk/>
            <pc:sldMk cId="131043429" sldId="286"/>
            <ac:spMk id="4" creationId="{779E49F4-4C4F-3833-48B9-59236B138FDB}"/>
          </ac:spMkLst>
        </pc:spChg>
        <pc:spChg chg="mod">
          <ac:chgData name="Lidija Mačukat" userId="d5502c19bd54feea" providerId="LiveId" clId="{EEBFDBAF-43DE-4E2C-8931-C827633953B6}" dt="2025-09-09T11:23:03.605" v="66" actId="26606"/>
          <ac:spMkLst>
            <pc:docMk/>
            <pc:sldMk cId="131043429" sldId="286"/>
            <ac:spMk id="5" creationId="{7C80BE9E-2350-2793-3911-6AE8F1A84980}"/>
          </ac:spMkLst>
        </pc:spChg>
        <pc:spChg chg="add">
          <ac:chgData name="Lidija Mačukat" userId="d5502c19bd54feea" providerId="LiveId" clId="{EEBFDBAF-43DE-4E2C-8931-C827633953B6}" dt="2025-09-09T11:24:03.056" v="70" actId="26606"/>
          <ac:spMkLst>
            <pc:docMk/>
            <pc:sldMk cId="131043429" sldId="286"/>
            <ac:spMk id="21" creationId="{D12DDE76-C203-4047-9998-63900085B5E8}"/>
          </ac:spMkLst>
        </pc:spChg>
        <pc:picChg chg="add mod ord">
          <ac:chgData name="Lidija Mačukat" userId="d5502c19bd54feea" providerId="LiveId" clId="{EEBFDBAF-43DE-4E2C-8931-C827633953B6}" dt="2025-09-09T11:24:03.056" v="70" actId="26606"/>
          <ac:picMkLst>
            <pc:docMk/>
            <pc:sldMk cId="131043429" sldId="286"/>
            <ac:picMk id="7" creationId="{A31CEB74-35E8-4D38-90D6-91ED816383A2}"/>
          </ac:picMkLst>
        </pc:picChg>
      </pc:sldChg>
      <pc:sldChg chg="addSp delSp modSp new mod setBg">
        <pc:chgData name="Lidija Mačukat" userId="d5502c19bd54feea" providerId="LiveId" clId="{EEBFDBAF-43DE-4E2C-8931-C827633953B6}" dt="2025-09-09T11:27:26.257" v="92" actId="26606"/>
        <pc:sldMkLst>
          <pc:docMk/>
          <pc:sldMk cId="2267834902" sldId="287"/>
        </pc:sldMkLst>
        <pc:spChg chg="mod">
          <ac:chgData name="Lidija Mačukat" userId="d5502c19bd54feea" providerId="LiveId" clId="{EEBFDBAF-43DE-4E2C-8931-C827633953B6}" dt="2025-09-09T11:27:26.257" v="92" actId="26606"/>
          <ac:spMkLst>
            <pc:docMk/>
            <pc:sldMk cId="2267834902" sldId="287"/>
            <ac:spMk id="2" creationId="{3B8C29F4-C9FB-AB81-C5C8-08D0CAC3F586}"/>
          </ac:spMkLst>
        </pc:spChg>
        <pc:spChg chg="mod">
          <ac:chgData name="Lidija Mačukat" userId="d5502c19bd54feea" providerId="LiveId" clId="{EEBFDBAF-43DE-4E2C-8931-C827633953B6}" dt="2025-09-09T11:27:26.257" v="92" actId="26606"/>
          <ac:spMkLst>
            <pc:docMk/>
            <pc:sldMk cId="2267834902" sldId="287"/>
            <ac:spMk id="4" creationId="{FE3137D1-83D7-318D-A32A-3F1618F40D19}"/>
          </ac:spMkLst>
        </pc:spChg>
        <pc:spChg chg="mod ord">
          <ac:chgData name="Lidija Mačukat" userId="d5502c19bd54feea" providerId="LiveId" clId="{EEBFDBAF-43DE-4E2C-8931-C827633953B6}" dt="2025-09-09T11:27:26.257" v="92" actId="26606"/>
          <ac:spMkLst>
            <pc:docMk/>
            <pc:sldMk cId="2267834902" sldId="287"/>
            <ac:spMk id="5" creationId="{C541C2CC-CE86-F00D-9494-B3700122E7EF}"/>
          </ac:spMkLst>
        </pc:spChg>
        <pc:spChg chg="add">
          <ac:chgData name="Lidija Mačukat" userId="d5502c19bd54feea" providerId="LiveId" clId="{EEBFDBAF-43DE-4E2C-8931-C827633953B6}" dt="2025-09-09T11:27:26.257" v="92" actId="26606"/>
          <ac:spMkLst>
            <pc:docMk/>
            <pc:sldMk cId="2267834902" sldId="287"/>
            <ac:spMk id="12" creationId="{2151139A-886F-4B97-8815-729AD3831BBD}"/>
          </ac:spMkLst>
        </pc:spChg>
        <pc:spChg chg="add">
          <ac:chgData name="Lidija Mačukat" userId="d5502c19bd54feea" providerId="LiveId" clId="{EEBFDBAF-43DE-4E2C-8931-C827633953B6}" dt="2025-09-09T11:27:26.257" v="92" actId="26606"/>
          <ac:spMkLst>
            <pc:docMk/>
            <pc:sldMk cId="2267834902" sldId="287"/>
            <ac:spMk id="14" creationId="{AB5E08C4-8CDD-4623-A5B8-E998C6DEE3B7}"/>
          </ac:spMkLst>
        </pc:spChg>
        <pc:spChg chg="add">
          <ac:chgData name="Lidija Mačukat" userId="d5502c19bd54feea" providerId="LiveId" clId="{EEBFDBAF-43DE-4E2C-8931-C827633953B6}" dt="2025-09-09T11:27:26.257" v="92" actId="26606"/>
          <ac:spMkLst>
            <pc:docMk/>
            <pc:sldMk cId="2267834902" sldId="287"/>
            <ac:spMk id="16" creationId="{15F33878-D502-4FFA-8ACE-F2AECDB2A23F}"/>
          </ac:spMkLst>
        </pc:spChg>
        <pc:spChg chg="add">
          <ac:chgData name="Lidija Mačukat" userId="d5502c19bd54feea" providerId="LiveId" clId="{EEBFDBAF-43DE-4E2C-8931-C827633953B6}" dt="2025-09-09T11:27:26.257" v="92" actId="26606"/>
          <ac:spMkLst>
            <pc:docMk/>
            <pc:sldMk cId="2267834902" sldId="287"/>
            <ac:spMk id="18" creationId="{D3539FEE-81D3-4406-802E-60B20B16F4F6}"/>
          </ac:spMkLst>
        </pc:spChg>
        <pc:spChg chg="add">
          <ac:chgData name="Lidija Mačukat" userId="d5502c19bd54feea" providerId="LiveId" clId="{EEBFDBAF-43DE-4E2C-8931-C827633953B6}" dt="2025-09-09T11:27:26.257" v="92" actId="26606"/>
          <ac:spMkLst>
            <pc:docMk/>
            <pc:sldMk cId="2267834902" sldId="287"/>
            <ac:spMk id="20" creationId="{DC701763-729E-462F-A5A8-E0DEFEB1E2E4}"/>
          </ac:spMkLst>
        </pc:spChg>
        <pc:picChg chg="add mod ord">
          <ac:chgData name="Lidija Mačukat" userId="d5502c19bd54feea" providerId="LiveId" clId="{EEBFDBAF-43DE-4E2C-8931-C827633953B6}" dt="2025-09-09T11:27:26.257" v="92" actId="26606"/>
          <ac:picMkLst>
            <pc:docMk/>
            <pc:sldMk cId="2267834902" sldId="287"/>
            <ac:picMk id="6" creationId="{2E6EEC31-8190-C74A-27B8-C85A26569BC0}"/>
          </ac:picMkLst>
        </pc:picChg>
        <pc:picChg chg="add mod">
          <ac:chgData name="Lidija Mačukat" userId="d5502c19bd54feea" providerId="LiveId" clId="{EEBFDBAF-43DE-4E2C-8931-C827633953B6}" dt="2025-09-09T11:27:26.257" v="92" actId="26606"/>
          <ac:picMkLst>
            <pc:docMk/>
            <pc:sldMk cId="2267834902" sldId="287"/>
            <ac:picMk id="7" creationId="{AEBD1EFC-C262-60A8-7334-01187564F657}"/>
          </ac:picMkLst>
        </pc:picChg>
      </pc:sldChg>
      <pc:sldChg chg="addSp delSp modSp new mod setBg">
        <pc:chgData name="Lidija Mačukat" userId="d5502c19bd54feea" providerId="LiveId" clId="{EEBFDBAF-43DE-4E2C-8931-C827633953B6}" dt="2025-09-09T11:35:42.270" v="125" actId="20577"/>
        <pc:sldMkLst>
          <pc:docMk/>
          <pc:sldMk cId="125286309" sldId="288"/>
        </pc:sldMkLst>
        <pc:spChg chg="mod">
          <ac:chgData name="Lidija Mačukat" userId="d5502c19bd54feea" providerId="LiveId" clId="{EEBFDBAF-43DE-4E2C-8931-C827633953B6}" dt="2025-09-09T11:35:42.270" v="125" actId="20577"/>
          <ac:spMkLst>
            <pc:docMk/>
            <pc:sldMk cId="125286309" sldId="288"/>
            <ac:spMk id="2" creationId="{340F362A-2495-687E-207B-53E769C0C5F6}"/>
          </ac:spMkLst>
        </pc:spChg>
        <pc:spChg chg="mod">
          <ac:chgData name="Lidija Mačukat" userId="d5502c19bd54feea" providerId="LiveId" clId="{EEBFDBAF-43DE-4E2C-8931-C827633953B6}" dt="2025-09-09T11:35:29.929" v="113" actId="26606"/>
          <ac:spMkLst>
            <pc:docMk/>
            <pc:sldMk cId="125286309" sldId="288"/>
            <ac:spMk id="4" creationId="{5A5B499C-EC1E-C8B5-84AB-80C4AD141888}"/>
          </ac:spMkLst>
        </pc:spChg>
        <pc:spChg chg="mod">
          <ac:chgData name="Lidija Mačukat" userId="d5502c19bd54feea" providerId="LiveId" clId="{EEBFDBAF-43DE-4E2C-8931-C827633953B6}" dt="2025-09-09T11:35:29.929" v="113" actId="26606"/>
          <ac:spMkLst>
            <pc:docMk/>
            <pc:sldMk cId="125286309" sldId="288"/>
            <ac:spMk id="5" creationId="{55222315-7ED8-011A-5E97-E8CA9B010940}"/>
          </ac:spMkLst>
        </pc:spChg>
        <pc:spChg chg="add">
          <ac:chgData name="Lidija Mačukat" userId="d5502c19bd54feea" providerId="LiveId" clId="{EEBFDBAF-43DE-4E2C-8931-C827633953B6}" dt="2025-09-09T11:35:29.929" v="113" actId="26606"/>
          <ac:spMkLst>
            <pc:docMk/>
            <pc:sldMk cId="125286309" sldId="288"/>
            <ac:spMk id="16" creationId="{99ED5833-B85B-4103-8A3B-CAB0308E6C15}"/>
          </ac:spMkLst>
        </pc:spChg>
        <pc:picChg chg="add mod">
          <ac:chgData name="Lidija Mačukat" userId="d5502c19bd54feea" providerId="LiveId" clId="{EEBFDBAF-43DE-4E2C-8931-C827633953B6}" dt="2025-09-09T11:35:36.485" v="115" actId="1076"/>
          <ac:picMkLst>
            <pc:docMk/>
            <pc:sldMk cId="125286309" sldId="288"/>
            <ac:picMk id="6" creationId="{54B5615E-D5F9-21AC-C50A-BFADAE0D9EE7}"/>
          </ac:picMkLst>
        </pc:picChg>
        <pc:picChg chg="add mod ord">
          <ac:chgData name="Lidija Mačukat" userId="d5502c19bd54feea" providerId="LiveId" clId="{EEBFDBAF-43DE-4E2C-8931-C827633953B6}" dt="2025-09-09T11:35:29.929" v="113" actId="26606"/>
          <ac:picMkLst>
            <pc:docMk/>
            <pc:sldMk cId="125286309" sldId="288"/>
            <ac:picMk id="7" creationId="{FC292107-572D-3E05-5D0C-1E5AC8AC31FF}"/>
          </ac:picMkLst>
        </pc:picChg>
      </pc:sldChg>
    </pc:docChg>
  </pc:docChgLst>
  <pc:docChgLst>
    <pc:chgData name="Lidija Mačukat" userId="d5502c19bd54feea" providerId="LiveId" clId="{6AA9CD68-0D20-47B7-9F5B-579D39A439EC}"/>
    <pc:docChg chg="undo custSel addSld modSld sldOrd">
      <pc:chgData name="Lidija Mačukat" userId="d5502c19bd54feea" providerId="LiveId" clId="{6AA9CD68-0D20-47B7-9F5B-579D39A439EC}" dt="2026-07-07T06:56:42.796" v="48"/>
      <pc:docMkLst>
        <pc:docMk/>
      </pc:docMkLst>
      <pc:sldChg chg="modSp mod">
        <pc:chgData name="Lidija Mačukat" userId="d5502c19bd54feea" providerId="LiveId" clId="{6AA9CD68-0D20-47B7-9F5B-579D39A439EC}" dt="2026-07-07T06:52:43.530" v="14" actId="5793"/>
        <pc:sldMkLst>
          <pc:docMk/>
          <pc:sldMk cId="256630921" sldId="276"/>
        </pc:sldMkLst>
        <pc:spChg chg="mod">
          <ac:chgData name="Lidija Mačukat" userId="d5502c19bd54feea" providerId="LiveId" clId="{6AA9CD68-0D20-47B7-9F5B-579D39A439EC}" dt="2026-07-07T06:52:43.530" v="14" actId="5793"/>
          <ac:spMkLst>
            <pc:docMk/>
            <pc:sldMk cId="256630921" sldId="276"/>
            <ac:spMk id="5" creationId="{3E80F6EB-5C55-5A57-D307-91EB415A8D19}"/>
          </ac:spMkLst>
        </pc:spChg>
      </pc:sldChg>
      <pc:sldChg chg="ord">
        <pc:chgData name="Lidija Mačukat" userId="d5502c19bd54feea" providerId="LiveId" clId="{6AA9CD68-0D20-47B7-9F5B-579D39A439EC}" dt="2026-07-07T06:56:42.796" v="48"/>
        <pc:sldMkLst>
          <pc:docMk/>
          <pc:sldMk cId="1416507292" sldId="277"/>
        </pc:sldMkLst>
      </pc:sldChg>
      <pc:sldChg chg="addSp delSp modSp mod chgLayout">
        <pc:chgData name="Lidija Mačukat" userId="d5502c19bd54feea" providerId="LiveId" clId="{6AA9CD68-0D20-47B7-9F5B-579D39A439EC}" dt="2026-07-07T06:55:21.599" v="46" actId="14100"/>
        <pc:sldMkLst>
          <pc:docMk/>
          <pc:sldMk cId="446575168" sldId="278"/>
        </pc:sldMkLst>
        <pc:spChg chg="del">
          <ac:chgData name="Lidija Mačukat" userId="d5502c19bd54feea" providerId="LiveId" clId="{6AA9CD68-0D20-47B7-9F5B-579D39A439EC}" dt="2026-07-07T06:54:23.570" v="22" actId="21"/>
          <ac:spMkLst>
            <pc:docMk/>
            <pc:sldMk cId="446575168" sldId="278"/>
            <ac:spMk id="2" creationId="{E68F766E-3FFD-8B08-BCD0-95402F346EA7}"/>
          </ac:spMkLst>
        </pc:spChg>
        <pc:spChg chg="mod ord">
          <ac:chgData name="Lidija Mačukat" userId="d5502c19bd54feea" providerId="LiveId" clId="{6AA9CD68-0D20-47B7-9F5B-579D39A439EC}" dt="2026-07-07T06:54:51.757" v="31" actId="700"/>
          <ac:spMkLst>
            <pc:docMk/>
            <pc:sldMk cId="446575168" sldId="278"/>
            <ac:spMk id="3" creationId="{786B7361-D367-3E29-5B02-81895A5BD3EC}"/>
          </ac:spMkLst>
        </pc:spChg>
        <pc:spChg chg="add mod ord">
          <ac:chgData name="Lidija Mačukat" userId="d5502c19bd54feea" providerId="LiveId" clId="{6AA9CD68-0D20-47B7-9F5B-579D39A439EC}" dt="2026-07-07T06:55:06.158" v="39" actId="14100"/>
          <ac:spMkLst>
            <pc:docMk/>
            <pc:sldMk cId="446575168" sldId="278"/>
            <ac:spMk id="4" creationId="{AB5AC4A8-A51E-4AD8-A4D3-A8005C1313DF}"/>
          </ac:spMkLst>
        </pc:spChg>
        <pc:spChg chg="mod ord">
          <ac:chgData name="Lidija Mačukat" userId="d5502c19bd54feea" providerId="LiveId" clId="{6AA9CD68-0D20-47B7-9F5B-579D39A439EC}" dt="2026-07-07T06:55:21.599" v="46" actId="14100"/>
          <ac:spMkLst>
            <pc:docMk/>
            <pc:sldMk cId="446575168" sldId="278"/>
            <ac:spMk id="5" creationId="{4758B1E2-9F9B-35AA-FF3B-70A23FB0AC2E}"/>
          </ac:spMkLst>
        </pc:spChg>
      </pc:sldChg>
      <pc:sldChg chg="delSp modSp new mod">
        <pc:chgData name="Lidija Mačukat" userId="d5502c19bd54feea" providerId="LiveId" clId="{6AA9CD68-0D20-47B7-9F5B-579D39A439EC}" dt="2026-07-07T06:53:16.794" v="17" actId="21"/>
        <pc:sldMkLst>
          <pc:docMk/>
          <pc:sldMk cId="2259712205" sldId="289"/>
        </pc:sldMkLst>
        <pc:spChg chg="del">
          <ac:chgData name="Lidija Mačukat" userId="d5502c19bd54feea" providerId="LiveId" clId="{6AA9CD68-0D20-47B7-9F5B-579D39A439EC}" dt="2026-07-07T06:52:16.569" v="7" actId="21"/>
          <ac:spMkLst>
            <pc:docMk/>
            <pc:sldMk cId="2259712205" sldId="289"/>
            <ac:spMk id="2" creationId="{B6C0EA8F-F80F-4AFB-A179-C30EBA9B82EE}"/>
          </ac:spMkLst>
        </pc:spChg>
        <pc:spChg chg="mod">
          <ac:chgData name="Lidija Mačukat" userId="d5502c19bd54feea" providerId="LiveId" clId="{6AA9CD68-0D20-47B7-9F5B-579D39A439EC}" dt="2026-07-07T06:53:07.970" v="16" actId="27636"/>
          <ac:spMkLst>
            <pc:docMk/>
            <pc:sldMk cId="2259712205" sldId="289"/>
            <ac:spMk id="3" creationId="{29FBD900-804F-491A-B2D4-FC8149555DF6}"/>
          </ac:spMkLst>
        </pc:spChg>
        <pc:spChg chg="del">
          <ac:chgData name="Lidija Mačukat" userId="d5502c19bd54feea" providerId="LiveId" clId="{6AA9CD68-0D20-47B7-9F5B-579D39A439EC}" dt="2026-07-07T06:53:16.794" v="17" actId="21"/>
          <ac:spMkLst>
            <pc:docMk/>
            <pc:sldMk cId="2259712205" sldId="289"/>
            <ac:spMk id="4" creationId="{E8751A65-8BA7-4528-A933-86E49CE995A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1503C-DDC1-426B-B7B7-70E3371609C1}" type="datetimeFigureOut">
              <a:rPr lang="hr-HR" smtClean="0"/>
              <a:pPr/>
              <a:t>7.7.2026.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088F4-074C-431F-9DD8-EBCD3B9A73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8904B-BB31-41AF-93AC-7AE4109D7E62}" type="datetimeFigureOut">
              <a:rPr lang="hr-HR" smtClean="0"/>
              <a:pPr/>
              <a:t>7.7.2026.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821A0-B0FF-4F43-B88D-2AC454C68E9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EC48F1-8A31-87B8-6E4B-C95E0C350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097E5C6-6B38-6F42-7C4D-D69990680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A9AE146-3503-05BC-2DCF-F13A74F98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1BCB-3577-4ACC-98B8-CD31C90C78ED}" type="datetime1">
              <a:rPr lang="hr-HR" smtClean="0"/>
              <a:pPr/>
              <a:t>7.7.2026.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6B095F4-727F-6335-7CD2-B5F5C6AA4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5483861-F634-2A9A-A488-F69953A5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B92C-22B7-4C59-92E9-A215F5C0F6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550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EB3BD4-272F-54F5-3956-104F424FC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9E8662E-9D54-D2B2-67C6-0C1200912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B353E93-E02E-C44D-805C-2B0904F3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76F7A-28FE-4FBD-BB9F-FAA336C8E19C}" type="datetime1">
              <a:rPr lang="hr-HR" smtClean="0"/>
              <a:pPr/>
              <a:t>7.7.2026.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CFF91CE-5C46-56E8-5543-066AD7545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877DF01-6ACE-DE0D-34BE-6D445DD91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B92C-22B7-4C59-92E9-A215F5C0F6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104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F077EFB-CF45-11CC-F81C-CD1DE8D8D6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4E4DC08-67F8-2139-F364-939B89FBC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EC22EA2-DBBC-6720-7776-192C6C22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CC2E-1C88-419D-9130-76E8A6C83077}" type="datetime1">
              <a:rPr lang="hr-HR" smtClean="0"/>
              <a:pPr/>
              <a:t>7.7.2026.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0A5A3F1-A8D6-5AE2-B3D4-729DF4442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FB0B263-279D-9F5E-F1B0-A0D16568A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B92C-22B7-4C59-92E9-A215F5C0F6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422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7B7E2D-830B-1DE8-192A-3ED2760E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379CA8-86FA-D1F1-8EBD-888132F9E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A7FAFDF-4960-D8BE-18BE-9916D119B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CA775-702E-4D25-BD7D-811A80F6DCB8}" type="datetime1">
              <a:rPr lang="hr-HR" smtClean="0"/>
              <a:pPr/>
              <a:t>7.7.2026.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7C252E3-F716-8535-DCDF-7887BBF52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7505DF6-0859-8FFA-584A-2003E870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B92C-22B7-4C59-92E9-A215F5C0F6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958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A0DD54-A2B7-2DDD-4C64-BAA766B55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B4211AB-B0F3-D5D9-C5B7-834EFB243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658EEA5-0A43-EA53-1C56-D5560A374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0A38-817F-43F6-B097-060547B39507}" type="datetime1">
              <a:rPr lang="hr-HR" smtClean="0"/>
              <a:pPr/>
              <a:t>7.7.2026.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83D669C-54B6-C67F-13FA-B97C180CE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3C1F4AC-8C1B-8115-4AB3-611ECDE4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B92C-22B7-4C59-92E9-A215F5C0F6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066945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ED6633-CBC3-9F76-ED5B-098095790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5DADEE-1497-232E-B457-17AD490C9A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9342CA3-D2FF-CC1B-8D20-8A8AD9D0F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E29D5B8-BF54-5EA8-E40E-67A37F82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AA97-1D87-48A9-AE75-34EECDF8EEC9}" type="datetime1">
              <a:rPr lang="hr-HR" smtClean="0"/>
              <a:pPr/>
              <a:t>7.7.2026.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2C2037A-68B5-1AF7-D531-F8ADDC18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4FA2F1F-41E7-CE5F-FE52-F265AD38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B92C-22B7-4C59-92E9-A215F5C0F6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297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27D777-C028-EE66-2925-9468F39D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9460326-6708-F1B1-6BE2-210A86364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397419D-7380-A779-C3B9-2A1456F1F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B8ADCAE-EBC6-43E4-1A5A-9FC1D6554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05EA8A7-405C-0A75-75DD-6A1E54827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C1015D7-5344-0B86-FD5D-DBF36456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91FC-9D67-46A5-9D31-AA2E45C68741}" type="datetime1">
              <a:rPr lang="hr-HR" smtClean="0"/>
              <a:pPr/>
              <a:t>7.7.2026.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9561D88-1A54-54FF-C2C1-13D3FDB3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C055969-7876-55B8-8DC2-4E150A7E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B92C-22B7-4C59-92E9-A215F5C0F6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512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EBABDD-5AE1-430A-F10A-FC404CAB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8D0D36C-56FD-95C0-5D55-2F60ED69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6512F-24EB-4424-96B6-26F4C35976C8}" type="datetime1">
              <a:rPr lang="hr-HR" smtClean="0"/>
              <a:pPr/>
              <a:t>7.7.2026.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4C2FA35-201A-89CC-0410-4A48F7A05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35BFA5E-8F82-29EB-C796-35FF9E3AA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B92C-22B7-4C59-92E9-A215F5C0F6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888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F223CCE1-8464-B907-25FD-660CDC69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790A7-1FD6-4D8B-9553-4C48471ECBE6}" type="datetime1">
              <a:rPr lang="hr-HR" smtClean="0"/>
              <a:pPr/>
              <a:t>7.7.2026.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7FC6A96-3FC8-132C-47D4-87DF6BBED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A359631-F51C-0EC1-2DA7-9C0D05DE2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B92C-22B7-4C59-92E9-A215F5C0F6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168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0108B6-8424-0841-E317-21DD1ADE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987EE54-900E-654F-36ED-8F8D16540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1E0D7C-0ECA-5D3A-AC46-05B76D318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3078EF8-7E32-5F93-D2CF-0A332A516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951A-2128-4AD3-AF62-62BD520B762C}" type="datetime1">
              <a:rPr lang="hr-HR" smtClean="0"/>
              <a:pPr/>
              <a:t>7.7.2026.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3A8A60A-6376-D4F7-37B6-5A6461777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0EC82CC-D289-1F54-1E82-BD1679DE7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B92C-22B7-4C59-92E9-A215F5C0F6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480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685228-6E16-CBA7-E54A-7874B9DA0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DE59CED-1D16-FFF3-660A-3ACB86469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4E269AF-9905-A808-ACDA-462816663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C27FA2E-3687-A8F7-1DE0-C4B17D115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FEB0-EB1B-422A-877C-AC05CF9156A2}" type="datetime1">
              <a:rPr lang="hr-HR" smtClean="0"/>
              <a:pPr/>
              <a:t>7.7.2026.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138E898-4C70-C139-77CF-CA95F138B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EBE4CF3-D7A6-9E37-D7DE-36E99B80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B92C-22B7-4C59-92E9-A215F5C0F6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961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FF9DC09-973C-B73E-34CE-15D3B4312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1EC8241-28E8-A4C6-08E9-F238A08DB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4A581E1-A043-0537-5977-EBC225BE6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0A38-817F-43F6-B097-060547B39507}" type="datetime1">
              <a:rPr lang="hr-HR" smtClean="0"/>
              <a:pPr/>
              <a:t>7.7.2026.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DA54804-4438-6021-8555-A93872AE2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09A2804-ECCE-C05E-3B8F-654D414B9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9B92C-22B7-4C59-92E9-A215F5C0F6A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19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6QAnTCQY-o?feature=shared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DB5256A-7373-A1AC-FC2D-55C32B4ED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Proces cijeljena kosti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287E1ED3-EC4F-A77C-05EB-A282C96C52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2987" y="1616117"/>
            <a:ext cx="5085525" cy="3623436"/>
          </a:xfrm>
          <a:prstGeom prst="rect">
            <a:avLst/>
          </a:prstGeom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2F959E1-7EAF-FE5B-50FF-CC8D8F255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1525" y="6356350"/>
            <a:ext cx="46577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1200" kern="120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35C731A-538C-31C3-7A25-E21B2C39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75638" y="6356350"/>
            <a:ext cx="3857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D9B92C-22B7-4C59-92E9-A215F5C0F6A3}" type="slidenum">
              <a:rPr lang="en-US" sz="120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sz="12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27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hr-HR"/>
              <a:t>Na početku svakog tretmana potrebno je uzeti</a:t>
            </a:r>
            <a:r>
              <a:rPr lang="hr-HR" b="1"/>
              <a:t> funkcionalni status pacijenta</a:t>
            </a:r>
            <a:r>
              <a:rPr lang="hr-HR"/>
              <a:t>. </a:t>
            </a:r>
          </a:p>
          <a:p>
            <a:pPr>
              <a:lnSpc>
                <a:spcPct val="120000"/>
              </a:lnSpc>
            </a:pPr>
            <a:r>
              <a:rPr lang="hr-HR" b="1"/>
              <a:t>Subjektivna procjena </a:t>
            </a:r>
            <a:r>
              <a:rPr lang="hr-HR"/>
              <a:t>dat će nam uvid u mehanizam ozljede, frekvenciju simptoma, karakteristike boli, njenu lokaciju i povezanost s aktivnošću.</a:t>
            </a:r>
          </a:p>
          <a:p>
            <a:pPr>
              <a:lnSpc>
                <a:spcPct val="120000"/>
              </a:lnSpc>
            </a:pPr>
            <a:r>
              <a:rPr lang="hr-HR"/>
              <a:t> </a:t>
            </a:r>
            <a:r>
              <a:rPr lang="hr-HR" b="1"/>
              <a:t>Objektivnom procjenom </a:t>
            </a:r>
            <a:r>
              <a:rPr lang="hr-HR"/>
              <a:t>dobivamo uvid u </a:t>
            </a:r>
            <a:r>
              <a:rPr lang="hr-HR" err="1"/>
              <a:t>posturu</a:t>
            </a:r>
            <a:r>
              <a:rPr lang="hr-HR"/>
              <a:t>, prisutnost deformiteta zglobnih struktura, promjenu veličine zgloba, položaj ekstremiteta, konture mekih tkiva, pokretljivost  zgloba, boju kože, prisutnost ožiljka i oštećenje kože.</a:t>
            </a:r>
          </a:p>
          <a:p>
            <a:pPr>
              <a:lnSpc>
                <a:spcPct val="120000"/>
              </a:lnSpc>
            </a:pPr>
            <a:r>
              <a:rPr lang="hr-HR"/>
              <a:t> Važno je procijeniti i spremnost pacijenta na suradnju, te u dogovoru s njim postaviti ciljeve i prema tome planirati tijek terapije.</a:t>
            </a:r>
          </a:p>
          <a:p>
            <a:pPr>
              <a:buNone/>
            </a:pPr>
            <a:r>
              <a:rPr lang="hr-HR"/>
              <a:t>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B92C-22B7-4C59-92E9-A215F5C0F6A3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133778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713312"/>
            <a:ext cx="3028950" cy="5431376"/>
          </a:xfrm>
        </p:spPr>
        <p:txBody>
          <a:bodyPr>
            <a:normAutofit/>
          </a:bodyPr>
          <a:lstStyle/>
          <a:p>
            <a:r>
              <a:rPr lang="hr-HR"/>
              <a:t>Ciljevi kineziterapije: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1999" y="713313"/>
            <a:ext cx="3943351" cy="5431376"/>
          </a:xfrm>
        </p:spPr>
        <p:txBody>
          <a:bodyPr anchor="ctr">
            <a:normAutofit/>
          </a:bodyPr>
          <a:lstStyle/>
          <a:p>
            <a:pPr lvl="0"/>
            <a:r>
              <a:rPr lang="hr-HR" sz="1700"/>
              <a:t>Smanjenje i uklanjanje hematoma</a:t>
            </a:r>
          </a:p>
          <a:p>
            <a:pPr lvl="0"/>
            <a:r>
              <a:rPr lang="hr-HR" sz="1700"/>
              <a:t>Jačanje mišićno-ligamentarnog aparata</a:t>
            </a:r>
          </a:p>
          <a:p>
            <a:r>
              <a:rPr lang="hr-HR" sz="1700"/>
              <a:t>Sprječavanje kontraktura i povećanje mobilnosti zgloba</a:t>
            </a:r>
          </a:p>
          <a:p>
            <a:pPr lvl="0"/>
            <a:r>
              <a:rPr lang="hr-HR" sz="1700"/>
              <a:t>Smanjenje boli</a:t>
            </a:r>
          </a:p>
          <a:p>
            <a:pPr lvl="0"/>
            <a:r>
              <a:rPr lang="hr-HR" sz="1700"/>
              <a:t>Tretman ožiljkastog tkiva ukoliko postoji</a:t>
            </a:r>
          </a:p>
          <a:p>
            <a:pPr lvl="0"/>
            <a:endParaRPr lang="hr-HR" sz="1700"/>
          </a:p>
          <a:p>
            <a:pPr marL="0" indent="0">
              <a:buNone/>
            </a:pPr>
            <a:r>
              <a:rPr lang="hr-HR" sz="1700"/>
              <a:t>(Nabrojeni ciljevi su zajednički bez obzira o kojoj dobnoj skupini pacijenata se radi i uzroku nestabilnost.)</a:t>
            </a:r>
          </a:p>
          <a:p>
            <a:endParaRPr lang="hr-HR" sz="170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2D9B92C-22B7-4C59-92E9-A215F5C0F6A3}" type="slidenum">
              <a:rPr lang="hr-HR" smtClean="0"/>
              <a:pPr>
                <a:spcAft>
                  <a:spcPts val="600"/>
                </a:spcAft>
              </a:pPr>
              <a:t>11</a:t>
            </a:fld>
            <a:endParaRPr lang="hr-H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r-HR"/>
              <a:t>Kineziterapija uključuje: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412776"/>
            <a:ext cx="8136904" cy="4896544"/>
          </a:xfrm>
        </p:spPr>
        <p:txBody>
          <a:bodyPr>
            <a:normAutofit/>
          </a:bodyPr>
          <a:lstStyle/>
          <a:p>
            <a:r>
              <a:rPr lang="hr-HR" sz="2800"/>
              <a:t>VJEŽBE OPSEGA POKRETA</a:t>
            </a:r>
          </a:p>
          <a:p>
            <a:r>
              <a:rPr lang="hr-HR" sz="2800"/>
              <a:t>VJEŽBE SNAGE (statičke,  dinamičke)</a:t>
            </a:r>
          </a:p>
          <a:p>
            <a:r>
              <a:rPr lang="hr-HR" sz="2800"/>
              <a:t>PROPRIOCEPTIVNE VJEŽBE</a:t>
            </a:r>
          </a:p>
          <a:p>
            <a:pPr marL="0" indent="0">
              <a:buNone/>
            </a:pPr>
            <a:r>
              <a:rPr lang="hr-HR" sz="2400">
                <a:latin typeface="Calibri" panose="020F0502020204030204" pitchFamily="34" charset="0"/>
                <a:cs typeface="Calibri" panose="020F0502020204030204" pitchFamily="34" charset="0"/>
              </a:rPr>
              <a:t>(Ponovimo: zašto su važne </a:t>
            </a:r>
            <a:r>
              <a:rPr lang="hr-HR" sz="2400" err="1">
                <a:latin typeface="Calibri" panose="020F0502020204030204" pitchFamily="34" charset="0"/>
                <a:cs typeface="Calibri" panose="020F0502020204030204" pitchFamily="34" charset="0"/>
              </a:rPr>
              <a:t>proprioceptivne</a:t>
            </a:r>
            <a:r>
              <a:rPr lang="hr-HR" sz="2400">
                <a:latin typeface="Calibri" panose="020F0502020204030204" pitchFamily="34" charset="0"/>
                <a:cs typeface="Calibri" panose="020F0502020204030204" pitchFamily="34" charset="0"/>
              </a:rPr>
              <a:t> vježbe i uz koja pomagala se izvode?)</a:t>
            </a:r>
          </a:p>
          <a:p>
            <a:pPr marL="0" indent="0">
              <a:buNone/>
            </a:pPr>
            <a:endParaRPr lang="hr-HR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hr-HR" sz="2400" err="1">
                <a:latin typeface="Viner Hand ITC" pitchFamily="66" charset="0"/>
              </a:rPr>
              <a:t>Propriocepcija</a:t>
            </a:r>
            <a:r>
              <a:rPr lang="hr-HR" sz="2400">
                <a:latin typeface="Viner Hand ITC" pitchFamily="66" charset="0"/>
              </a:rPr>
              <a:t>= zamjećivanje fizičkog stanja tijela podraživanjem </a:t>
            </a:r>
            <a:r>
              <a:rPr lang="hr-HR" sz="2400" err="1">
                <a:latin typeface="Viner Hand ITC" pitchFamily="66" charset="0"/>
              </a:rPr>
              <a:t>proprioceptora</a:t>
            </a:r>
            <a:r>
              <a:rPr lang="hr-HR" sz="2400">
                <a:latin typeface="Viner Hand ITC" pitchFamily="66" charset="0"/>
              </a:rPr>
              <a:t>, a obuhvaća osjet ravnoteže, osjet za položaj tijela, mišićni i tetivni osjet.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B92C-22B7-4C59-92E9-A215F5C0F6A3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A00BB34-D014-E3D0-881A-C992096F7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29" y="643467"/>
            <a:ext cx="3707291" cy="557106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31B0058-B9FF-B2F7-8353-8DDF06396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648" y="2560836"/>
            <a:ext cx="3968751" cy="2236316"/>
          </a:xfrm>
          <a:prstGeom prst="rect">
            <a:avLst/>
          </a:prstGeom>
        </p:spPr>
      </p:pic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FAE8C52D-8A0E-8A24-43B9-521AE574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5E8AE8E2-AD11-1DB5-7124-69186786E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2D9B92C-22B7-4C59-92E9-A215F5C0F6A3}" type="slidenum">
              <a:rPr lang="hr-HR" smtClean="0"/>
              <a:pPr>
                <a:spcAft>
                  <a:spcPts val="600"/>
                </a:spcAft>
              </a:pPr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1427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FDBB874-EB3A-E5E6-5EA3-47A16200D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036701"/>
            <a:ext cx="8178799" cy="4784596"/>
          </a:xfrm>
          <a:prstGeom prst="rect">
            <a:avLst/>
          </a:prstGeom>
        </p:spPr>
      </p:pic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9B757214-37E4-D64F-9C1B-B530920F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6DD73429-11B9-C3E6-A824-B46C8147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2D9B92C-22B7-4C59-92E9-A215F5C0F6A3}" type="slidenum">
              <a:rPr lang="hr-HR" smtClean="0"/>
              <a:pPr>
                <a:spcAft>
                  <a:spcPts val="600"/>
                </a:spcAft>
              </a:pPr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051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">
            <a:extLst>
              <a:ext uri="{FF2B5EF4-FFF2-40B4-BE49-F238E27FC236}">
                <a16:creationId xmlns:a16="http://schemas.microsoft.com/office/drawing/2014/main" id="{7B0EAC71-1588-4F05-B8F6-39B63FC63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nt">
            <a:extLst>
              <a:ext uri="{FF2B5EF4-FFF2-40B4-BE49-F238E27FC236}">
                <a16:creationId xmlns:a16="http://schemas.microsoft.com/office/drawing/2014/main" id="{B7D0ACE8-8ED8-4CA7-9DDB-B725E80C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6275" y="0"/>
            <a:ext cx="785439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864AAEA-8DC4-4D15-864C-B53C5B4C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82F361B-984A-43B6-AFE8-1F1439428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299"/>
            <a:ext cx="9143999" cy="2726601"/>
          </a:xfrm>
          <a:prstGeom prst="rect">
            <a:avLst/>
          </a:prstGeom>
          <a:ln>
            <a:noFill/>
          </a:ln>
          <a:effectLst>
            <a:outerShdw blurRad="596900" dist="330200" dir="714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99D4C73D-A174-0E69-01F6-0C286DB4D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0" y="404664"/>
            <a:ext cx="3522978" cy="1929104"/>
          </a:xfrm>
        </p:spPr>
        <p:txBody>
          <a:bodyPr>
            <a:normAutofit fontScale="90000"/>
          </a:bodyPr>
          <a:lstStyle/>
          <a:p>
            <a:br>
              <a:rPr lang="hr-HR" sz="3500"/>
            </a:br>
            <a:br>
              <a:rPr lang="hr-HR" sz="3500"/>
            </a:br>
            <a:r>
              <a:rPr lang="hr-HR" sz="3500"/>
              <a:t>Uganuće gležnja</a:t>
            </a:r>
            <a:br>
              <a:rPr lang="hr-HR" sz="3500"/>
            </a:br>
            <a:br>
              <a:rPr lang="hr-HR" sz="3500"/>
            </a:br>
            <a:r>
              <a:rPr lang="hr-HR" sz="1800" b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Stabilnost gležnja održavaju aktivni i pasivni stabilizatori.</a:t>
            </a:r>
            <a:br>
              <a:rPr lang="hr-HR" sz="1800" b="1">
                <a:effectLst/>
                <a:latin typeface="Times New Roman" panose="02020603050405020304" pitchFamily="18" charset="0"/>
              </a:rPr>
            </a:br>
            <a:br>
              <a:rPr lang="hr-HR" sz="3500"/>
            </a:br>
            <a:endParaRPr lang="hr-HR" sz="3500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F2A6A32-9ADF-4DD4-AEA5-0D1FF0F8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8" y="0"/>
            <a:ext cx="4572001" cy="6849700"/>
          </a:xfrm>
          <a:prstGeom prst="rect">
            <a:avLst/>
          </a:prstGeom>
          <a:ln>
            <a:noFill/>
          </a:ln>
          <a:effectLst>
            <a:outerShdw blurRad="596900" dist="317500" dir="8820000" sx="87000" sy="87000" algn="t" rotWithShape="0">
              <a:schemeClr val="tx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3B88F23-6D93-0011-AB1E-7F72857E6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31" r="5554" b="-1"/>
          <a:stretch/>
        </p:blipFill>
        <p:spPr>
          <a:xfrm>
            <a:off x="20" y="2734900"/>
            <a:ext cx="4571982" cy="413139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02B3C31-8F0A-5785-5DF8-2415CE78F1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56" b="-1"/>
          <a:stretch/>
        </p:blipFill>
        <p:spPr>
          <a:xfrm>
            <a:off x="6858009" y="-12883"/>
            <a:ext cx="2286000" cy="27515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265AEB3-5766-62F4-2E8F-B24AE7C510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41" r="14935"/>
          <a:stretch/>
        </p:blipFill>
        <p:spPr>
          <a:xfrm>
            <a:off x="4571997" y="-12883"/>
            <a:ext cx="2290572" cy="2751500"/>
          </a:xfrm>
          <a:prstGeom prst="rect">
            <a:avLst/>
          </a:prstGeom>
        </p:spPr>
      </p:pic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BD015B73-66F2-689E-00D3-826E2385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82687" y="6356350"/>
            <a:ext cx="3086100" cy="365125"/>
          </a:xfrm>
        </p:spPr>
        <p:txBody>
          <a:bodyPr>
            <a:normAutofit/>
          </a:bodyPr>
          <a:lstStyle/>
          <a:p>
            <a:pPr algn="r"/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CF7B1FC7-0998-B279-2426-7F46748B8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6128" y="3234518"/>
            <a:ext cx="3378956" cy="3121831"/>
          </a:xfrm>
        </p:spPr>
        <p:txBody>
          <a:bodyPr anchor="ctr">
            <a:normAutofit/>
          </a:bodyPr>
          <a:lstStyle/>
          <a:p>
            <a:endParaRPr lang="hr-HR" sz="1700"/>
          </a:p>
          <a:p>
            <a:r>
              <a:rPr lang="hr-HR" sz="1700"/>
              <a:t>Aktivni stabilizatori su tetive i mišići (m. peroneus longus, m. tibialis anterior, m. tibialis posterior, m. triceps surae i Ahilova tetiva.</a:t>
            </a:r>
          </a:p>
          <a:p>
            <a:r>
              <a:rPr lang="hr-HR" sz="1700"/>
              <a:t>Pasivni stabilizatori su ligamenti. (lateralno: talofibularni prednji i stražnji ligament i calcaneofibularni lig. a medijalno deltoidni ligament).</a:t>
            </a:r>
          </a:p>
          <a:p>
            <a:endParaRPr lang="hr-HR" sz="170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9AA618EA-9795-043C-0558-9A45659BF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32148" y="6356350"/>
            <a:ext cx="107893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2D9B92C-22B7-4C59-92E9-A215F5C0F6A3}" type="slidenum">
              <a:rPr lang="hr-HR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15</a:t>
            </a:fld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6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3E80F6EB-5C55-5A57-D307-91EB415A8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476672"/>
            <a:ext cx="7975798" cy="612068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endParaRPr lang="hr-HR" sz="2900" dirty="0"/>
          </a:p>
          <a:p>
            <a:pPr>
              <a:lnSpc>
                <a:spcPct val="120000"/>
              </a:lnSpc>
            </a:pPr>
            <a:r>
              <a:rPr lang="hr-HR" sz="2900" dirty="0"/>
              <a:t>Do ozljede ligamenata najčešće dolazi kod </a:t>
            </a:r>
            <a:r>
              <a:rPr lang="hr-HR" sz="2900" dirty="0" err="1"/>
              <a:t>uvrnuća</a:t>
            </a:r>
            <a:r>
              <a:rPr lang="hr-HR" sz="2900" dirty="0"/>
              <a:t> (inverzije) stopala. </a:t>
            </a:r>
          </a:p>
          <a:p>
            <a:pPr>
              <a:lnSpc>
                <a:spcPct val="120000"/>
              </a:lnSpc>
            </a:pPr>
            <a:r>
              <a:rPr lang="hr-HR" sz="2900" dirty="0"/>
              <a:t>Podjela </a:t>
            </a:r>
            <a:r>
              <a:rPr lang="hr-HR" sz="2900" dirty="0" err="1"/>
              <a:t>ligamentarnih</a:t>
            </a:r>
            <a:r>
              <a:rPr lang="hr-HR" sz="2900" dirty="0"/>
              <a:t> ozljeda:</a:t>
            </a:r>
          </a:p>
          <a:p>
            <a:pPr>
              <a:lnSpc>
                <a:spcPct val="120000"/>
              </a:lnSpc>
            </a:pPr>
            <a:r>
              <a:rPr lang="hr-HR" sz="2900" b="1" dirty="0"/>
              <a:t>Prvi stupanj </a:t>
            </a:r>
            <a:r>
              <a:rPr lang="hr-HR" sz="2900" dirty="0"/>
              <a:t>– karakterizira ga istegnuće ligamenata bez vidljivog puknuća, edem i bol su minimalni ili ih nema, funkcija je obično uredna ili minimalno oštećena.</a:t>
            </a:r>
          </a:p>
          <a:p>
            <a:pPr>
              <a:lnSpc>
                <a:spcPct val="120000"/>
              </a:lnSpc>
            </a:pPr>
            <a:r>
              <a:rPr lang="hr-HR" sz="2900" b="1" dirty="0"/>
              <a:t>Drugi stupanj- </a:t>
            </a:r>
            <a:r>
              <a:rPr lang="hr-HR" sz="2900" dirty="0"/>
              <a:t>umjereno teško uganuće koje je karakterizirano izrazitijom boli, a prisutni su edem i ukočenost zgloba. Prisutna je djelomična ruptura </a:t>
            </a:r>
            <a:r>
              <a:rPr lang="hr-HR" sz="2900" dirty="0" err="1"/>
              <a:t>ligamentarnog</a:t>
            </a:r>
            <a:r>
              <a:rPr lang="hr-HR" sz="2900" dirty="0"/>
              <a:t> sustava. Potrebno je 2 do 3 mjeseca da se povrate potpuna snaga i stabilnost zgloba.</a:t>
            </a:r>
          </a:p>
          <a:p>
            <a:pPr>
              <a:lnSpc>
                <a:spcPct val="120000"/>
              </a:lnSpc>
            </a:pPr>
            <a:r>
              <a:rPr lang="hr-HR" sz="2900" b="1" dirty="0"/>
              <a:t>Treći stupanj</a:t>
            </a:r>
            <a:r>
              <a:rPr lang="hr-HR" sz="2900" dirty="0"/>
              <a:t>– najteži oblik uganuća karakteriziran jakom boli koja nakon početne prisutnosti može popustiti uslijed pucanja živčanih vlakana. Edem je velik i praćen intenzivnom ukočenošću zgloba. Prisutni su i znaci labavosti zgloba kao posljedica totalne rupture postraničnog kompleksa ligamenata i zglobne čahure.</a:t>
            </a:r>
          </a:p>
          <a:p>
            <a:pPr marL="0" indent="0">
              <a:lnSpc>
                <a:spcPct val="120000"/>
              </a:lnSpc>
              <a:buNone/>
            </a:pPr>
            <a:endParaRPr lang="hr-HR" sz="2900" dirty="0"/>
          </a:p>
          <a:p>
            <a:pPr>
              <a:lnSpc>
                <a:spcPct val="120000"/>
              </a:lnSpc>
            </a:pPr>
            <a:r>
              <a:rPr lang="hr-HR" sz="2900" dirty="0"/>
              <a:t>Luksacija gležnja je puno rjeđa ozljeda od distorzije. Do luksacije dolazi pri primjeni veće sile na zglob i gotovo je uvijek praćena frakturom koštanih dijelova </a:t>
            </a:r>
            <a:r>
              <a:rPr lang="hr-HR" sz="2900" dirty="0" err="1"/>
              <a:t>talokruralnog</a:t>
            </a:r>
            <a:r>
              <a:rPr lang="hr-HR" sz="2900" dirty="0"/>
              <a:t> zgloba.</a:t>
            </a:r>
          </a:p>
          <a:p>
            <a:endParaRPr lang="hr-HR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6900D37A-41A2-1FA6-9144-76762177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B92C-22B7-4C59-92E9-A215F5C0F6A3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630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FBD900-804F-491A-B2D4-FC8149555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48412"/>
            <a:ext cx="7886700" cy="532855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hr-HR" sz="2400" dirty="0"/>
              <a:t>Liječenje akutne ozljede I. i II. stupnja je funkcionalno konzervativno i dijeli se u tri faze:</a:t>
            </a:r>
          </a:p>
          <a:p>
            <a:pPr>
              <a:lnSpc>
                <a:spcPct val="170000"/>
              </a:lnSpc>
            </a:pPr>
            <a:r>
              <a:rPr lang="hr-HR" sz="2400" dirty="0"/>
              <a:t>1.	PRVA FAZA (48 sati od ozljede):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r-HR" sz="2400" dirty="0"/>
              <a:t>	</a:t>
            </a:r>
            <a:r>
              <a:rPr lang="hr-HR" sz="2400" dirty="0" err="1"/>
              <a:t>Rest</a:t>
            </a:r>
            <a:r>
              <a:rPr lang="hr-HR" sz="2400" dirty="0"/>
              <a:t> – odmor i pošteda od opterećenja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r-HR" sz="2400" dirty="0"/>
              <a:t>                 </a:t>
            </a:r>
            <a:r>
              <a:rPr lang="hr-HR" sz="2400" dirty="0" err="1"/>
              <a:t>Ice</a:t>
            </a:r>
            <a:r>
              <a:rPr lang="hr-HR" sz="2400" dirty="0"/>
              <a:t> - </a:t>
            </a:r>
            <a:r>
              <a:rPr lang="hr-HR" sz="2400" dirty="0" err="1"/>
              <a:t>krioterapija</a:t>
            </a:r>
            <a:endParaRPr lang="hr-HR" sz="2400" dirty="0"/>
          </a:p>
          <a:p>
            <a:pPr marL="0" indent="0">
              <a:lnSpc>
                <a:spcPct val="170000"/>
              </a:lnSpc>
              <a:buNone/>
            </a:pPr>
            <a:r>
              <a:rPr lang="hr-HR" sz="2400" dirty="0"/>
              <a:t>	</a:t>
            </a:r>
            <a:r>
              <a:rPr lang="hr-HR" sz="2400" dirty="0" err="1"/>
              <a:t>Compression</a:t>
            </a:r>
            <a:r>
              <a:rPr lang="hr-HR" sz="2400" dirty="0"/>
              <a:t> – kompresija elastičnim zavojem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r-HR" sz="2400" dirty="0"/>
              <a:t>	</a:t>
            </a:r>
            <a:r>
              <a:rPr lang="hr-HR" sz="2400" dirty="0" err="1"/>
              <a:t>Elevation</a:t>
            </a:r>
            <a:r>
              <a:rPr lang="hr-HR" sz="2400" dirty="0"/>
              <a:t> – horizontalni podignuti položaj noge zbog bolje drenaže i smanjenja edema gležnja.</a:t>
            </a:r>
          </a:p>
          <a:p>
            <a:pPr>
              <a:lnSpc>
                <a:spcPct val="170000"/>
              </a:lnSpc>
            </a:pPr>
            <a:r>
              <a:rPr lang="hr-HR" sz="2400" dirty="0"/>
              <a:t>2.	DRUGA FAZA (1-3 tjedna od ozljede) – zaštita ligamenata </a:t>
            </a:r>
            <a:r>
              <a:rPr lang="hr-HR" sz="2400" dirty="0" err="1"/>
              <a:t>ortozom</a:t>
            </a:r>
            <a:r>
              <a:rPr lang="hr-HR" sz="2400" dirty="0"/>
              <a:t> ili bandažom. </a:t>
            </a:r>
          </a:p>
          <a:p>
            <a:pPr>
              <a:lnSpc>
                <a:spcPct val="170000"/>
              </a:lnSpc>
            </a:pPr>
            <a:r>
              <a:rPr lang="hr-HR" sz="2400" dirty="0"/>
              <a:t>3.	TREĆA FAZA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r-HR" sz="2400" dirty="0"/>
              <a:t>               -  intenzivna fizioterapija koja ima za cilj istezanje i jačanje muskulature te povećanje i održavanje opsega pokreta. </a:t>
            </a:r>
            <a:r>
              <a:rPr lang="hr-HR" sz="2400" dirty="0" err="1"/>
              <a:t>Proprioceptivne</a:t>
            </a:r>
            <a:r>
              <a:rPr lang="hr-HR" sz="2400" dirty="0"/>
              <a:t> vježbe na balansnim platformama i uz pomoć </a:t>
            </a:r>
            <a:r>
              <a:rPr lang="hr-HR" sz="2400" dirty="0" err="1"/>
              <a:t>kinezioterapijskih</a:t>
            </a:r>
            <a:r>
              <a:rPr lang="hr-HR" sz="2400" dirty="0"/>
              <a:t> pomagala: lopte i elastične trake.</a:t>
            </a:r>
          </a:p>
          <a:p>
            <a:endParaRPr lang="hr-HR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516815B-4335-4555-BDAB-4E534D736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B92C-22B7-4C59-92E9-A215F5C0F6A3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9712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271F8BA8-A880-6DFD-3357-A2B742C16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04664"/>
            <a:ext cx="7886700" cy="5772299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r-HR"/>
              <a:t>Primjeri vježbi:</a:t>
            </a:r>
          </a:p>
          <a:p>
            <a:pPr>
              <a:lnSpc>
                <a:spcPct val="120000"/>
              </a:lnSpc>
            </a:pPr>
            <a:r>
              <a:rPr lang="hr-HR"/>
              <a:t>Aktivne vježbe za stopala i  nožne prste-  ležeći položaj</a:t>
            </a:r>
          </a:p>
          <a:p>
            <a:pPr>
              <a:lnSpc>
                <a:spcPct val="120000"/>
              </a:lnSpc>
            </a:pPr>
            <a:r>
              <a:rPr lang="hr-HR"/>
              <a:t>Vježbe uspostavljanja kontrole gležnja, u sjedećem položaju, na balansnoj dasci provodimo pokrete stopalima u smjeru </a:t>
            </a:r>
            <a:r>
              <a:rPr lang="hr-HR" err="1"/>
              <a:t>plantarne</a:t>
            </a:r>
            <a:r>
              <a:rPr lang="hr-HR"/>
              <a:t> i dorzalne fleksije, inverzije i </a:t>
            </a:r>
            <a:r>
              <a:rPr lang="hr-HR" err="1"/>
              <a:t>everzije</a:t>
            </a:r>
            <a:r>
              <a:rPr lang="hr-HR"/>
              <a:t>.</a:t>
            </a:r>
          </a:p>
          <a:p>
            <a:pPr>
              <a:lnSpc>
                <a:spcPct val="120000"/>
              </a:lnSpc>
            </a:pPr>
            <a:r>
              <a:rPr lang="hr-HR"/>
              <a:t>Bočno pomicanje koljena-  sjedeći  položaj</a:t>
            </a:r>
          </a:p>
          <a:p>
            <a:pPr>
              <a:lnSpc>
                <a:spcPct val="120000"/>
              </a:lnSpc>
            </a:pPr>
            <a:r>
              <a:rPr lang="hr-HR"/>
              <a:t>Vježbe abecede- sjedeći položaj</a:t>
            </a:r>
          </a:p>
          <a:p>
            <a:pPr>
              <a:lnSpc>
                <a:spcPct val="120000"/>
              </a:lnSpc>
            </a:pPr>
            <a:r>
              <a:rPr lang="hr-HR" err="1"/>
              <a:t>Samoistezanje</a:t>
            </a:r>
            <a:r>
              <a:rPr lang="hr-HR"/>
              <a:t> u smjeru inverzije- </a:t>
            </a:r>
            <a:r>
              <a:rPr lang="hr-HR" err="1"/>
              <a:t>everzije</a:t>
            </a:r>
            <a:r>
              <a:rPr lang="hr-HR"/>
              <a:t>  pomoću ručnika ili elastične trake</a:t>
            </a:r>
          </a:p>
          <a:p>
            <a:pPr>
              <a:lnSpc>
                <a:spcPct val="120000"/>
              </a:lnSpc>
            </a:pPr>
            <a:r>
              <a:rPr lang="hr-HR" err="1"/>
              <a:t>Samoistezanje</a:t>
            </a:r>
            <a:r>
              <a:rPr lang="hr-HR"/>
              <a:t> Ahilove tetive- bez opterećenja stopala  sjedeći položaj – ispružene noge</a:t>
            </a:r>
          </a:p>
          <a:p>
            <a:pPr>
              <a:lnSpc>
                <a:spcPct val="120000"/>
              </a:lnSpc>
            </a:pPr>
            <a:r>
              <a:rPr lang="hr-HR" err="1"/>
              <a:t>Samoistezanje</a:t>
            </a:r>
            <a:r>
              <a:rPr lang="hr-HR"/>
              <a:t> Ahilove tetive uz opterećenje stopala- stojeći</a:t>
            </a:r>
          </a:p>
          <a:p>
            <a:pPr>
              <a:lnSpc>
                <a:spcPct val="120000"/>
              </a:lnSpc>
            </a:pPr>
            <a:r>
              <a:rPr lang="hr-HR"/>
              <a:t>Vježbe jačanja mišića (naglasak je na jačanju </a:t>
            </a:r>
            <a:r>
              <a:rPr lang="hr-HR" err="1"/>
              <a:t>peronealne</a:t>
            </a:r>
            <a:r>
              <a:rPr lang="hr-HR"/>
              <a:t> muskulature);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/>
              <a:t> početi statičkim vježbama u sjedećem položaju: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/>
              <a:t> pritisci unutarnjim rubom stopala o stopalo,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/>
              <a:t> zatim vanjskim rubom stopala pritisci o zid,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/>
              <a:t> petom zdrave noge davati otpor na pokret dorzalne fleksije; </a:t>
            </a:r>
          </a:p>
          <a:p>
            <a:pPr>
              <a:lnSpc>
                <a:spcPct val="120000"/>
              </a:lnSpc>
            </a:pPr>
            <a:r>
              <a:rPr lang="hr-HR"/>
              <a:t>nastavljamo s dinamičkim vježbama protiv otpora elastične trake,</a:t>
            </a:r>
          </a:p>
          <a:p>
            <a:pPr>
              <a:lnSpc>
                <a:spcPct val="120000"/>
              </a:lnSpc>
            </a:pPr>
            <a:r>
              <a:rPr lang="hr-HR"/>
              <a:t> za jačanje malih mišića stopala provodimo nabiranje plahte, hvatanje sitnih predmeta, a za jačanje </a:t>
            </a:r>
            <a:r>
              <a:rPr lang="hr-HR" err="1"/>
              <a:t>plantarnih</a:t>
            </a:r>
            <a:r>
              <a:rPr lang="hr-HR"/>
              <a:t> fleksora provodimo podizanje na prste, hod na prstima, petama,  vanjskom i unutarnjem rubu stopala.</a:t>
            </a:r>
          </a:p>
          <a:p>
            <a:pPr>
              <a:lnSpc>
                <a:spcPct val="120000"/>
              </a:lnSpc>
            </a:pPr>
            <a:r>
              <a:rPr lang="hr-HR"/>
              <a:t>Vježbe </a:t>
            </a:r>
            <a:r>
              <a:rPr lang="hr-HR" err="1"/>
              <a:t>propriocepcije</a:t>
            </a:r>
            <a:r>
              <a:rPr lang="hr-HR"/>
              <a:t> i balansa- započinju kad je osoba spremna bez boli opteretiti bolesnu nogu,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/>
              <a:t>Primjer: vježbe na balansnoj dasci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r-HR"/>
              <a:t>Vježbe za stabilizaciju (stojeći položaj na balansnoj dasci)- pacijentu pružati otpor preko štapa.</a:t>
            </a:r>
          </a:p>
          <a:p>
            <a:endParaRPr lang="hr-HR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82CD269C-6C2E-3679-3FA2-471114113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B92C-22B7-4C59-92E9-A215F5C0F6A3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6507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AB5AC4A8-A51E-4AD8-A4D3-A8005C13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6978781" cy="71895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600" b="1" dirty="0"/>
              <a:t> </a:t>
            </a:r>
            <a:br>
              <a:rPr lang="hr-HR" sz="3600" b="1" dirty="0"/>
            </a:br>
            <a:r>
              <a:rPr lang="hr-HR" sz="3600" b="1" dirty="0"/>
              <a:t>IŠČAŠENJE RAMENA</a:t>
            </a:r>
            <a:br>
              <a:rPr lang="hr-HR" sz="3600" b="1" dirty="0"/>
            </a:br>
            <a:endParaRPr lang="hr-HR" dirty="0"/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4758B1E2-9F9B-35AA-FF3B-70A23FB0A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78351"/>
            <a:ext cx="7886700" cy="51780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hr-HR" sz="2600" dirty="0"/>
              <a:t>Karakterizira ga promjena veličine zgloba, promjena osi dislocirane ruke i neprirodan položaj. Pokreti u zglobu su ograničeni.</a:t>
            </a:r>
          </a:p>
          <a:p>
            <a:pPr>
              <a:lnSpc>
                <a:spcPct val="120000"/>
              </a:lnSpc>
            </a:pPr>
            <a:r>
              <a:rPr lang="hr-HR" sz="2600" dirty="0"/>
              <a:t>Često iščašenje ramena  prate oštećenja mekih tkiva, </a:t>
            </a:r>
            <a:r>
              <a:rPr lang="hr-HR" sz="2600" dirty="0" err="1"/>
              <a:t>brahialnog</a:t>
            </a:r>
            <a:r>
              <a:rPr lang="hr-HR" sz="2600" dirty="0"/>
              <a:t> pleksusa, aksilarnog živca i </a:t>
            </a:r>
            <a:r>
              <a:rPr lang="hr-HR" sz="2600" dirty="0" err="1"/>
              <a:t>muskulokutanog</a:t>
            </a:r>
            <a:r>
              <a:rPr lang="hr-HR" sz="2600" dirty="0"/>
              <a:t> živca. Uz iščašenje ramenog zgloba česta je i ozljeda velikog </a:t>
            </a:r>
            <a:r>
              <a:rPr lang="hr-HR" sz="2600" dirty="0" err="1"/>
              <a:t>tuberkula</a:t>
            </a:r>
            <a:r>
              <a:rPr lang="hr-HR" sz="2600" dirty="0"/>
              <a:t> nadlaktične kosti.</a:t>
            </a:r>
          </a:p>
          <a:p>
            <a:pPr>
              <a:lnSpc>
                <a:spcPct val="120000"/>
              </a:lnSpc>
            </a:pPr>
            <a:r>
              <a:rPr lang="hr-HR" sz="2600" dirty="0"/>
              <a:t>Liječenje se provodi postupkom repozicije, zatim imobilizacijom u trajanju od 4 tjedna.</a:t>
            </a:r>
          </a:p>
          <a:p>
            <a:pPr>
              <a:lnSpc>
                <a:spcPct val="120000"/>
              </a:lnSpc>
            </a:pPr>
            <a:r>
              <a:rPr lang="hr-HR" sz="2600" dirty="0"/>
              <a:t>Po skidanju imobilizacije pristupa se rehabilitaciji u kojoj značajno mjesto zauzima kineziterapija. Osnovni cilj kineziterapije je osigurati funkciju ramenog zgloba u aktivnostima svakodnevnog života.</a:t>
            </a:r>
          </a:p>
          <a:p>
            <a:pPr>
              <a:lnSpc>
                <a:spcPct val="120000"/>
              </a:lnSpc>
            </a:pPr>
            <a:r>
              <a:rPr lang="hr-HR" sz="2600" dirty="0"/>
              <a:t> Započinje se sa statičkim vježbama, koje se mogu provoditi i tijekom imobilizacije, zatim nastavljamo s potpomognutim, postupno povećavajući opterećenje. U ranoj fazi rehabilitacije nije dozvoljena </a:t>
            </a:r>
            <a:r>
              <a:rPr lang="hr-HR" sz="2600" dirty="0" err="1"/>
              <a:t>trakcija</a:t>
            </a:r>
            <a:r>
              <a:rPr lang="hr-HR" sz="2600" dirty="0"/>
              <a:t> ni </a:t>
            </a:r>
            <a:r>
              <a:rPr lang="hr-HR" sz="2600" dirty="0" err="1"/>
              <a:t>pendularne</a:t>
            </a:r>
            <a:r>
              <a:rPr lang="hr-HR" sz="2600" dirty="0"/>
              <a:t> vježbe.</a:t>
            </a:r>
          </a:p>
          <a:p>
            <a:pPr>
              <a:lnSpc>
                <a:spcPct val="120000"/>
              </a:lnSpc>
            </a:pPr>
            <a:r>
              <a:rPr lang="hr-HR" sz="2600" dirty="0"/>
              <a:t>Zadatci:</a:t>
            </a:r>
          </a:p>
          <a:p>
            <a:pPr>
              <a:lnSpc>
                <a:spcPct val="120000"/>
              </a:lnSpc>
            </a:pPr>
            <a:r>
              <a:rPr lang="hr-HR" sz="2600" dirty="0"/>
              <a:t>Prikaži potpomognute i statičke vježbe za rame</a:t>
            </a:r>
          </a:p>
          <a:p>
            <a:pPr>
              <a:lnSpc>
                <a:spcPct val="120000"/>
              </a:lnSpc>
            </a:pPr>
            <a:r>
              <a:rPr lang="hr-HR" sz="2600" dirty="0"/>
              <a:t>Prikaži </a:t>
            </a:r>
            <a:r>
              <a:rPr lang="hr-HR" sz="2600" dirty="0" err="1"/>
              <a:t>pendularne</a:t>
            </a:r>
            <a:r>
              <a:rPr lang="hr-HR" sz="2600" dirty="0"/>
              <a:t> vježbe za rame</a:t>
            </a:r>
          </a:p>
          <a:p>
            <a:pPr>
              <a:lnSpc>
                <a:spcPct val="120000"/>
              </a:lnSpc>
            </a:pPr>
            <a:r>
              <a:rPr lang="hr-HR" sz="2600" dirty="0"/>
              <a:t>Osmisli primjere </a:t>
            </a:r>
            <a:r>
              <a:rPr lang="hr-HR" sz="2600" dirty="0" err="1"/>
              <a:t>proprioceptivnih</a:t>
            </a:r>
            <a:r>
              <a:rPr lang="hr-HR" sz="2600" dirty="0"/>
              <a:t> vježbi za rame uz pomoć lopte i elastične trake</a:t>
            </a:r>
          </a:p>
          <a:p>
            <a:pPr>
              <a:lnSpc>
                <a:spcPct val="120000"/>
              </a:lnSpc>
            </a:pPr>
            <a:r>
              <a:rPr lang="hr-HR" sz="2600" dirty="0"/>
              <a:t>Provedi dvije vježbe za rame: jednu kao vježbu otvorenog kinetičkog lanca, a jednu kao primjer zatvorenog kinetičkog lanca.</a:t>
            </a:r>
          </a:p>
          <a:p>
            <a:endParaRPr lang="hr-HR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786B7361-D367-3E29-5B02-81895A5BD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B92C-22B7-4C59-92E9-A215F5C0F6A3}" type="slidenum">
              <a:rPr lang="hr-HR" smtClean="0"/>
              <a:pPr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6575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ocument 2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266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DC9FEBF-880E-49B6-DCC2-5350B4E4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Proces cijeljenja ligamenta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A31CEB74-35E8-4D38-90D6-91ED81638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5949" y="1631638"/>
            <a:ext cx="5510653" cy="3595700"/>
          </a:xfrm>
          <a:prstGeom prst="rect">
            <a:avLst/>
          </a:prstGeom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79E49F4-4C4F-3833-48B9-59236B138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0"/>
            <a:ext cx="447071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C80BE9E-2350-2793-3911-6AE8F1A8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4857" y="6356350"/>
            <a:ext cx="469082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C2D9B92C-22B7-4C59-92E9-A215F5C0F6A3}" type="slidenum">
              <a:rPr lang="en-US" sz="1200" smtClean="0"/>
              <a:pPr algn="l">
                <a:spcAft>
                  <a:spcPts val="600"/>
                </a:spcAft>
              </a:pPr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1043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slov 5"/>
          <p:cNvSpPr>
            <a:spLocks noGrp="1"/>
          </p:cNvSpPr>
          <p:nvPr>
            <p:ph type="ctrTitle"/>
          </p:nvPr>
        </p:nvSpPr>
        <p:spPr>
          <a:xfrm>
            <a:off x="482601" y="643467"/>
            <a:ext cx="3465438" cy="4567137"/>
          </a:xfrm>
        </p:spPr>
        <p:txBody>
          <a:bodyPr>
            <a:normAutofit/>
          </a:bodyPr>
          <a:lstStyle/>
          <a:p>
            <a:pPr algn="l"/>
            <a:r>
              <a:rPr lang="hr-HR" sz="3800" b="1"/>
              <a:t>OZLJEDE MIŠIĆA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4E7F63-91C9-3300-0307-9AB24D025C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99" r="26446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2D9B92C-22B7-4C59-92E9-A215F5C0F6A3}" type="slidenum">
              <a:rPr lang="hr-H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hr-HR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hr-HR" sz="4700"/>
              <a:t>OZLJEDE MIŠIĆA MOGU BITI: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r>
              <a:rPr lang="hr-HR" sz="2400" b="1" u="sng"/>
              <a:t>Površinska ili duboka kontuzija (nagnječenje)</a:t>
            </a:r>
          </a:p>
          <a:p>
            <a:pPr marL="514350" indent="-514350">
              <a:buFontTx/>
              <a:buChar char="-"/>
            </a:pPr>
            <a:r>
              <a:rPr lang="hr-HR" sz="2400"/>
              <a:t>stupanj oštećenja ovisi o snazi udarca, </a:t>
            </a:r>
          </a:p>
          <a:p>
            <a:pPr marL="514350" indent="-514350">
              <a:buFontTx/>
              <a:buChar char="-"/>
            </a:pPr>
            <a:r>
              <a:rPr lang="hr-HR" sz="2400"/>
              <a:t>javlja se hematom, bol i oteklina.</a:t>
            </a:r>
          </a:p>
          <a:p>
            <a:r>
              <a:rPr lang="hr-HR" sz="2400"/>
              <a:t> </a:t>
            </a:r>
            <a:r>
              <a:rPr lang="hr-HR" sz="2400" b="1" u="sng"/>
              <a:t>Istegnuće (</a:t>
            </a:r>
            <a:r>
              <a:rPr lang="hr-HR" sz="2400" b="1" u="sng" err="1"/>
              <a:t>distenzija</a:t>
            </a:r>
            <a:r>
              <a:rPr lang="hr-HR" sz="2400" b="1" u="sng"/>
              <a:t>)</a:t>
            </a:r>
          </a:p>
          <a:p>
            <a:pPr>
              <a:buFontTx/>
              <a:buChar char="-"/>
            </a:pPr>
            <a:r>
              <a:rPr lang="hr-HR" sz="2400"/>
              <a:t>nema promjena u anatomskoj strukturi,</a:t>
            </a:r>
          </a:p>
          <a:p>
            <a:pPr>
              <a:buFontTx/>
              <a:buChar char="-"/>
            </a:pPr>
            <a:r>
              <a:rPr lang="hr-HR" sz="2400"/>
              <a:t>uzrokuje prolazno smanjen tonus i oslabljenu funkciju, trajno ne ometa aktivnost sportaša</a:t>
            </a:r>
          </a:p>
          <a:p>
            <a:pPr marL="0" indent="0">
              <a:buNone/>
            </a:pPr>
            <a:endParaRPr lang="hr-HR" sz="240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2D9B92C-22B7-4C59-92E9-A215F5C0F6A3}" type="slidenum">
              <a:rPr lang="hr-HR" smtClean="0"/>
              <a:pPr>
                <a:spcAft>
                  <a:spcPts val="600"/>
                </a:spcAft>
              </a:pPr>
              <a:t>21</a:t>
            </a:fld>
            <a:endParaRPr lang="hr-H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56495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611561" y="1268760"/>
            <a:ext cx="3960440" cy="48339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1600"/>
              <a:t> </a:t>
            </a:r>
            <a:r>
              <a:rPr lang="hr-HR" sz="1900" b="1" u="sng" err="1"/>
              <a:t>Laceracija</a:t>
            </a:r>
            <a:r>
              <a:rPr lang="hr-HR" sz="1900" b="1" u="sng"/>
              <a:t> ili puknuće manjeg broja mišićnih vlakana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hr-HR" sz="1900"/>
              <a:t>Dolazi do promjena u anatomskoj strukturi u jednom dijelu mišića,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hr-HR" sz="1900"/>
              <a:t>Praćeno je krvarenjem i stvaranjem manjeg hematoma</a:t>
            </a:r>
          </a:p>
          <a:p>
            <a:pPr>
              <a:lnSpc>
                <a:spcPct val="100000"/>
              </a:lnSpc>
            </a:pPr>
            <a:endParaRPr lang="hr-HR" sz="1900" b="1" u="sng"/>
          </a:p>
          <a:p>
            <a:pPr>
              <a:lnSpc>
                <a:spcPct val="100000"/>
              </a:lnSpc>
            </a:pPr>
            <a:r>
              <a:rPr lang="hr-HR" sz="1900" b="1" u="sng"/>
              <a:t>Djelomična ili potpuna ruptura- razdor (puknuće) mišića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hr-HR" sz="1900"/>
              <a:t>Promjena anatomske strukture,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hr-HR" sz="1900"/>
              <a:t>ozljeda se može napipati,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hr-HR" sz="1900"/>
              <a:t>nastaje hematom,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hr-HR" sz="1900"/>
              <a:t>izražena bol i gubitak funkcije.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E192EAD-E931-47C6-AA36-92654534D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457" y="1934423"/>
            <a:ext cx="3553238" cy="3011369"/>
          </a:xfrm>
          <a:prstGeom prst="rect">
            <a:avLst/>
          </a:prstGeo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2D9B92C-22B7-4C59-92E9-A215F5C0F6A3}" type="slidenum">
              <a:rPr lang="hr-HR" smtClean="0"/>
              <a:pPr>
                <a:spcAft>
                  <a:spcPts val="600"/>
                </a:spcAft>
              </a:pPr>
              <a:t>22</a:t>
            </a:fld>
            <a:endParaRPr lang="hr-H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56495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2775" y="609600"/>
            <a:ext cx="3588597" cy="1330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Liječenje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592707" y="1940440"/>
            <a:ext cx="3588596" cy="416224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 defTabSz="914400">
              <a:lnSpc>
                <a:spcPct val="110000"/>
              </a:lnSpc>
            </a:pPr>
            <a:r>
              <a:rPr lang="hr-HR" sz="2000"/>
              <a:t>Odvija se kroz tri faze:</a:t>
            </a:r>
            <a:br>
              <a:rPr lang="hr-HR" sz="2000"/>
            </a:br>
            <a:r>
              <a:rPr lang="hr-HR" sz="2000"/>
              <a:t>1. AKUTNA FAZA (početno mirovanje: smanjuje se bol i krvarenje u mišiću).</a:t>
            </a:r>
          </a:p>
          <a:p>
            <a:pPr indent="-228600" defTabSz="914400">
              <a:lnSpc>
                <a:spcPct val="110000"/>
              </a:lnSpc>
            </a:pPr>
            <a:r>
              <a:rPr lang="hr-HR" sz="2000"/>
              <a:t>2. FAZA RESORPCIJE (karakterizira je početak provođenja vježbi kroz lagane pokrete koji ne smiju biti bolni).</a:t>
            </a:r>
          </a:p>
          <a:p>
            <a:pPr indent="-228600" defTabSz="914400">
              <a:lnSpc>
                <a:spcPct val="110000"/>
              </a:lnSpc>
            </a:pPr>
            <a:r>
              <a:rPr lang="hr-HR" sz="2000"/>
              <a:t>3. FAZA STVARANJA OŽILJKA (faza u kojoj se provodi aktivno vježbanje, vježbe istezanja, masaža i druge </a:t>
            </a:r>
            <a:r>
              <a:rPr lang="hr-HR" sz="2000" err="1"/>
              <a:t>fiziot</a:t>
            </a:r>
            <a:r>
              <a:rPr lang="hr-HR" sz="2000"/>
              <a:t>. procedure).</a:t>
            </a:r>
          </a:p>
        </p:txBody>
      </p:sp>
      <p:pic>
        <p:nvPicPr>
          <p:cNvPr id="6" name="Slika 5" descr="Slika na kojoj se prikazuje ukrasni isječci, plivanje, crtić&#10;&#10;Opis je automatski generiran">
            <a:extLst>
              <a:ext uri="{FF2B5EF4-FFF2-40B4-BE49-F238E27FC236}">
                <a16:creationId xmlns:a16="http://schemas.microsoft.com/office/drawing/2014/main" id="{E573D064-96CB-4270-B352-523D834F0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457" y="2148471"/>
            <a:ext cx="3553238" cy="2583273"/>
          </a:xfrm>
          <a:prstGeom prst="rect">
            <a:avLst/>
          </a:prstGeom>
          <a:noFill/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D9B92C-22B7-4C59-92E9-A215F5C0F6A3}" type="slidenum">
              <a:rPr lang="en-US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037543F4-2DF3-AD66-D378-49146EFD3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764704"/>
            <a:ext cx="7903790" cy="5412259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hr-HR" dirty="0"/>
              <a:t>Vježbanje treba započeti postepeno i oprezno.</a:t>
            </a:r>
          </a:p>
          <a:p>
            <a:pPr>
              <a:lnSpc>
                <a:spcPct val="100000"/>
              </a:lnSpc>
            </a:pPr>
            <a:r>
              <a:rPr lang="hr-HR" dirty="0"/>
              <a:t> Započinje se izometričkim vježbanjem, nakon kojeg slijedi </a:t>
            </a:r>
            <a:r>
              <a:rPr lang="hr-HR" dirty="0" err="1"/>
              <a:t>izotoničko</a:t>
            </a:r>
            <a:r>
              <a:rPr lang="hr-HR" dirty="0"/>
              <a:t> vježbanje i na kraju </a:t>
            </a:r>
            <a:r>
              <a:rPr lang="hr-HR" dirty="0" err="1"/>
              <a:t>izokinetičko</a:t>
            </a:r>
            <a:r>
              <a:rPr lang="hr-HR" dirty="0"/>
              <a:t> vježbanje kada se ono može provoditi bez prisustva boli (</a:t>
            </a:r>
            <a:r>
              <a:rPr lang="hr-HR" dirty="0" err="1"/>
              <a:t>Järvinen</a:t>
            </a:r>
            <a:r>
              <a:rPr lang="hr-HR" dirty="0"/>
              <a:t> i sur., 2005).</a:t>
            </a:r>
          </a:p>
          <a:p>
            <a:pPr>
              <a:lnSpc>
                <a:spcPct val="100000"/>
              </a:lnSpc>
            </a:pPr>
            <a:r>
              <a:rPr lang="hr-HR" dirty="0"/>
              <a:t> U </a:t>
            </a:r>
            <a:r>
              <a:rPr lang="hr-HR" dirty="0" err="1"/>
              <a:t>subakutnoj</a:t>
            </a:r>
            <a:r>
              <a:rPr lang="hr-HR" dirty="0"/>
              <a:t>, tj. drugoj fazi terapije, kada je krvarenje mišića zaustavljeno, cilj je povećati protok krvi na mjestu ozljede radi što bržeg smanjivanja hematoma te radi ubrzanja cijeljenja. </a:t>
            </a:r>
          </a:p>
          <a:p>
            <a:pPr>
              <a:lnSpc>
                <a:spcPct val="100000"/>
              </a:lnSpc>
            </a:pPr>
            <a:r>
              <a:rPr lang="hr-HR" dirty="0" err="1"/>
              <a:t>Subakutna</a:t>
            </a:r>
            <a:r>
              <a:rPr lang="hr-HR" dirty="0"/>
              <a:t> faza traje od 3. do 7. dana, provodi se elektrostimulacija mišića kojom se nastoji smanjiti </a:t>
            </a:r>
            <a:r>
              <a:rPr lang="hr-HR" dirty="0" err="1"/>
              <a:t>hipotrofija</a:t>
            </a:r>
            <a:r>
              <a:rPr lang="hr-HR" dirty="0"/>
              <a:t>, ultrazvučna terapija i drugi analgetski tretmani.</a:t>
            </a:r>
          </a:p>
          <a:p>
            <a:pPr>
              <a:lnSpc>
                <a:spcPct val="100000"/>
              </a:lnSpc>
            </a:pPr>
            <a:r>
              <a:rPr lang="hr-HR" dirty="0"/>
              <a:t> Progresija u uvođenju tretmana i početka provođenja vježbi je individualna i određena je prisustvom boli i funkcijom. Generalno, naglašen je veći broj ponavljanja i manja opterećenja </a:t>
            </a:r>
            <a:r>
              <a:rPr lang="hr-HR"/>
              <a:t>pri vježbanju u </a:t>
            </a:r>
            <a:r>
              <a:rPr lang="hr-HR" dirty="0"/>
              <a:t>ovoj fazi oporavka. Opterećenje postepeno raste, a broj ponavljanja se smanjuje.</a:t>
            </a:r>
          </a:p>
          <a:p>
            <a:pPr>
              <a:lnSpc>
                <a:spcPct val="100000"/>
              </a:lnSpc>
            </a:pPr>
            <a:r>
              <a:rPr lang="hr-HR" dirty="0"/>
              <a:t>Nakon </a:t>
            </a:r>
            <a:r>
              <a:rPr lang="hr-HR" dirty="0" err="1"/>
              <a:t>subakutne</a:t>
            </a:r>
            <a:r>
              <a:rPr lang="hr-HR" dirty="0"/>
              <a:t> faze slijedi faza oporavka odnosno funkcionalna faza u kojoj se postepeno uvode i primjenjuju programi za daljnji razvoj jakosti.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3FBC3F4-2812-0EF2-9DEF-5C6AA29B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B92C-22B7-4C59-92E9-A215F5C0F6A3}" type="slidenum">
              <a:rPr lang="hr-HR" smtClean="0"/>
              <a:pPr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0844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77D1C19-D611-466F-81F0-C299DDCF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2D9B92C-22B7-4C59-92E9-A215F5C0F6A3}" type="slidenum">
              <a:rPr lang="hr-HR" smtClean="0"/>
              <a:pPr>
                <a:spcAft>
                  <a:spcPts val="600"/>
                </a:spcAft>
              </a:pPr>
              <a:t>25</a:t>
            </a:fld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1A5E266-947F-48B9-BA4D-0A473B87F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64704"/>
            <a:ext cx="7643192" cy="4490375"/>
          </a:xfrm>
          <a:prstGeom prst="rect">
            <a:avLst/>
          </a:prstGeom>
          <a:noFill/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0C506018-EA38-CE3C-9894-0CFE3DB7FE8D}"/>
              </a:ext>
            </a:extLst>
          </p:cNvPr>
          <p:cNvSpPr txBox="1"/>
          <p:nvPr/>
        </p:nvSpPr>
        <p:spPr>
          <a:xfrm>
            <a:off x="2411760" y="5710020"/>
            <a:ext cx="5328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>
                <a:hlinkClick r:id="rId3"/>
              </a:rPr>
              <a:t>https://youtu.be/H6QAnTCQY-o?feature=shared</a:t>
            </a:r>
            <a:endParaRPr lang="hr-HR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9710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08771169-210F-01F8-0FC9-5EFBDA267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POSLIJEOPERACIJSKA REHABILITACIJA NAKON</a:t>
            </a:r>
            <a:br>
              <a:rPr lang="hr-HR"/>
            </a:br>
            <a:r>
              <a:rPr lang="hr-HR"/>
              <a:t>FIKSACIJE DISTALNE TETIVE BICEPSA</a:t>
            </a:r>
            <a:br>
              <a:rPr lang="hr-HR"/>
            </a:br>
            <a:r>
              <a:rPr lang="hr-HR"/>
              <a:t>1- 3 tjedna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B90814EC-3230-2A39-5EDD-8A3F29254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r-HR" err="1"/>
              <a:t>ortoza</a:t>
            </a:r>
            <a:r>
              <a:rPr lang="hr-HR"/>
              <a:t> za lakat zaključana na 90° u neutralnom položaju podlaktice</a:t>
            </a:r>
          </a:p>
          <a:p>
            <a:pPr>
              <a:lnSpc>
                <a:spcPct val="100000"/>
              </a:lnSpc>
            </a:pPr>
            <a:r>
              <a:rPr lang="hr-HR"/>
              <a:t>vježbe cirkulacije operirane ruke (trajanje 20 minuta3 min ruka u povišenom položaju iznad razine srca, 1 min spustiti, 5 izmjena,2-3X dnevno) </a:t>
            </a:r>
          </a:p>
          <a:p>
            <a:pPr>
              <a:lnSpc>
                <a:spcPct val="100000"/>
              </a:lnSpc>
            </a:pPr>
            <a:r>
              <a:rPr lang="hr-HR"/>
              <a:t>ne dopušta se </a:t>
            </a:r>
            <a:r>
              <a:rPr lang="hr-HR" err="1"/>
              <a:t>pronacija</a:t>
            </a:r>
            <a:r>
              <a:rPr lang="hr-HR"/>
              <a:t> i supinacija podlaktice (okretanje dlana od lica i k licu) </a:t>
            </a:r>
          </a:p>
          <a:p>
            <a:pPr>
              <a:lnSpc>
                <a:spcPct val="100000"/>
              </a:lnSpc>
            </a:pPr>
            <a:r>
              <a:rPr lang="hr-HR"/>
              <a:t>vježbe šake i prstiju </a:t>
            </a:r>
          </a:p>
          <a:p>
            <a:pPr>
              <a:lnSpc>
                <a:spcPct val="100000"/>
              </a:lnSpc>
            </a:pPr>
            <a:r>
              <a:rPr lang="hr-HR"/>
              <a:t>aktivne vježbe ramenog obruča </a:t>
            </a:r>
          </a:p>
          <a:p>
            <a:pPr>
              <a:lnSpc>
                <a:spcPct val="100000"/>
              </a:lnSpc>
            </a:pPr>
            <a:r>
              <a:rPr lang="hr-HR"/>
              <a:t> </a:t>
            </a:r>
            <a:r>
              <a:rPr lang="hr-HR" err="1"/>
              <a:t>ortozu</a:t>
            </a:r>
            <a:r>
              <a:rPr lang="hr-HR"/>
              <a:t> ukloniti za potrebe osobne higijene pazeći na položaj podlaktice </a:t>
            </a:r>
          </a:p>
          <a:p>
            <a:pPr>
              <a:lnSpc>
                <a:spcPct val="100000"/>
              </a:lnSpc>
            </a:pPr>
            <a:r>
              <a:rPr lang="hr-HR"/>
              <a:t>10.- 12. ti dan šavovi ex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2018B9D5-313D-0B11-F0C4-4B7C42902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B92C-22B7-4C59-92E9-A215F5C0F6A3}" type="slidenum">
              <a:rPr lang="hr-HR" smtClean="0"/>
              <a:pPr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717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7B1ECA-0E56-61C4-DCE1-8317AB9A8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5519639"/>
          </a:xfrm>
        </p:spPr>
        <p:txBody>
          <a:bodyPr>
            <a:normAutofit fontScale="92500" lnSpcReduction="10000"/>
          </a:bodyPr>
          <a:lstStyle/>
          <a:p>
            <a:r>
              <a:rPr lang="hr-HR" u="sng"/>
              <a:t>3. tjedan</a:t>
            </a:r>
          </a:p>
          <a:p>
            <a:r>
              <a:rPr lang="hr-HR" err="1"/>
              <a:t>ortozu</a:t>
            </a:r>
            <a:r>
              <a:rPr lang="hr-HR"/>
              <a:t> otključati na 90°- puna fleksija </a:t>
            </a:r>
          </a:p>
          <a:p>
            <a:r>
              <a:rPr lang="hr-HR"/>
              <a:t>postupno PASIVNE vježbe fleksije prema punom opsegu </a:t>
            </a:r>
          </a:p>
          <a:p>
            <a:r>
              <a:rPr lang="hr-HR"/>
              <a:t>izometričke vježbe jačanja tricepsa </a:t>
            </a:r>
          </a:p>
          <a:p>
            <a:r>
              <a:rPr lang="hr-HR"/>
              <a:t>aktivne vježbe šake i ramenog obruča </a:t>
            </a:r>
          </a:p>
          <a:p>
            <a:r>
              <a:rPr lang="hr-HR"/>
              <a:t>vježbe cirkulacije </a:t>
            </a:r>
          </a:p>
          <a:p>
            <a:r>
              <a:rPr lang="hr-HR"/>
              <a:t>PASIVNA fleksija , </a:t>
            </a:r>
          </a:p>
          <a:p>
            <a:r>
              <a:rPr lang="hr-HR"/>
              <a:t>AKTIVNA ekstenzija u zadanom opsegu</a:t>
            </a:r>
          </a:p>
          <a:p>
            <a:pPr marL="0" indent="0">
              <a:buNone/>
            </a:pPr>
            <a:r>
              <a:rPr lang="hr-HR" u="sng"/>
              <a:t> 4. TJEDAN </a:t>
            </a:r>
          </a:p>
          <a:p>
            <a:r>
              <a:rPr lang="hr-HR" err="1"/>
              <a:t>ortozu</a:t>
            </a:r>
            <a:r>
              <a:rPr lang="hr-HR"/>
              <a:t> otključati na 60°- puna fleksija</a:t>
            </a:r>
          </a:p>
          <a:p>
            <a:r>
              <a:rPr lang="hr-HR"/>
              <a:t> PASIVNA fleksija,</a:t>
            </a:r>
          </a:p>
          <a:p>
            <a:r>
              <a:rPr lang="hr-HR"/>
              <a:t> AKTIVNA ekstenzija u zadanom opsegu</a:t>
            </a:r>
          </a:p>
          <a:p>
            <a:r>
              <a:rPr lang="hr-HR"/>
              <a:t> </a:t>
            </a:r>
            <a:r>
              <a:rPr lang="hr-HR" u="sng"/>
              <a:t>5.TJEDAN </a:t>
            </a:r>
          </a:p>
          <a:p>
            <a:r>
              <a:rPr lang="hr-HR" err="1"/>
              <a:t>ortozu</a:t>
            </a:r>
            <a:r>
              <a:rPr lang="hr-HR"/>
              <a:t> zaključati na 30°-puna fleksija </a:t>
            </a:r>
          </a:p>
          <a:p>
            <a:r>
              <a:rPr lang="hr-HR"/>
              <a:t>PASIVNA i ASISTIRANA fleksija ,</a:t>
            </a:r>
          </a:p>
          <a:p>
            <a:r>
              <a:rPr lang="hr-HR"/>
              <a:t> AKTIVNA ekstenzija u zadanom opsegu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6E4AC51-1E39-FCE7-6B5A-483E1ED0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B92C-22B7-4C59-92E9-A215F5C0F6A3}" type="slidenum">
              <a:rPr lang="hr-HR" smtClean="0"/>
              <a:pPr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4064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0E33864-EB68-D9E5-9261-6671302A4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04664"/>
            <a:ext cx="7886700" cy="5772299"/>
          </a:xfrm>
        </p:spPr>
        <p:txBody>
          <a:bodyPr>
            <a:normAutofit lnSpcReduction="10000"/>
          </a:bodyPr>
          <a:lstStyle/>
          <a:p>
            <a:r>
              <a:rPr lang="hr-HR" u="sng"/>
              <a:t>6. TJEDAN </a:t>
            </a:r>
          </a:p>
          <a:p>
            <a:r>
              <a:rPr lang="hr-HR"/>
              <a:t>ukloniti </a:t>
            </a:r>
            <a:r>
              <a:rPr lang="hr-HR" err="1"/>
              <a:t>ortozu</a:t>
            </a:r>
            <a:r>
              <a:rPr lang="hr-HR"/>
              <a:t> </a:t>
            </a:r>
          </a:p>
          <a:p>
            <a:r>
              <a:rPr lang="hr-HR"/>
              <a:t> individualne vježbe s ciljem postizanja punog opsega pokreta (FX, EX ,</a:t>
            </a:r>
            <a:r>
              <a:rPr lang="hr-HR" err="1"/>
              <a:t>pronacija</a:t>
            </a:r>
            <a:r>
              <a:rPr lang="hr-HR"/>
              <a:t>, supinacija) </a:t>
            </a:r>
          </a:p>
          <a:p>
            <a:r>
              <a:rPr lang="hr-HR"/>
              <a:t>ASISTIRANA i AKTIVNA fleksija</a:t>
            </a:r>
          </a:p>
          <a:p>
            <a:r>
              <a:rPr lang="hr-HR"/>
              <a:t> PASIVNA i ASISTIRANA supinacija i </a:t>
            </a:r>
            <a:r>
              <a:rPr lang="hr-HR" err="1"/>
              <a:t>pronacija</a:t>
            </a:r>
            <a:r>
              <a:rPr lang="hr-HR"/>
              <a:t> podlaktice </a:t>
            </a:r>
          </a:p>
          <a:p>
            <a:r>
              <a:rPr lang="hr-HR"/>
              <a:t> vježbe u bazenu</a:t>
            </a:r>
          </a:p>
          <a:p>
            <a:r>
              <a:rPr lang="hr-HR"/>
              <a:t> </a:t>
            </a:r>
            <a:r>
              <a:rPr lang="hr-HR" u="sng"/>
              <a:t>7-8. TJEDAN </a:t>
            </a:r>
          </a:p>
          <a:p>
            <a:r>
              <a:rPr lang="hr-HR"/>
              <a:t>AKTIVNE vježbe podlaktice (supinacija, </a:t>
            </a:r>
            <a:r>
              <a:rPr lang="hr-HR" err="1"/>
              <a:t>pronacija</a:t>
            </a:r>
            <a:r>
              <a:rPr lang="hr-HR"/>
              <a:t>, fleksija) </a:t>
            </a:r>
          </a:p>
          <a:p>
            <a:r>
              <a:rPr lang="hr-HR"/>
              <a:t>izometričke i </a:t>
            </a:r>
            <a:r>
              <a:rPr lang="hr-HR" err="1"/>
              <a:t>izotoničke</a:t>
            </a:r>
            <a:r>
              <a:rPr lang="hr-HR"/>
              <a:t> vježbe jačanja bicepsa </a:t>
            </a:r>
          </a:p>
          <a:p>
            <a:r>
              <a:rPr lang="hr-HR"/>
              <a:t>trodimenzionalni pokret </a:t>
            </a:r>
          </a:p>
          <a:p>
            <a:r>
              <a:rPr lang="hr-HR"/>
              <a:t>vježbe u bazenu </a:t>
            </a:r>
          </a:p>
          <a:p>
            <a:r>
              <a:rPr lang="hr-HR" u="sng"/>
              <a:t>12. TJEDAN </a:t>
            </a:r>
          </a:p>
          <a:p>
            <a:r>
              <a:rPr lang="hr-HR"/>
              <a:t>supinacija protiv otpora </a:t>
            </a:r>
          </a:p>
          <a:p>
            <a:r>
              <a:rPr lang="hr-HR" u="sng"/>
              <a:t>4 MJESECA + </a:t>
            </a:r>
          </a:p>
          <a:p>
            <a:r>
              <a:rPr lang="hr-HR"/>
              <a:t>intenzivne vježbe jačanja bicepsa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69F4760-4E51-7F2E-3F71-651F26F3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B92C-22B7-4C59-92E9-A215F5C0F6A3}" type="slidenum">
              <a:rPr lang="hr-HR" smtClean="0"/>
              <a:pPr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1470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74A94C-A31E-0F60-F407-2179E741A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Zadaci:</a:t>
            </a:r>
            <a:br>
              <a:rPr lang="hr-HR"/>
            </a:br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D86CDC-F723-C2B5-4D55-BADEF0A19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u="sng"/>
              <a:t>Ruptura bicepsa </a:t>
            </a:r>
            <a:r>
              <a:rPr lang="hr-HR" u="sng" err="1"/>
              <a:t>brachi</a:t>
            </a:r>
            <a:r>
              <a:rPr lang="hr-HR" u="sng"/>
              <a:t>:</a:t>
            </a:r>
          </a:p>
          <a:p>
            <a:r>
              <a:rPr lang="hr-HR"/>
              <a:t>Provesti vježbu potpomognutog postepenog istezanja bicepsa</a:t>
            </a:r>
          </a:p>
          <a:p>
            <a:r>
              <a:rPr lang="hr-HR"/>
              <a:t>Provesti statičku vježbu za biceps i triceps</a:t>
            </a:r>
          </a:p>
          <a:p>
            <a:r>
              <a:rPr lang="hr-HR"/>
              <a:t>Provesti vježbe jačanja bicepsa uz primjenu otpora utega i elastične trake</a:t>
            </a:r>
          </a:p>
          <a:p>
            <a:r>
              <a:rPr lang="hr-HR" u="sng"/>
              <a:t>Ruptura velikog prsnog mišića:</a:t>
            </a:r>
          </a:p>
          <a:p>
            <a:r>
              <a:rPr lang="hr-HR"/>
              <a:t>Primjer statičke vježbe za </a:t>
            </a:r>
            <a:r>
              <a:rPr lang="hr-HR" err="1"/>
              <a:t>pectoralis</a:t>
            </a:r>
            <a:r>
              <a:rPr lang="hr-HR"/>
              <a:t> major</a:t>
            </a:r>
          </a:p>
          <a:p>
            <a:r>
              <a:rPr lang="hr-HR"/>
              <a:t>Provesti vježbu istezanja m. </a:t>
            </a:r>
            <a:r>
              <a:rPr lang="hr-HR" err="1"/>
              <a:t>pectoralisa</a:t>
            </a:r>
            <a:r>
              <a:rPr lang="hr-HR"/>
              <a:t> majora</a:t>
            </a:r>
          </a:p>
          <a:p>
            <a:r>
              <a:rPr lang="hr-HR"/>
              <a:t>Provesti tri vježbe jačanja velikog prsnog mišića (primjenom otpora težinom tijela, utega i elastične trake.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B1F22B0-2A5E-58A8-77F8-9838ACA1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B92C-22B7-4C59-92E9-A215F5C0F6A3}" type="slidenum">
              <a:rPr lang="hr-HR" smtClean="0"/>
              <a:pPr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618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492"/>
            <a:ext cx="9143999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35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8" y="-3783777"/>
            <a:ext cx="1576446" cy="9144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9075" y="986"/>
            <a:ext cx="3227567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B8C29F4-C9FB-AB81-C5C8-08D0CAC3F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5" y="353160"/>
            <a:ext cx="5318475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500">
                <a:solidFill>
                  <a:srgbClr val="FFFFFF"/>
                </a:solidFill>
              </a:rPr>
              <a:t>Cijeljenje mišića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E3137D1-83D7-318D-A32A-3F1618F4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371600" y="2002536"/>
            <a:ext cx="3086100" cy="36512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EBD1EFC-C262-60A8-7334-01187564F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11" y="2737126"/>
            <a:ext cx="3848316" cy="2886237"/>
          </a:xfrm>
          <a:prstGeom prst="rect">
            <a:avLst/>
          </a:prstGeom>
        </p:spPr>
      </p:pic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2E6EEC31-8190-C74A-27B8-C85A26569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58873" y="2217815"/>
            <a:ext cx="3772844" cy="3997831"/>
          </a:xfrm>
          <a:prstGeom prst="rect">
            <a:avLst/>
          </a:prstGeom>
        </p:spPr>
      </p:pic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541C2CC-CE86-F00D-9494-B3700122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431079"/>
            <a:ext cx="33604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D9B92C-22B7-4C59-92E9-A215F5C0F6A3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34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4D2CE5-A4EE-2060-DC7C-ED3D2C02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BFF8F64-95C2-86D1-9911-5AC3B32E8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u="sng"/>
              <a:t>Ruptura </a:t>
            </a:r>
            <a:r>
              <a:rPr lang="hr-HR" u="sng" err="1"/>
              <a:t>gastroknemiusa</a:t>
            </a:r>
            <a:r>
              <a:rPr lang="hr-HR" u="sng"/>
              <a:t> ili Ahilove tetive:</a:t>
            </a:r>
          </a:p>
          <a:p>
            <a:pPr marL="0" indent="0">
              <a:buNone/>
            </a:pPr>
            <a:r>
              <a:rPr lang="hr-HR"/>
              <a:t>Osmisliti 5 vježbi sukladno postupnom dodavanju opterećenja</a:t>
            </a:r>
          </a:p>
          <a:p>
            <a:pPr marL="0" indent="0">
              <a:buNone/>
            </a:pPr>
            <a:r>
              <a:rPr lang="hr-HR" u="sng"/>
              <a:t>Ruptura bicepsa </a:t>
            </a:r>
            <a:r>
              <a:rPr lang="hr-HR" u="sng" err="1"/>
              <a:t>femoris</a:t>
            </a:r>
            <a:r>
              <a:rPr lang="hr-HR" u="sng"/>
              <a:t>:</a:t>
            </a:r>
          </a:p>
          <a:p>
            <a:pPr marL="0" indent="0">
              <a:buNone/>
            </a:pPr>
            <a:r>
              <a:rPr lang="hr-HR"/>
              <a:t>Osmisliti tri vježbe istezanja i  4 vježbe snaženja za stražnju ložu.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CCC1FDD-8D66-BA52-A1EB-1DC6BEB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B92C-22B7-4C59-92E9-A215F5C0F6A3}" type="slidenum">
              <a:rPr lang="hr-HR" smtClean="0"/>
              <a:pPr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4458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4090F6-D34D-A069-C6EE-8C371173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09601"/>
            <a:ext cx="2535395" cy="1306805"/>
          </a:xfrm>
        </p:spPr>
        <p:txBody>
          <a:bodyPr anchor="b">
            <a:normAutofit/>
          </a:bodyPr>
          <a:lstStyle/>
          <a:p>
            <a:r>
              <a:rPr lang="hr-HR" sz="4400" b="1">
                <a:solidFill>
                  <a:schemeClr val="tx2"/>
                </a:solidFill>
              </a:rPr>
              <a:t>Ozljede tetiva: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40464B-E47E-839D-C9CB-989791CB5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12" y="2004509"/>
            <a:ext cx="2673006" cy="2848982"/>
          </a:xfrm>
        </p:spPr>
        <p:txBody>
          <a:bodyPr>
            <a:normAutofit/>
          </a:bodyPr>
          <a:lstStyle/>
          <a:p>
            <a:r>
              <a:rPr lang="hr-HR" sz="2400" b="1">
                <a:solidFill>
                  <a:schemeClr val="tx2"/>
                </a:solidFill>
              </a:rPr>
              <a:t>RUPTURA TETIVE NA MIŠIĆNOM HVATIŠTU</a:t>
            </a:r>
          </a:p>
          <a:p>
            <a:r>
              <a:rPr lang="hr-HR" sz="2400" b="1">
                <a:solidFill>
                  <a:schemeClr val="tx2"/>
                </a:solidFill>
              </a:rPr>
              <a:t>ISTEGNUĆE  TETIVE</a:t>
            </a:r>
          </a:p>
          <a:p>
            <a:r>
              <a:rPr lang="hr-HR" sz="2400" b="1">
                <a:solidFill>
                  <a:schemeClr val="tx2"/>
                </a:solidFill>
              </a:rPr>
              <a:t>ENTENSITIS </a:t>
            </a:r>
          </a:p>
          <a:p>
            <a:r>
              <a:rPr lang="hr-HR" sz="2400" b="1">
                <a:solidFill>
                  <a:schemeClr val="tx2"/>
                </a:solidFill>
              </a:rPr>
              <a:t>ENTEZOPATIJA </a:t>
            </a:r>
          </a:p>
          <a:p>
            <a:endParaRPr lang="hr-HR" sz="1400">
              <a:solidFill>
                <a:schemeClr val="tx2"/>
              </a:solidFill>
            </a:endParaRPr>
          </a:p>
        </p:txBody>
      </p:sp>
      <p:pic>
        <p:nvPicPr>
          <p:cNvPr id="7" name="Slika 6" descr="Slika na kojoj se prikazuje obuća, čizma&#10;&#10;Opis je automatski generiran">
            <a:extLst>
              <a:ext uri="{FF2B5EF4-FFF2-40B4-BE49-F238E27FC236}">
                <a16:creationId xmlns:a16="http://schemas.microsoft.com/office/drawing/2014/main" id="{BC851565-B3FF-5A05-3F8E-C7C103882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764704"/>
            <a:ext cx="4941277" cy="4583033"/>
          </a:xfrm>
          <a:prstGeom prst="rect">
            <a:avLst/>
          </a:prstGeom>
        </p:spPr>
      </p:pic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A4991CA-6BCE-BF82-C7EA-673048B34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928" y="6356350"/>
            <a:ext cx="4114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2D9B92C-22B7-4C59-92E9-A215F5C0F6A3}" type="slidenum">
              <a:rPr lang="hr-HR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31</a:t>
            </a:fld>
            <a:endParaRPr lang="hr-H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6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40F362A-2495-687E-207B-53E769C0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860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Faze</a:t>
            </a:r>
            <a:r>
              <a:rPr lang="hr-HR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 vrijeme</a:t>
            </a: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cijeljenja</a:t>
            </a:r>
            <a:endParaRPr lang="en-US" sz="4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54B5615E-D5F9-21AC-C50A-BFADAE0D9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765" y="1962083"/>
            <a:ext cx="2796487" cy="330945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C292107-572D-3E05-5D0C-1E5AC8AC3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878" y="2994588"/>
            <a:ext cx="4371196" cy="2680149"/>
          </a:xfrm>
          <a:prstGeom prst="rect">
            <a:avLst/>
          </a:prstGeom>
        </p:spPr>
      </p:pic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A5B499C-EC1E-C8B5-84AB-80C4AD14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5222315-7ED8-011A-5E97-E8CA9B010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D9B92C-22B7-4C59-92E9-A215F5C0F6A3}" type="slidenum">
              <a:rPr lang="en-US" sz="1200"/>
              <a:pPr>
                <a:spcAft>
                  <a:spcPts val="600"/>
                </a:spcAft>
              </a:pPr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5286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245544" cy="5850976"/>
          </a:xfrm>
        </p:spPr>
        <p:txBody>
          <a:bodyPr>
            <a:normAutofit/>
          </a:bodyPr>
          <a:lstStyle/>
          <a:p>
            <a:r>
              <a:rPr lang="hr-HR"/>
              <a:t>Ponavljanje:</a:t>
            </a:r>
          </a:p>
          <a:p>
            <a:pPr marL="514350" indent="-514350">
              <a:buFont typeface="+mj-lt"/>
              <a:buAutoNum type="arabicPeriod"/>
            </a:pPr>
            <a:r>
              <a:rPr lang="hr-HR"/>
              <a:t>Što je </a:t>
            </a:r>
            <a:r>
              <a:rPr lang="hr-HR" err="1"/>
              <a:t>Sudeckova</a:t>
            </a:r>
            <a:r>
              <a:rPr lang="hr-HR"/>
              <a:t> </a:t>
            </a:r>
            <a:r>
              <a:rPr lang="hr-HR" err="1"/>
              <a:t>algodistrofija</a:t>
            </a:r>
            <a:r>
              <a:rPr lang="hr-HR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hr-HR"/>
              <a:t>Gdje nastaje?</a:t>
            </a:r>
          </a:p>
          <a:p>
            <a:pPr marL="514350" indent="-514350">
              <a:buFont typeface="+mj-lt"/>
              <a:buAutoNum type="arabicPeriod"/>
            </a:pPr>
            <a:r>
              <a:rPr lang="hr-HR"/>
              <a:t>Koji su joj osnovni simptomi?</a:t>
            </a:r>
          </a:p>
          <a:p>
            <a:pPr marL="514350" indent="-514350">
              <a:buFont typeface="+mj-lt"/>
              <a:buAutoNum type="arabicPeriod"/>
            </a:pPr>
            <a:r>
              <a:rPr lang="hr-HR"/>
              <a:t>Kroz koliko faza prolazi klinički tijek bolesti?</a:t>
            </a:r>
          </a:p>
          <a:p>
            <a:pPr marL="514350" indent="-514350">
              <a:buFont typeface="+mj-lt"/>
              <a:buAutoNum type="arabicPeriod"/>
            </a:pPr>
            <a:r>
              <a:rPr lang="hr-HR"/>
              <a:t>U kojoj fazi nastaju kontrakture?</a:t>
            </a:r>
          </a:p>
          <a:p>
            <a:pPr marL="514350" indent="-514350">
              <a:buFont typeface="+mj-lt"/>
              <a:buAutoNum type="arabicPeriod"/>
            </a:pPr>
            <a:r>
              <a:rPr lang="hr-HR"/>
              <a:t>U kojoj je fazi izražen otok?</a:t>
            </a:r>
          </a:p>
          <a:p>
            <a:pPr marL="514350" indent="-514350">
              <a:buFont typeface="+mj-lt"/>
              <a:buAutoNum type="arabicPeriod"/>
            </a:pPr>
            <a:r>
              <a:rPr lang="hr-HR"/>
              <a:t>U koje poremećaje možemo svrstati </a:t>
            </a:r>
            <a:r>
              <a:rPr lang="hr-HR" err="1"/>
              <a:t>Volkmannovu</a:t>
            </a:r>
            <a:r>
              <a:rPr lang="hr-HR"/>
              <a:t> kontrakturu?</a:t>
            </a:r>
          </a:p>
          <a:p>
            <a:pPr marL="514350" indent="-514350">
              <a:buFont typeface="+mj-lt"/>
              <a:buAutoNum type="arabicPeriod"/>
            </a:pPr>
            <a:r>
              <a:rPr lang="hr-HR"/>
              <a:t>Koji je najčešći razlog nastanka V. K.?</a:t>
            </a:r>
          </a:p>
          <a:p>
            <a:pPr marL="514350" indent="-514350">
              <a:buFont typeface="+mj-lt"/>
              <a:buAutoNum type="arabicPeriod"/>
            </a:pPr>
            <a:r>
              <a:rPr lang="hr-HR"/>
              <a:t>Koji je rani simptom </a:t>
            </a:r>
            <a:r>
              <a:rPr lang="hr-HR" err="1"/>
              <a:t>V.K</a:t>
            </a:r>
            <a:r>
              <a:rPr lang="hr-HR"/>
              <a:t>.?</a:t>
            </a:r>
          </a:p>
          <a:p>
            <a:pPr marL="514350" indent="-514350">
              <a:buFont typeface="+mj-lt"/>
              <a:buAutoNum type="arabicPeriod"/>
            </a:pPr>
            <a:r>
              <a:rPr lang="hr-HR"/>
              <a:t>Opiši kliničku sliku V. K.?</a:t>
            </a:r>
          </a:p>
          <a:p>
            <a:pPr marL="514350" indent="-514350">
              <a:buFont typeface="+mj-lt"/>
              <a:buAutoNum type="arabicPeriod"/>
            </a:pPr>
            <a:r>
              <a:rPr lang="hr-HR"/>
              <a:t>Navedi tri postupka fizikalne terapije primjenjiva </a:t>
            </a:r>
          </a:p>
          <a:p>
            <a:pPr marL="514350" indent="-514350">
              <a:buNone/>
            </a:pPr>
            <a:r>
              <a:rPr lang="hr-HR"/>
              <a:t>         kod V. K.?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B92C-22B7-4C59-92E9-A215F5C0F6A3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7" name="Rectangle 21516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10" name="Picture 6" descr="Slikovni rezultat za distorsio atc"/>
          <p:cNvPicPr>
            <a:picLocks noChangeAspect="1" noChangeArrowheads="1"/>
          </p:cNvPicPr>
          <p:nvPr/>
        </p:nvPicPr>
        <p:blipFill rotWithShape="1">
          <a:blip r:embed="rId2" cstate="print"/>
          <a:srcRect b="13808"/>
          <a:stretch/>
        </p:blipFill>
        <p:spPr bwMode="auto">
          <a:xfrm>
            <a:off x="-3" y="-4"/>
            <a:ext cx="565098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57737" y="3962400"/>
            <a:ext cx="4129361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Kineziterapijski postupci kod ozljeda zglobova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4AB24F8-4C10-44B7-9582-72BDC2C41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7737" y="5709565"/>
            <a:ext cx="4046981" cy="64678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1000"/>
              </a:spcBef>
            </a:pP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512" name="Picture 8" descr="Slikovni rezultat za luxatio"/>
          <p:cNvPicPr>
            <a:picLocks noChangeAspect="1" noChangeArrowheads="1"/>
          </p:cNvPicPr>
          <p:nvPr/>
        </p:nvPicPr>
        <p:blipFill rotWithShape="1">
          <a:blip r:embed="rId3" cstate="print"/>
          <a:srcRect r="2182" b="-1"/>
          <a:stretch/>
        </p:blipFill>
        <p:spPr bwMode="auto">
          <a:xfrm>
            <a:off x="5740155" y="6"/>
            <a:ext cx="3403848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7554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7841550" y="6356350"/>
            <a:ext cx="673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D9B92C-22B7-4C59-92E9-A215F5C0F6A3}" type="slidenum">
              <a:rPr lang="en-US" sz="1200" smtClean="0"/>
              <a:pPr>
                <a:spcAft>
                  <a:spcPts val="600"/>
                </a:spcAft>
              </a:pPr>
              <a:t>6</a:t>
            </a:fld>
            <a:endParaRPr lang="en-US" sz="1200"/>
          </a:p>
        </p:txBody>
      </p:sp>
      <p:sp>
        <p:nvSpPr>
          <p:cNvPr id="21506" name="AutoShape 2" descr="Slikovni rezultat za distorsio at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1508" name="AutoShape 4" descr="Slikovni rezultat za distorsio at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539552" y="260648"/>
            <a:ext cx="8229600" cy="144016"/>
          </a:xfrm>
        </p:spPr>
        <p:txBody>
          <a:bodyPr>
            <a:normAutofit fontScale="90000"/>
          </a:bodyPr>
          <a:lstStyle/>
          <a:p>
            <a:br>
              <a:rPr lang="hr-HR"/>
            </a:br>
            <a:br>
              <a:rPr lang="hr-HR"/>
            </a:b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256584"/>
          </a:xfrm>
        </p:spPr>
        <p:txBody>
          <a:bodyPr>
            <a:normAutofit fontScale="92500" lnSpcReduction="10000"/>
          </a:bodyPr>
          <a:lstStyle/>
          <a:p>
            <a:endParaRPr lang="hr-HR" sz="2800"/>
          </a:p>
          <a:p>
            <a:pPr>
              <a:lnSpc>
                <a:spcPct val="120000"/>
              </a:lnSpc>
            </a:pPr>
            <a:r>
              <a:rPr lang="hr-HR" sz="2800"/>
              <a:t>U ozljede zglobova ubrajamo </a:t>
            </a:r>
            <a:r>
              <a:rPr lang="hr-HR" sz="2800" b="1">
                <a:solidFill>
                  <a:srgbClr val="FF0000"/>
                </a:solidFill>
              </a:rPr>
              <a:t>uganuća (</a:t>
            </a:r>
            <a:r>
              <a:rPr lang="hr-HR" sz="2800" b="1" err="1">
                <a:solidFill>
                  <a:srgbClr val="FF0000"/>
                </a:solidFill>
              </a:rPr>
              <a:t>distorsio</a:t>
            </a:r>
            <a:r>
              <a:rPr lang="hr-HR" sz="2800" b="1">
                <a:solidFill>
                  <a:srgbClr val="FF0000"/>
                </a:solidFill>
              </a:rPr>
              <a:t> </a:t>
            </a:r>
            <a:r>
              <a:rPr lang="hr-HR" sz="2800" b="1" err="1">
                <a:solidFill>
                  <a:srgbClr val="FF0000"/>
                </a:solidFill>
              </a:rPr>
              <a:t>art</a:t>
            </a:r>
            <a:r>
              <a:rPr lang="hr-HR" sz="2800" b="1">
                <a:solidFill>
                  <a:srgbClr val="FF0000"/>
                </a:solidFill>
              </a:rPr>
              <a:t>.) i </a:t>
            </a:r>
            <a:r>
              <a:rPr lang="hr-HR" sz="2800" b="1" err="1">
                <a:solidFill>
                  <a:srgbClr val="FF0000"/>
                </a:solidFill>
              </a:rPr>
              <a:t>išćašenja</a:t>
            </a:r>
            <a:r>
              <a:rPr lang="hr-HR" sz="2800" b="1">
                <a:solidFill>
                  <a:srgbClr val="FF0000"/>
                </a:solidFill>
              </a:rPr>
              <a:t> (</a:t>
            </a:r>
            <a:r>
              <a:rPr lang="hr-HR" sz="2800" b="1" err="1">
                <a:solidFill>
                  <a:srgbClr val="FF0000"/>
                </a:solidFill>
              </a:rPr>
              <a:t>luksatio</a:t>
            </a:r>
            <a:r>
              <a:rPr lang="hr-HR" sz="2800" b="1">
                <a:solidFill>
                  <a:srgbClr val="FF0000"/>
                </a:solidFill>
              </a:rPr>
              <a:t>- </a:t>
            </a:r>
            <a:r>
              <a:rPr lang="hr-HR" sz="2800" b="1" err="1">
                <a:solidFill>
                  <a:srgbClr val="FF0000"/>
                </a:solidFill>
              </a:rPr>
              <a:t>subluksatio</a:t>
            </a:r>
            <a:r>
              <a:rPr lang="hr-HR" sz="2800" b="1">
                <a:solidFill>
                  <a:srgbClr val="FF0000"/>
                </a:solidFill>
              </a:rPr>
              <a:t> </a:t>
            </a:r>
            <a:r>
              <a:rPr lang="hr-HR" sz="2800" b="1" err="1">
                <a:solidFill>
                  <a:srgbClr val="FF0000"/>
                </a:solidFill>
              </a:rPr>
              <a:t>art</a:t>
            </a:r>
            <a:r>
              <a:rPr lang="hr-HR" sz="2800" b="1">
                <a:solidFill>
                  <a:srgbClr val="FF0000"/>
                </a:solidFill>
              </a:rPr>
              <a:t>.) </a:t>
            </a:r>
          </a:p>
          <a:p>
            <a:pPr>
              <a:lnSpc>
                <a:spcPct val="120000"/>
              </a:lnSpc>
            </a:pPr>
            <a:r>
              <a:rPr lang="hr-HR" sz="2800"/>
              <a:t>U oba slučaja dolazi do pomaka zglobnih tijela, pri čemu kod iščašenja gube kontakt u potpunosti, te takva ozljeda zahtjeva ponovno namještanje- repoziciju.</a:t>
            </a:r>
          </a:p>
          <a:p>
            <a:pPr>
              <a:lnSpc>
                <a:spcPct val="120000"/>
              </a:lnSpc>
            </a:pPr>
            <a:r>
              <a:rPr lang="hr-HR" sz="2800"/>
              <a:t> Zajedničko za sve ozljede zglobova je da ih prate ozljede zglobne čahure i okolnih ligamenata, a ovisno o zglobu koji je pretrpio traumu kao dodatne komplikacije mogu nastati prijelomi kostiju u neposrednoj blizini ili </a:t>
            </a:r>
            <a:r>
              <a:rPr lang="hr-HR" sz="2800" err="1"/>
              <a:t>intraartikularno</a:t>
            </a:r>
            <a:r>
              <a:rPr lang="hr-HR" sz="2800"/>
              <a:t>, ozljede mišića, krvnih žila i pomoćnih ustroja zgloba.  </a:t>
            </a: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B92C-22B7-4C59-92E9-A215F5C0F6A3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/>
              <a:t>Liječenje :</a:t>
            </a:r>
          </a:p>
          <a:p>
            <a:r>
              <a:rPr lang="hr-HR"/>
              <a:t> ovisno o složenosti i težini ozljede može biti </a:t>
            </a:r>
            <a:r>
              <a:rPr lang="hr-HR" b="1">
                <a:solidFill>
                  <a:srgbClr val="0070C0"/>
                </a:solidFill>
              </a:rPr>
              <a:t>konzervativno ili operativno</a:t>
            </a:r>
            <a:r>
              <a:rPr lang="hr-HR"/>
              <a:t>.</a:t>
            </a:r>
          </a:p>
          <a:p>
            <a:r>
              <a:rPr lang="hr-HR"/>
              <a:t>Konzervativno liječenje, nakon procjene stanja – donošenja prave dijagnoze (liječnički pregled- anamneza- dijagnostičke pretrage- npr. RTG ili MR), obuhvaća početni period mirovanja.</a:t>
            </a:r>
          </a:p>
          <a:p>
            <a:r>
              <a:rPr lang="hr-HR"/>
              <a:t>Mirovanje osigurava imobilizacija, (longeta, </a:t>
            </a:r>
            <a:r>
              <a:rPr lang="hr-HR" err="1"/>
              <a:t>ortoza</a:t>
            </a:r>
            <a:r>
              <a:rPr lang="hr-HR"/>
              <a:t> ili </a:t>
            </a:r>
            <a:r>
              <a:rPr lang="hr-HR" err="1"/>
              <a:t>kompresivni</a:t>
            </a:r>
            <a:r>
              <a:rPr lang="hr-HR"/>
              <a:t> zavoj), a rehabilitacija se temelji na RICE postupcima.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B92C-22B7-4C59-92E9-A215F5C0F6A3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26418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hr-HR" sz="2400"/>
          </a:p>
          <a:p>
            <a:pPr>
              <a:lnSpc>
                <a:spcPct val="100000"/>
              </a:lnSpc>
            </a:pPr>
            <a:r>
              <a:rPr lang="hr-HR" sz="2400"/>
              <a:t>Nakon početnog mirovanja pristupa se </a:t>
            </a:r>
            <a:r>
              <a:rPr lang="hr-HR" sz="2400" err="1"/>
              <a:t>kineziterapijskom</a:t>
            </a:r>
            <a:r>
              <a:rPr lang="hr-HR" sz="2400"/>
              <a:t> tretmanu kojemu je cilj osim vraćanja pune pokretljivost i mišićne snage, uspostavljanje stabilnosti zgloba, te njegovo funkcionalno osposobljavanje  ( ASŽ ili sportski napori,…)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9B92C-22B7-4C59-92E9-A215F5C0F6A3}" type="slidenum">
              <a:rPr lang="hr-HR" smtClean="0"/>
              <a:pPr/>
              <a:t>9</a:t>
            </a:fld>
            <a:endParaRPr lang="hr-HR"/>
          </a:p>
        </p:txBody>
      </p:sp>
      <p:pic>
        <p:nvPicPr>
          <p:cNvPr id="17410" name="Picture 2" descr="Slikovni rezultat za distorsio at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600400" cy="1830203"/>
          </a:xfrm>
          <a:prstGeom prst="rect">
            <a:avLst/>
          </a:prstGeom>
          <a:noFill/>
        </p:spPr>
      </p:pic>
      <p:pic>
        <p:nvPicPr>
          <p:cNvPr id="17412" name="Picture 4" descr="Slikovni rezultat za distorsio at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82801"/>
            <a:ext cx="3251567" cy="2438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1946</Words>
  <Application>Microsoft Office PowerPoint</Application>
  <PresentationFormat>Prikaz na zaslonu (4:3)</PresentationFormat>
  <Paragraphs>216</Paragraphs>
  <Slides>31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Viner Hand ITC</vt:lpstr>
      <vt:lpstr>Wingdings</vt:lpstr>
      <vt:lpstr>Tema sustava Office</vt:lpstr>
      <vt:lpstr>Proces cijeljena kosti</vt:lpstr>
      <vt:lpstr>Proces cijeljenja ligamenta</vt:lpstr>
      <vt:lpstr>Cijeljenje mišića</vt:lpstr>
      <vt:lpstr>Faze i vrijeme cijeljenja</vt:lpstr>
      <vt:lpstr>PowerPoint prezentacija</vt:lpstr>
      <vt:lpstr>Kineziterapijski postupci kod ozljeda zglobova</vt:lpstr>
      <vt:lpstr>  </vt:lpstr>
      <vt:lpstr>PowerPoint prezentacija</vt:lpstr>
      <vt:lpstr>PowerPoint prezentacija</vt:lpstr>
      <vt:lpstr>PowerPoint prezentacija</vt:lpstr>
      <vt:lpstr>Ciljevi kineziterapije:</vt:lpstr>
      <vt:lpstr>Kineziterapija uključuje:</vt:lpstr>
      <vt:lpstr>PowerPoint prezentacija</vt:lpstr>
      <vt:lpstr>PowerPoint prezentacija</vt:lpstr>
      <vt:lpstr>  Uganuće gležnja  Stabilnost gležnja održavaju aktivni i pasivni stabilizatori.  </vt:lpstr>
      <vt:lpstr>PowerPoint prezentacija</vt:lpstr>
      <vt:lpstr>PowerPoint prezentacija</vt:lpstr>
      <vt:lpstr>PowerPoint prezentacija</vt:lpstr>
      <vt:lpstr>  IŠČAŠENJE RAMENA </vt:lpstr>
      <vt:lpstr>OZLJEDE MIŠIĆA</vt:lpstr>
      <vt:lpstr>OZLJEDE MIŠIĆA MOGU BITI:</vt:lpstr>
      <vt:lpstr>PowerPoint prezentacija</vt:lpstr>
      <vt:lpstr>Liječenje</vt:lpstr>
      <vt:lpstr>PowerPoint prezentacija</vt:lpstr>
      <vt:lpstr>PowerPoint prezentacija</vt:lpstr>
      <vt:lpstr>POSLIJEOPERACIJSKA REHABILITACIJA NAKON FIKSACIJE DISTALNE TETIVE BICEPSA 1- 3 tjedna</vt:lpstr>
      <vt:lpstr>PowerPoint prezentacija</vt:lpstr>
      <vt:lpstr>PowerPoint prezentacija</vt:lpstr>
      <vt:lpstr>Zadaci: </vt:lpstr>
      <vt:lpstr>PowerPoint prezentacija</vt:lpstr>
      <vt:lpstr>Ozljede tetiva: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kineziterapijski postupci kod ozljeda zglobova</dc:title>
  <dc:creator>Korisnik</dc:creator>
  <cp:lastModifiedBy>Lidija Mačukat</cp:lastModifiedBy>
  <cp:revision>2</cp:revision>
  <dcterms:created xsi:type="dcterms:W3CDTF">2012-10-24T08:27:02Z</dcterms:created>
  <dcterms:modified xsi:type="dcterms:W3CDTF">2026-07-07T06:58:24Z</dcterms:modified>
</cp:coreProperties>
</file>