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Mačukat" userId="d5502c19bd54feea" providerId="LiveId" clId="{AC5F144E-23B6-483E-8F22-DC6FD5FCC534}"/>
    <pc:docChg chg="delSld delMainMaster">
      <pc:chgData name="Lidija Mačukat" userId="d5502c19bd54feea" providerId="LiveId" clId="{AC5F144E-23B6-483E-8F22-DC6FD5FCC534}" dt="2026-07-07T08:16:18.722" v="0" actId="2696"/>
      <pc:docMkLst>
        <pc:docMk/>
      </pc:docMkLst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944810002" sldId="265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967926448" sldId="266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624134883" sldId="267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928231527" sldId="268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4281730593" sldId="269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534629561" sldId="270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459469787" sldId="271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243915942" sldId="272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477185304" sldId="273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676728294" sldId="276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345466682" sldId="277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514224166" sldId="278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4287723384" sldId="279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330937198" sldId="280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328116017" sldId="281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864304550" sldId="282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685555214" sldId="283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13347345" sldId="284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945171213" sldId="285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007988239" sldId="286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677358503" sldId="287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4038352755" sldId="289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441349480" sldId="290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072638814" sldId="292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4159148675" sldId="294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934023617" sldId="295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945043331" sldId="297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106694680" sldId="298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390203146" sldId="299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714234512" sldId="300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790193001" sldId="301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43656219" sldId="302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356862574" sldId="303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610766107" sldId="304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0" sldId="305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0" sldId="306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0" sldId="307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2423744751" sldId="308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1873824774" sldId="309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0" sldId="310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0" sldId="311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972019775" sldId="312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0" sldId="313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67016717" sldId="314"/>
        </pc:sldMkLst>
      </pc:sldChg>
      <pc:sldChg chg="del">
        <pc:chgData name="Lidija Mačukat" userId="d5502c19bd54feea" providerId="LiveId" clId="{AC5F144E-23B6-483E-8F22-DC6FD5FCC534}" dt="2026-07-07T08:16:18.722" v="0" actId="2696"/>
        <pc:sldMkLst>
          <pc:docMk/>
          <pc:sldMk cId="3525414068" sldId="315"/>
        </pc:sldMkLst>
      </pc:sldChg>
      <pc:sldMasterChg chg="del delSldLayout">
        <pc:chgData name="Lidija Mačukat" userId="d5502c19bd54feea" providerId="LiveId" clId="{AC5F144E-23B6-483E-8F22-DC6FD5FCC534}" dt="2026-07-07T08:16:18.722" v="0" actId="2696"/>
        <pc:sldMasterMkLst>
          <pc:docMk/>
          <pc:sldMasterMk cId="2843917389" sldId="2147483674"/>
        </pc:sldMasterMkLst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1140598201" sldId="2147483675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3616218441" sldId="2147483676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2112488726" sldId="2147483677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1492353220" sldId="2147483678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1813833116" sldId="2147483679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3741344367" sldId="2147483680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2600701641" sldId="2147483681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749159185" sldId="2147483682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3128745369" sldId="2147483683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1547113859" sldId="2147483684"/>
          </pc:sldLayoutMkLst>
        </pc:sldLayoutChg>
        <pc:sldLayoutChg chg="del">
          <pc:chgData name="Lidija Mačukat" userId="d5502c19bd54feea" providerId="LiveId" clId="{AC5F144E-23B6-483E-8F22-DC6FD5FCC534}" dt="2026-07-07T08:16:18.722" v="0" actId="2696"/>
          <pc:sldLayoutMkLst>
            <pc:docMk/>
            <pc:sldMasterMk cId="2843917389" sldId="2147483674"/>
            <pc:sldLayoutMk cId="3039533215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9620-8394-42BB-864C-5E0A57E01D4A}" type="datetimeFigureOut">
              <a:rPr lang="hr-HR" smtClean="0"/>
              <a:t>7.7.2026.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698F3-B1BC-4149-8845-4C0F58E6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80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7/7/2026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8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5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7/7/2026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7/7/2026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ne person stanging on misty jagged mountain">
            <a:extLst>
              <a:ext uri="{FF2B5EF4-FFF2-40B4-BE49-F238E27FC236}">
                <a16:creationId xmlns:a16="http://schemas.microsoft.com/office/drawing/2014/main" id="{D40E007B-717E-41B3-A83A-7C422FC2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" r="3" b="1082"/>
          <a:stretch/>
        </p:blipFill>
        <p:spPr>
          <a:xfrm>
            <a:off x="-250189" y="540007"/>
            <a:ext cx="7562606" cy="5069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B2B5C7-7E7A-47FD-B9FD-F557A8EFE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hr-HR" sz="3300">
                <a:solidFill>
                  <a:schemeClr val="tx2"/>
                </a:solidFill>
              </a:rPr>
              <a:t>Tehnika i </a:t>
            </a:r>
            <a:r>
              <a:rPr lang="hr-HR" sz="3300" err="1">
                <a:solidFill>
                  <a:schemeClr val="tx2"/>
                </a:solidFill>
              </a:rPr>
              <a:t>hvatovi</a:t>
            </a:r>
            <a:r>
              <a:rPr lang="hr-HR" sz="3300">
                <a:solidFill>
                  <a:schemeClr val="tx2"/>
                </a:solidFill>
              </a:rPr>
              <a:t> medicinske masaže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B3076FF-2DA8-4787-9A59-F6619DCC0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 fontScale="92500" lnSpcReduction="20000"/>
          </a:bodyPr>
          <a:lstStyle/>
          <a:p>
            <a:r>
              <a:rPr lang="hr-HR" sz="2000">
                <a:solidFill>
                  <a:schemeClr val="tx2"/>
                </a:solidFill>
              </a:rPr>
              <a:t>ISHODI: OPISATI OSNOVNE HVATOVE I OBJASNITI NJIHOVU PRIMJENU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34FF18-B054-4424-A0C7-03E2CBCE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 HVATOVI KLASIČNE RUČNE MASAŽE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DF5AFD-E4F7-4F22-933C-6FB86A566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898568"/>
          </a:xfrm>
        </p:spPr>
        <p:txBody>
          <a:bodyPr anchor="t">
            <a:normAutofit/>
          </a:bodyPr>
          <a:lstStyle/>
          <a:p>
            <a:r>
              <a:rPr lang="hr-HR"/>
              <a:t>GLAĐENJE/EFFLEURAGE</a:t>
            </a:r>
          </a:p>
          <a:p>
            <a:r>
              <a:rPr lang="hr-HR"/>
              <a:t>TRLJANJE/ FRICTION</a:t>
            </a:r>
          </a:p>
          <a:p>
            <a:r>
              <a:rPr lang="hr-HR"/>
              <a:t>GNJEČENJE/ PETRISAGE</a:t>
            </a:r>
          </a:p>
          <a:p>
            <a:r>
              <a:rPr lang="hr-HR"/>
              <a:t>PODRAŽAJNI HVATOVI/ TAPOTEMENT</a:t>
            </a:r>
          </a:p>
          <a:p>
            <a:r>
              <a:rPr lang="hr-HR"/>
              <a:t>VALJANJE/ROULEMENT</a:t>
            </a:r>
          </a:p>
          <a:p>
            <a:r>
              <a:rPr lang="hr-HR"/>
              <a:t>VIBRACIJA I PROTRESANJE/ VIBRATION</a:t>
            </a:r>
          </a:p>
          <a:p>
            <a:r>
              <a:rPr lang="hr-HR"/>
              <a:t>Tko je uveo francuske nazive u opis hvatova klasične ručne masaže?</a:t>
            </a:r>
          </a:p>
        </p:txBody>
      </p:sp>
    </p:spTree>
    <p:extLst>
      <p:ext uri="{BB962C8B-B14F-4D97-AF65-F5344CB8AC3E}">
        <p14:creationId xmlns:p14="http://schemas.microsoft.com/office/powerpoint/2010/main" val="217766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4961E4-37F5-432C-832F-88DFFB33B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" r="4" b="122"/>
          <a:stretch/>
        </p:blipFill>
        <p:spPr>
          <a:xfrm>
            <a:off x="8194348" y="1056542"/>
            <a:ext cx="3997652" cy="505585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586F71-31DF-4936-AEBC-FB05EF65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/>
          </a:bodyPr>
          <a:lstStyle/>
          <a:p>
            <a:r>
              <a:rPr lang="hr-HR"/>
              <a:t>glađenje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4E7A6434-A396-46BA-AD60-1667DD1E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6623039" cy="3030599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400"/>
              <a:t>Početni, završni i prijelazni hvat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400"/>
              <a:t>Ravno i obuhvatno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400"/>
              <a:t>Jednom ili s obje ruke, dlanovima, vrhovima prstiju ili vanjskim dijelom šake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400"/>
              <a:t>Pokreti mogu biti ravni, kružni, naizmjenični, vijugavi,…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400"/>
              <a:t>Površinsko, dubinsko, grebenasto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400"/>
              <a:t>Prati smjer limfne i venske cirkulacije</a:t>
            </a:r>
          </a:p>
          <a:p>
            <a:pPr>
              <a:lnSpc>
                <a:spcPct val="130000"/>
              </a:lnSpc>
            </a:pPr>
            <a:endParaRPr lang="hr-HR" sz="1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5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osoba, na zatvorenom, krevet&#10;&#10;Opis je automatski generiran">
            <a:extLst>
              <a:ext uri="{FF2B5EF4-FFF2-40B4-BE49-F238E27FC236}">
                <a16:creationId xmlns:a16="http://schemas.microsoft.com/office/drawing/2014/main" id="{3C92B91D-BF58-4C1B-B894-D87550C94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19273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07DEFA-9F62-4912-85BB-76EEC2B98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763480"/>
            <a:ext cx="6754446" cy="5011115"/>
          </a:xfrm>
        </p:spPr>
        <p:txBody>
          <a:bodyPr anchor="t">
            <a:normAutofit fontScale="92500" lnSpcReduction="20000"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200"/>
              <a:t>Opuštajućeg djelovanja.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200"/>
              <a:t>Potiče cirkulaciju u koži i dovodi do nježne eksfolijacije.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200"/>
              <a:t>Duboko glađenje značajnije potiče vensku cirkulaciju pa se koristi u rješavanju edema i površinskih hematoma.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200"/>
              <a:t>Ekscitirajući učinak ima grebenasto glađenje koje podražuje osjetne živčane završetke i time smanjuje mišićnu napetost i bol, te dovodi do opuštanja. Ujedno pridonosi napetosti (turgoru) kože.</a:t>
            </a:r>
          </a:p>
          <a:p>
            <a:pPr>
              <a:lnSpc>
                <a:spcPct val="130000"/>
              </a:lnSpc>
            </a:pPr>
            <a:endParaRPr lang="hr-HR" sz="15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E030DA-5F22-42E5-8AF6-1D4A83AE0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5488"/>
          <a:stretch/>
        </p:blipFill>
        <p:spPr>
          <a:xfrm>
            <a:off x="8194348" y="1074544"/>
            <a:ext cx="3997652" cy="50378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0D99D6-26C8-434A-883E-AD880386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9" y="1031501"/>
            <a:ext cx="6623040" cy="1140580"/>
          </a:xfrm>
        </p:spPr>
        <p:txBody>
          <a:bodyPr>
            <a:normAutofit/>
          </a:bodyPr>
          <a:lstStyle/>
          <a:p>
            <a:r>
              <a:rPr lang="hr-HR"/>
              <a:t>trljanje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762433-1104-499E-BCFA-A59576E8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03" y="2127009"/>
            <a:ext cx="7356697" cy="3883266"/>
          </a:xfrm>
        </p:spPr>
        <p:txBody>
          <a:bodyPr anchor="t">
            <a:normAutofit fontScale="92500"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Izvodi se tako da manipuliramo kožom i potkožnim tkivom. (opiši svojim riječima!)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Prema jačini pritiska može biti površinsko i dubinsko.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Primjenjuje se u tretmanu miogeloza (</a:t>
            </a:r>
            <a:r>
              <a:rPr lang="hr-HR" sz="1600" dirty="0" err="1"/>
              <a:t>gelotripsija</a:t>
            </a:r>
            <a:r>
              <a:rPr lang="hr-HR" sz="1600" dirty="0"/>
              <a:t>)!- Posljedična hiperemija upućuje na postojanje miogeloza.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Jačina trljanja u tretmanu miogeloza ne smije prelaziti granicu boli.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Trljanje može imati opuštajući ili podražajni učinak.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Izvodi se prstima, člancima, </a:t>
            </a:r>
            <a:r>
              <a:rPr lang="hr-HR" sz="1600" dirty="0" err="1"/>
              <a:t>falangealnim</a:t>
            </a:r>
            <a:r>
              <a:rPr lang="hr-HR" sz="1600" dirty="0"/>
              <a:t> dijelom šake,…</a:t>
            </a:r>
          </a:p>
          <a:p>
            <a:pPr>
              <a:lnSpc>
                <a:spcPct val="130000"/>
              </a:lnSpc>
            </a:pPr>
            <a:endParaRPr lang="hr-HR" sz="11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5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12187426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A2A227-A89B-4F63-B459-1F83362E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/>
          </a:bodyPr>
          <a:lstStyle/>
          <a:p>
            <a:r>
              <a:rPr lang="hr-HR"/>
              <a:t>gnječenje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7987C8-80DC-43ED-85B3-8CF3D949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6623039" cy="3030599"/>
          </a:xfrm>
        </p:spPr>
        <p:txBody>
          <a:bodyPr anchor="t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Po gnječenju se poznaje dobar maser!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Temeljni hvat!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Iz </a:t>
            </a:r>
            <a:r>
              <a:rPr lang="hr-HR" err="1"/>
              <a:t>miogelotičnih</a:t>
            </a:r>
            <a:r>
              <a:rPr lang="hr-HR"/>
              <a:t> tvorbi istiskuje </a:t>
            </a:r>
            <a:r>
              <a:rPr lang="hr-HR" err="1"/>
              <a:t>infiltrat</a:t>
            </a:r>
            <a:r>
              <a:rPr lang="hr-HR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Pritisak je važno usmjeriti prema srcu.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Što potiče gnječenje!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Izvodi se u smislu </a:t>
            </a:r>
            <a:r>
              <a:rPr lang="hr-HR" err="1"/>
              <a:t>odizanja</a:t>
            </a:r>
            <a:r>
              <a:rPr lang="hr-HR"/>
              <a:t> mišića od koštanog segmenta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/>
          </a:p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169E06-D1B2-40CD-B2D0-F198D3D0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361" y="1596389"/>
            <a:ext cx="2995626" cy="39941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0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1753" y="0"/>
            <a:ext cx="4010247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gaće&#10;&#10;Opis je automatski generiran">
            <a:extLst>
              <a:ext uri="{FF2B5EF4-FFF2-40B4-BE49-F238E27FC236}">
                <a16:creationId xmlns:a16="http://schemas.microsoft.com/office/drawing/2014/main" id="{6FBA4F0C-CADC-44E1-B608-51A8EB861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721"/>
          <a:stretch/>
        </p:blipFill>
        <p:spPr>
          <a:xfrm>
            <a:off x="8181753" y="1063502"/>
            <a:ext cx="4010247" cy="2541008"/>
          </a:xfrm>
          <a:prstGeom prst="rect">
            <a:avLst/>
          </a:prstGeom>
        </p:spPr>
      </p:pic>
      <p:sp>
        <p:nvSpPr>
          <p:cNvPr id="40" name="Rectangle 24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gaće&#10;&#10;Opis je automatski generiran">
            <a:extLst>
              <a:ext uri="{FF2B5EF4-FFF2-40B4-BE49-F238E27FC236}">
                <a16:creationId xmlns:a16="http://schemas.microsoft.com/office/drawing/2014/main" id="{D476E03D-990C-466C-ABA7-21F0FAE66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8614" b="3"/>
          <a:stretch/>
        </p:blipFill>
        <p:spPr>
          <a:xfrm>
            <a:off x="8194345" y="3625479"/>
            <a:ext cx="3997652" cy="2486925"/>
          </a:xfrm>
          <a:prstGeom prst="rect">
            <a:avLst/>
          </a:prstGeom>
        </p:spPr>
      </p:pic>
      <p:sp>
        <p:nvSpPr>
          <p:cNvPr id="41" name="Rectangle 26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B2A305-1B60-40B2-BFE3-1E618DD4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48" y="1971306"/>
            <a:ext cx="6623039" cy="3030599"/>
          </a:xfrm>
        </p:spPr>
        <p:txBody>
          <a:bodyPr anchor="t">
            <a:normAutofit/>
          </a:bodyPr>
          <a:lstStyle/>
          <a:p>
            <a:r>
              <a:rPr lang="hr-HR"/>
              <a:t>Može biti: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obuhvatno- ritmično gnječenje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kontralateralno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gnječenje istiskivanjem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gnječenje protiskivanjem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DCA835-3A68-4F79-8083-F784410C9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6072" y="3561468"/>
            <a:ext cx="39959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35012D-C859-4721-9AF5-04F852AA0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" b="-1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D83E70-BA17-4AA9-9888-E820B8A0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hr-HR"/>
              <a:t>Podražajni </a:t>
            </a:r>
            <a:r>
              <a:rPr lang="hr-HR" err="1"/>
              <a:t>hvatovi</a:t>
            </a:r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83F733-FDDA-4D7B-B2DC-787DE2B8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hr-HR"/>
              <a:t>Tu spadaju sjeckanje, štipkanje, lupkanje i pljeskanje.</a:t>
            </a:r>
          </a:p>
          <a:p>
            <a:pPr>
              <a:lnSpc>
                <a:spcPct val="130000"/>
              </a:lnSpc>
            </a:pPr>
            <a:r>
              <a:rPr lang="hr-HR" err="1"/>
              <a:t>Ekscitirajućeg</a:t>
            </a:r>
            <a:r>
              <a:rPr lang="hr-HR"/>
              <a:t> su učinka.</a:t>
            </a:r>
          </a:p>
          <a:p>
            <a:pPr>
              <a:lnSpc>
                <a:spcPct val="130000"/>
              </a:lnSpc>
            </a:pPr>
            <a:r>
              <a:rPr lang="hr-HR"/>
              <a:t>Izbjegavaju se kod </a:t>
            </a:r>
            <a:r>
              <a:rPr lang="hr-HR" err="1"/>
              <a:t>hipertonusa</a:t>
            </a:r>
            <a:r>
              <a:rPr lang="hr-HR"/>
              <a:t>, spastičnih stanja i u sportskoj masaži iza fizičkog napora.</a:t>
            </a:r>
          </a:p>
          <a:p>
            <a:pPr>
              <a:lnSpc>
                <a:spcPct val="130000"/>
              </a:lnSpc>
            </a:pPr>
            <a:r>
              <a:rPr lang="hr-HR"/>
              <a:t>Indicirani su za hipotoničnu, atrofičnu i </a:t>
            </a:r>
            <a:r>
              <a:rPr lang="hr-HR" err="1"/>
              <a:t>flakcidnu</a:t>
            </a:r>
            <a:r>
              <a:rPr lang="hr-HR"/>
              <a:t> muskulaturu.</a:t>
            </a:r>
          </a:p>
          <a:p>
            <a:pPr>
              <a:lnSpc>
                <a:spcPct val="130000"/>
              </a:lnSpc>
            </a:pPr>
            <a:endParaRPr lang="hr-H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4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A2AB0E-D371-40A3-B151-11858AF8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>
            <a:normAutofit/>
          </a:bodyPr>
          <a:lstStyle/>
          <a:p>
            <a:r>
              <a:rPr lang="hr-HR"/>
              <a:t>Hvat valjanja i protresanja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DACD6A-C26A-4C66-8AD5-52110537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7610536" cy="3030599"/>
          </a:xfrm>
        </p:spPr>
        <p:txBody>
          <a:bodyPr anchor="t">
            <a:normAutofit/>
          </a:bodyPr>
          <a:lstStyle/>
          <a:p>
            <a:r>
              <a:rPr lang="hr-HR"/>
              <a:t>Valjanje se provodi na većim mišićnim skupinama i podražajnog je učinka.</a:t>
            </a:r>
          </a:p>
          <a:p>
            <a:r>
              <a:rPr lang="hr-HR"/>
              <a:t>Protresanje regulira tonus mišića nakon dubokog opuštanja.</a:t>
            </a:r>
          </a:p>
          <a:p>
            <a:r>
              <a:rPr lang="hr-HR"/>
              <a:t>Na </a:t>
            </a:r>
            <a:r>
              <a:rPr lang="hr-HR" err="1"/>
              <a:t>ekstemitetima</a:t>
            </a:r>
            <a:r>
              <a:rPr lang="hr-HR"/>
              <a:t> koristimo </a:t>
            </a:r>
            <a:r>
              <a:rPr lang="hr-HR" err="1"/>
              <a:t>istresanje</a:t>
            </a:r>
            <a:r>
              <a:rPr lang="hr-HR"/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001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RightStep">
      <a:dk1>
        <a:srgbClr val="000000"/>
      </a:dk1>
      <a:lt1>
        <a:srgbClr val="FFFFFF"/>
      </a:lt1>
      <a:dk2>
        <a:srgbClr val="1B3022"/>
      </a:dk2>
      <a:lt2>
        <a:srgbClr val="F0F1F3"/>
      </a:lt2>
      <a:accent1>
        <a:srgbClr val="B1A145"/>
      </a:accent1>
      <a:accent2>
        <a:srgbClr val="8EAD39"/>
      </a:accent2>
      <a:accent3>
        <a:srgbClr val="68B346"/>
      </a:accent3>
      <a:accent4>
        <a:srgbClr val="3BB147"/>
      </a:accent4>
      <a:accent5>
        <a:srgbClr val="46B37F"/>
      </a:accent5>
      <a:accent6>
        <a:srgbClr val="3BB1AA"/>
      </a:accent6>
      <a:hlink>
        <a:srgbClr val="5F6FC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345</Words>
  <Application>Microsoft Office PowerPoint</Application>
  <PresentationFormat>Široki zaslon</PresentationFormat>
  <Paragraphs>49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Meiryo</vt:lpstr>
      <vt:lpstr>Arial</vt:lpstr>
      <vt:lpstr>Calibri</vt:lpstr>
      <vt:lpstr>Corbel</vt:lpstr>
      <vt:lpstr>ShojiVTI</vt:lpstr>
      <vt:lpstr>Tehnika i hvatovi medicinske masaže</vt:lpstr>
      <vt:lpstr> HVATOVI KLASIČNE RUČNE MASAŽE</vt:lpstr>
      <vt:lpstr>glađenje</vt:lpstr>
      <vt:lpstr>PowerPoint prezentacija</vt:lpstr>
      <vt:lpstr>trljanje</vt:lpstr>
      <vt:lpstr>gnječenje</vt:lpstr>
      <vt:lpstr>PowerPoint prezentacija</vt:lpstr>
      <vt:lpstr>Podražajni hvatovi</vt:lpstr>
      <vt:lpstr>Hvat valjanja i protresanja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Tehnika i hvatovi medicinske masaže</dc:title>
  <dc:creator>LIDIJA MAČUKAT</dc:creator>
  <cp:lastModifiedBy>Lidija Mačukat</cp:lastModifiedBy>
  <cp:revision>5</cp:revision>
  <dcterms:created xsi:type="dcterms:W3CDTF">2021-12-07T12:45:46Z</dcterms:created>
  <dcterms:modified xsi:type="dcterms:W3CDTF">2026-07-07T08:17:37Z</dcterms:modified>
</cp:coreProperties>
</file>